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43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95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92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6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76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50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38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10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52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77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44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8E898-F050-4571-96C6-C6DFBE4F6A9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90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129227"/>
            <a:ext cx="9160476" cy="2387600"/>
          </a:xfrm>
        </p:spPr>
        <p:txBody>
          <a:bodyPr anchor="b"/>
          <a:lstStyle/>
          <a:p>
            <a:pPr algn="l"/>
            <a:r>
              <a:rPr lang="en-US" dirty="0" smtClean="0"/>
              <a:t>PowerShell: Introduction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882125"/>
            <a:ext cx="9127524" cy="97819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Siva </a:t>
            </a:r>
            <a:r>
              <a:rPr lang="en-US" dirty="0" err="1" smtClean="0">
                <a:solidFill>
                  <a:srgbClr val="002060"/>
                </a:solidFill>
              </a:rPr>
              <a:t>Padala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</a:p>
          <a:p>
            <a:pPr algn="l"/>
            <a:r>
              <a:rPr lang="en-US" dirty="0" smtClean="0"/>
              <a:t>Technology Architecture | Lead | Mentor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150076" y="3764692"/>
            <a:ext cx="91440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07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0"/>
            <a:ext cx="12192000" cy="6858000"/>
          </a:xfr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6000" dirty="0" smtClean="0">
                <a:solidFill>
                  <a:schemeClr val="accent1">
                    <a:lumMod val="75000"/>
                  </a:schemeClr>
                </a:solidFill>
              </a:rPr>
              <a:t>Q &amp; A</a:t>
            </a:r>
            <a:endParaRPr lang="en-GB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24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Course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41575"/>
          </a:xfrm>
        </p:spPr>
        <p:txBody>
          <a:bodyPr/>
          <a:lstStyle/>
          <a:p>
            <a:r>
              <a:rPr lang="en-US" dirty="0"/>
              <a:t>Week 1: Introduction to PowerShell</a:t>
            </a:r>
          </a:p>
          <a:p>
            <a:r>
              <a:rPr lang="en-US" dirty="0"/>
              <a:t>Week 2: Intermediate Commands and Scripting</a:t>
            </a:r>
          </a:p>
          <a:p>
            <a:r>
              <a:rPr lang="en-US" dirty="0"/>
              <a:t>Week 3: Advanced Scripting and Automation</a:t>
            </a:r>
          </a:p>
          <a:p>
            <a:r>
              <a:rPr lang="en-US" dirty="0"/>
              <a:t>Week 4: </a:t>
            </a:r>
            <a:r>
              <a:rPr lang="en-US" dirty="0" smtClean="0"/>
              <a:t>Real time examples and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0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PowerShell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531178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Day 1: Introduction to PowerShell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Overview of PowerShell, its history, and its role in automation and system administration.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Day 2: Basic Commands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Learn basic cmdlets, how to execute commands, and the command structure.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Day 3: Working with Objects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Understand how PowerShell treats data as objects and how to work with them.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Day 4: Basic Pipeline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Introduction to the pipeline, chaining cmdlets, and passing data.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Day 5: Filtering and Sorting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Learn to filter output using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Where-Object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and sort with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Sort-Object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Day 6: Introduction to Variables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How to create, use, and manage variables in PowerShell.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Day 7: Review and Practice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Consolidate your learning with practical exercises and quizzes.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1F2328"/>
              </a:solidFill>
              <a:latin typeface="-apple-system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23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PowerShell?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 management execution engine.</a:t>
            </a:r>
          </a:p>
          <a:p>
            <a:r>
              <a:rPr lang="en-US" dirty="0"/>
              <a:t>A</a:t>
            </a:r>
            <a:r>
              <a:rPr lang="en-US" dirty="0" smtClean="0"/>
              <a:t> powerful task automation and configuration management framework designed by Microsoft.</a:t>
            </a:r>
          </a:p>
          <a:p>
            <a:r>
              <a:rPr lang="en-US" dirty="0" smtClean="0"/>
              <a:t>It is widely used for automating administrative tasks, managing systems, configuring networks, and interacting with cloud services like </a:t>
            </a:r>
            <a:r>
              <a:rPr lang="en-US" b="1" dirty="0" smtClean="0"/>
              <a:t>Azure</a:t>
            </a:r>
            <a:r>
              <a:rPr lang="en-US" dirty="0" smtClean="0"/>
              <a:t> and </a:t>
            </a:r>
            <a:r>
              <a:rPr lang="en-US" b="1" dirty="0" smtClean="0"/>
              <a:t>Office 365</a:t>
            </a:r>
            <a:r>
              <a:rPr lang="en-US" dirty="0" smtClean="0"/>
              <a:t>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7404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Features of PowerShell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Command-line </a:t>
            </a:r>
            <a:r>
              <a:rPr lang="en-US" b="1" dirty="0"/>
              <a:t>Shell:</a:t>
            </a:r>
            <a:r>
              <a:rPr lang="en-US" dirty="0"/>
              <a:t> You can execute commands interactively, which makes it ideal for ad-hoc </a:t>
            </a:r>
            <a:r>
              <a:rPr lang="en-US" b="1" dirty="0"/>
              <a:t>administrative tasks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Scripting Language:</a:t>
            </a:r>
            <a:r>
              <a:rPr lang="en-US" dirty="0"/>
              <a:t> Allows you to write scripts for automating complex workflows, including everything from file manipulation to deploying cloud infrastructure.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Object-Oriented</a:t>
            </a:r>
            <a:r>
              <a:rPr lang="en-US" dirty="0" smtClean="0"/>
              <a:t>: Unlike traditional shells like </a:t>
            </a:r>
            <a:r>
              <a:rPr lang="en-US" b="1" dirty="0" smtClean="0"/>
              <a:t>Bash</a:t>
            </a:r>
            <a:r>
              <a:rPr lang="en-US" dirty="0" smtClean="0"/>
              <a:t> or </a:t>
            </a:r>
            <a:r>
              <a:rPr lang="en-US" b="1" dirty="0" smtClean="0"/>
              <a:t>Command Prompt</a:t>
            </a:r>
            <a:r>
              <a:rPr lang="en-US" dirty="0" smtClean="0"/>
              <a:t>, PowerShell works with </a:t>
            </a:r>
            <a:r>
              <a:rPr lang="en-US" b="1" dirty="0" smtClean="0"/>
              <a:t>objects</a:t>
            </a:r>
            <a:r>
              <a:rPr lang="en-US" dirty="0" smtClean="0"/>
              <a:t> instead of plain text.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Pipelines</a:t>
            </a:r>
            <a:r>
              <a:rPr lang="en-US" dirty="0" smtClean="0"/>
              <a:t>: PowerShell has a powerful feature called the </a:t>
            </a:r>
            <a:r>
              <a:rPr lang="en-US" b="1" dirty="0" smtClean="0"/>
              <a:t>pipeline</a:t>
            </a:r>
            <a:r>
              <a:rPr lang="en-US" dirty="0" smtClean="0"/>
              <a:t>, which allows the output of one cmdlet to be passed as input to another cmdlet.</a:t>
            </a:r>
          </a:p>
        </p:txBody>
      </p:sp>
    </p:spTree>
    <p:extLst>
      <p:ext uri="{BB962C8B-B14F-4D97-AF65-F5344CB8AC3E}">
        <p14:creationId xmlns:p14="http://schemas.microsoft.com/office/powerpoint/2010/main" val="107710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Do We Need to Use PowerShell?</a:t>
            </a: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32953"/>
            <a:ext cx="11180805" cy="4736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en-US" altLang="en-US" sz="2400" b="1" dirty="0"/>
              <a:t>Automation:</a:t>
            </a:r>
            <a:r>
              <a:rPr lang="en-US" altLang="en-US" sz="2400" dirty="0"/>
              <a:t> Automates repetitive tasks, saving time and reducing errors.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 b="1" dirty="0"/>
              <a:t>Efficiency:</a:t>
            </a:r>
            <a:r>
              <a:rPr lang="en-US" altLang="en-US" sz="2400" dirty="0"/>
              <a:t> Executes tasks faster than GUIs, especially for large-scale operations.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 b="1" dirty="0"/>
              <a:t>Consistency:</a:t>
            </a:r>
            <a:r>
              <a:rPr lang="en-US" altLang="en-US" sz="2400" dirty="0"/>
              <a:t> Ensures uniform configurations across systems.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 b="1" dirty="0"/>
              <a:t>Cross-Platform:</a:t>
            </a:r>
            <a:r>
              <a:rPr lang="en-US" altLang="en-US" sz="2400" dirty="0"/>
              <a:t> Works on Windows, </a:t>
            </a:r>
            <a:r>
              <a:rPr lang="en-US" altLang="en-US" sz="2400" dirty="0" err="1"/>
              <a:t>macOS</a:t>
            </a:r>
            <a:r>
              <a:rPr lang="en-US" altLang="en-US" sz="2400" dirty="0"/>
              <a:t>, and Linux.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 b="1" dirty="0"/>
              <a:t>Remote Management:</a:t>
            </a:r>
            <a:r>
              <a:rPr lang="en-US" altLang="en-US" sz="2400" dirty="0"/>
              <a:t> Manage multiple systems remotely.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 b="1" dirty="0"/>
              <a:t>Object-Oriented:</a:t>
            </a:r>
            <a:r>
              <a:rPr lang="en-US" altLang="en-US" sz="2400" dirty="0"/>
              <a:t> Works with structured data for easy manipulation.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 b="1" dirty="0"/>
              <a:t>Integration:</a:t>
            </a:r>
            <a:r>
              <a:rPr lang="en-US" altLang="en-US" sz="2400" dirty="0"/>
              <a:t> Integrates with Microsoft products and cloud services like Azure.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 b="1" dirty="0"/>
              <a:t>Extensibility:</a:t>
            </a:r>
            <a:r>
              <a:rPr lang="en-US" altLang="en-US" sz="2400" dirty="0"/>
              <a:t> Customize with </a:t>
            </a:r>
            <a:r>
              <a:rPr lang="en-US" altLang="en-US" sz="2400" dirty="0" smtClean="0"/>
              <a:t>our own </a:t>
            </a:r>
            <a:r>
              <a:rPr lang="en-US" altLang="en-US" sz="2400" dirty="0"/>
              <a:t>scripts and modules.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 b="1" dirty="0"/>
              <a:t>Error Handling:</a:t>
            </a:r>
            <a:r>
              <a:rPr lang="en-US" altLang="en-US" sz="2400" dirty="0"/>
              <a:t> Reliable error handling for robust scripts.</a:t>
            </a:r>
          </a:p>
          <a:p>
            <a:pPr fontAlgn="base">
              <a:spcAft>
                <a:spcPct val="0"/>
              </a:spcAft>
            </a:pPr>
            <a:r>
              <a:rPr lang="en-US" altLang="en-US" sz="2400" b="1" dirty="0"/>
              <a:t>Security:</a:t>
            </a:r>
            <a:r>
              <a:rPr lang="en-US" altLang="en-US" sz="2400" dirty="0"/>
              <a:t> Secure remote management and credential handling. </a:t>
            </a:r>
          </a:p>
        </p:txBody>
      </p:sp>
    </p:spTree>
    <p:extLst>
      <p:ext uri="{BB962C8B-B14F-4D97-AF65-F5344CB8AC3E}">
        <p14:creationId xmlns:p14="http://schemas.microsoft.com/office/powerpoint/2010/main" val="88024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40611" cy="1051783"/>
          </a:xfrm>
        </p:spPr>
        <p:txBody>
          <a:bodyPr/>
          <a:lstStyle/>
          <a:p>
            <a:r>
              <a:rPr lang="en-GB" b="1" dirty="0"/>
              <a:t>History of </a:t>
            </a:r>
            <a:r>
              <a:rPr lang="en-GB" b="1" dirty="0" smtClean="0"/>
              <a:t>PowerShell</a:t>
            </a:r>
            <a:endParaRPr lang="en-GB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198" y="1641540"/>
            <a:ext cx="11040611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PowerShell 1.0 (2006) 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Introduced as a command-line shell and scripting language for Windows system administration, featuring cmdlets and the pipeline.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PowerShell 2.0 (2009):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Added remoting, Integrated Scripting Environment (ISE), and enhanced cmdlets.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PowerShell 3.0 (2012):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Introduced workflows and improved debugging capabilities.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PowerShell 4.0 (2013):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Added Desired State Configuration (DSC) for system configuration management.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PowerShell 5.0 (2016) 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Introduced cloud cmdlets,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OneGet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the PowerShell Gallery for sharing scripts.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PowerShell Core 6.0 (2016) 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Became open-source and cross-platform, running on Windows,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Linux.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PowerShell 7.0 (2020):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Continued improvements, including better error handling and cloud integration, while maintaining cross-platform support.</a:t>
            </a:r>
          </a:p>
        </p:txBody>
      </p:sp>
    </p:spTree>
    <p:extLst>
      <p:ext uri="{BB962C8B-B14F-4D97-AF65-F5344CB8AC3E}">
        <p14:creationId xmlns:p14="http://schemas.microsoft.com/office/powerpoint/2010/main" val="390805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PowerShell vs Other </a:t>
            </a:r>
            <a:r>
              <a:rPr lang="en-GB" b="1" dirty="0" smtClean="0"/>
              <a:t>Shells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538618"/>
              </p:ext>
            </p:extLst>
          </p:nvPr>
        </p:nvGraphicFramePr>
        <p:xfrm>
          <a:off x="838198" y="1690688"/>
          <a:ext cx="10431163" cy="4792490"/>
        </p:xfrm>
        <a:graphic>
          <a:graphicData uri="http://schemas.openxmlformats.org/drawingml/2006/table">
            <a:tbl>
              <a:tblPr/>
              <a:tblGrid>
                <a:gridCol w="2269376"/>
                <a:gridCol w="2269376"/>
                <a:gridCol w="2269376"/>
                <a:gridCol w="3623035"/>
              </a:tblGrid>
              <a:tr h="581516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Feature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>
                          <a:effectLst/>
                        </a:rPr>
                        <a:t>PowerShell</a:t>
                      </a:r>
                      <a:endParaRPr lang="en-GB" sz="1400">
                        <a:effectLst/>
                      </a:endParaRP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>
                          <a:effectLst/>
                        </a:rPr>
                        <a:t>Command Prompt (cmd.exe)</a:t>
                      </a:r>
                      <a:endParaRPr lang="en-GB" sz="1400">
                        <a:effectLst/>
                      </a:endParaRP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>
                          <a:effectLst/>
                        </a:rPr>
                        <a:t>Bash</a:t>
                      </a:r>
                      <a:endParaRPr lang="en-GB" sz="1400">
                        <a:effectLst/>
                      </a:endParaRP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1516">
                <a:tc>
                  <a:txBody>
                    <a:bodyPr/>
                    <a:lstStyle/>
                    <a:p>
                      <a:r>
                        <a:rPr lang="en-GB" sz="1400" b="1">
                          <a:effectLst/>
                        </a:rPr>
                        <a:t>Type</a:t>
                      </a:r>
                      <a:endParaRPr lang="en-GB" sz="1400">
                        <a:effectLst/>
                      </a:endParaRP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Object-oriented shell and scripting language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Text-based command-line interface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Text-based shell with scripting capabilities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142">
                <a:tc>
                  <a:txBody>
                    <a:bodyPr/>
                    <a:lstStyle/>
                    <a:p>
                      <a:r>
                        <a:rPr lang="en-GB" sz="1400" b="1">
                          <a:effectLst/>
                        </a:rPr>
                        <a:t>Output Format</a:t>
                      </a:r>
                      <a:endParaRPr lang="en-GB" sz="1400">
                        <a:effectLst/>
                      </a:endParaRP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Objects (easily manipulated)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Text (limited processing)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Text (often piped into other text-based commands)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1516">
                <a:tc>
                  <a:txBody>
                    <a:bodyPr/>
                    <a:lstStyle/>
                    <a:p>
                      <a:r>
                        <a:rPr lang="en-GB" sz="1400" b="1">
                          <a:effectLst/>
                        </a:rPr>
                        <a:t>Automation Support</a:t>
                      </a:r>
                      <a:endParaRPr lang="en-GB" sz="1400">
                        <a:effectLst/>
                      </a:endParaRP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Extensive automation with cmdlets and scripts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Basic scripting support (batch files)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Extensive scripting support (Bash scripts)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142">
                <a:tc>
                  <a:txBody>
                    <a:bodyPr/>
                    <a:lstStyle/>
                    <a:p>
                      <a:r>
                        <a:rPr lang="en-GB" sz="1400" b="1">
                          <a:effectLst/>
                        </a:rPr>
                        <a:t>Platform Support</a:t>
                      </a:r>
                      <a:endParaRPr lang="en-GB" sz="1400">
                        <a:effectLst/>
                      </a:endParaRP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Cross-platform (Windows, macOS, Linux)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Primarily Windows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Linux/Unix, macOS (with some Windows support via WSL)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142">
                <a:tc>
                  <a:txBody>
                    <a:bodyPr/>
                    <a:lstStyle/>
                    <a:p>
                      <a:r>
                        <a:rPr lang="en-GB" sz="1400" b="1">
                          <a:effectLst/>
                        </a:rPr>
                        <a:t>Integration</a:t>
                      </a:r>
                      <a:endParaRPr lang="en-GB" sz="1400">
                        <a:effectLst/>
                      </a:endParaRP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Deep integration with Windows, .NET, Azure, and more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Limited integration with Windows features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Integrated with Linux tools and utilities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1516">
                <a:tc>
                  <a:txBody>
                    <a:bodyPr/>
                    <a:lstStyle/>
                    <a:p>
                      <a:r>
                        <a:rPr lang="en-GB" sz="1400" b="1">
                          <a:effectLst/>
                        </a:rPr>
                        <a:t>Learning Curve</a:t>
                      </a:r>
                      <a:endParaRPr lang="en-GB" sz="1400">
                        <a:effectLst/>
                      </a:endParaRP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Moderate to High (due to cmdlets, objects, etc.)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Low (simple text-based commands)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Moderate (due to scripting capabilities)</a:t>
                      </a:r>
                    </a:p>
                  </a:txBody>
                  <a:tcPr marL="98618" marR="98618" marT="45516" marB="455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67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0"/>
            <a:ext cx="3525795" cy="6858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buNone/>
            </a:pPr>
            <a:r>
              <a:rPr lang="en-IN" dirty="0" smtClean="0"/>
              <a:t>Demo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25794" y="0"/>
            <a:ext cx="8666205" cy="6858000"/>
          </a:xfrm>
        </p:spPr>
        <p:txBody>
          <a:bodyPr anchor="ctr"/>
          <a:lstStyle/>
          <a:p>
            <a:r>
              <a:rPr lang="en-IN" dirty="0" smtClean="0"/>
              <a:t>Hello World</a:t>
            </a:r>
          </a:p>
          <a:p>
            <a:r>
              <a:rPr lang="en-IN" dirty="0" smtClean="0"/>
              <a:t>Get current location</a:t>
            </a:r>
          </a:p>
          <a:p>
            <a:r>
              <a:rPr lang="en-IN" dirty="0" smtClean="0"/>
              <a:t>Get all items in the current folder</a:t>
            </a:r>
          </a:p>
          <a:p>
            <a:r>
              <a:rPr lang="en-IN" dirty="0" smtClean="0"/>
              <a:t>Get all drives in the current system</a:t>
            </a:r>
          </a:p>
          <a:p>
            <a:r>
              <a:rPr lang="en-IN" dirty="0" smtClean="0"/>
              <a:t>Get all services</a:t>
            </a:r>
          </a:p>
          <a:p>
            <a:r>
              <a:rPr lang="en-IN" dirty="0" smtClean="0"/>
              <a:t>Get all </a:t>
            </a:r>
            <a:r>
              <a:rPr lang="en-GB" dirty="0" smtClean="0"/>
              <a:t>processes</a:t>
            </a:r>
            <a:endParaRPr lang="en-IN" dirty="0"/>
          </a:p>
          <a:p>
            <a:r>
              <a:rPr lang="en-IN" dirty="0" smtClean="0"/>
              <a:t>Get help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00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526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var(--fontStack-monospace, ui-monospace, SFMono-Regular, SF Mono, Menlo, Consolas, Liberation Mono, monospace)</vt:lpstr>
      <vt:lpstr>Office Theme</vt:lpstr>
      <vt:lpstr>PowerShell: Introduction</vt:lpstr>
      <vt:lpstr>Course Overview</vt:lpstr>
      <vt:lpstr>Introduction to PowerShell</vt:lpstr>
      <vt:lpstr>What is PowerShell?</vt:lpstr>
      <vt:lpstr>Key Features of PowerShell</vt:lpstr>
      <vt:lpstr>Why Do We Need to Use PowerShell?</vt:lpstr>
      <vt:lpstr>History of PowerShell</vt:lpstr>
      <vt:lpstr>PowerShell vs Other Shells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creator>SANKAR REDDY</dc:creator>
  <cp:lastModifiedBy>SANKAR REDDY</cp:lastModifiedBy>
  <cp:revision>22</cp:revision>
  <dcterms:created xsi:type="dcterms:W3CDTF">2024-11-12T04:30:37Z</dcterms:created>
  <dcterms:modified xsi:type="dcterms:W3CDTF">2024-11-15T16:13:21Z</dcterms:modified>
</cp:coreProperties>
</file>