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9" r:id="rId4"/>
    <p:sldId id="292" r:id="rId5"/>
    <p:sldId id="293" r:id="rId6"/>
    <p:sldId id="29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dirty="0"/>
              <a:t>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What </a:t>
            </a:r>
            <a:r>
              <a:rPr lang="en-GB" dirty="0" smtClean="0"/>
              <a:t>is Control </a:t>
            </a:r>
            <a:r>
              <a:rPr lang="en-GB" dirty="0"/>
              <a:t>Flow?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Control Flow</a:t>
            </a:r>
            <a:r>
              <a:rPr lang="en-US" sz="2000" dirty="0"/>
              <a:t> refers to the decision-making structures that determine the execution path of a </a:t>
            </a:r>
            <a:r>
              <a:rPr lang="en-US" sz="2000" dirty="0" smtClean="0"/>
              <a:t>script.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Directs the flow of execution by making </a:t>
            </a:r>
            <a:r>
              <a:rPr lang="en-US" sz="2000" dirty="0" smtClean="0"/>
              <a:t>decisions.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Executes code based on true/false </a:t>
            </a:r>
            <a:r>
              <a:rPr lang="en-GB" sz="2000" dirty="0" smtClean="0"/>
              <a:t>condition.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Combine conditions with Logical </a:t>
            </a:r>
            <a:r>
              <a:rPr lang="en-GB" sz="2000" dirty="0" smtClean="0"/>
              <a:t>Operators (-and, -or, and –not).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Compare values with Comparison </a:t>
            </a:r>
            <a:r>
              <a:rPr lang="en-GB" sz="2000" dirty="0" smtClean="0"/>
              <a:t>Operators (-</a:t>
            </a:r>
            <a:r>
              <a:rPr lang="en-GB" sz="2000" dirty="0" err="1" smtClean="0"/>
              <a:t>eq</a:t>
            </a:r>
            <a:r>
              <a:rPr lang="en-GB" sz="2000" dirty="0" smtClean="0"/>
              <a:t>, -ne, -</a:t>
            </a:r>
            <a:r>
              <a:rPr lang="en-GB" sz="2000" dirty="0" err="1" smtClean="0"/>
              <a:t>gt</a:t>
            </a:r>
            <a:r>
              <a:rPr lang="en-GB" sz="2000" dirty="0" smtClean="0"/>
              <a:t>, -</a:t>
            </a:r>
            <a:r>
              <a:rPr lang="en-GB" sz="2000" dirty="0" err="1" smtClean="0"/>
              <a:t>lt</a:t>
            </a:r>
            <a:r>
              <a:rPr lang="en-GB" sz="2000" dirty="0" smtClean="0"/>
              <a:t> etc..)</a:t>
            </a:r>
            <a:endParaRPr lang="en-US" sz="2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Key </a:t>
            </a:r>
            <a:r>
              <a:rPr lang="en-GB" sz="2000" dirty="0" smtClean="0"/>
              <a:t>Constructs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if, </a:t>
            </a:r>
            <a:r>
              <a:rPr lang="en-US" sz="1600" b="1" dirty="0" err="1"/>
              <a:t>elseif</a:t>
            </a:r>
            <a:r>
              <a:rPr lang="en-US" sz="1600" b="1" dirty="0"/>
              <a:t>, else:</a:t>
            </a:r>
            <a:r>
              <a:rPr lang="en-US" sz="1600" dirty="0"/>
              <a:t> Make decisions based on conditions</a:t>
            </a:r>
            <a:r>
              <a:rPr lang="en-US" sz="16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switch:</a:t>
            </a:r>
            <a:r>
              <a:rPr lang="en-US" sz="1600" dirty="0"/>
              <a:t> Handles multiple conditions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US" dirty="0"/>
              <a:t>Conditional Statements (if, </a:t>
            </a:r>
            <a:r>
              <a:rPr lang="en-US" dirty="0" err="1"/>
              <a:t>elseif</a:t>
            </a:r>
            <a:r>
              <a:rPr lang="en-US" dirty="0"/>
              <a:t>, else)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Make decisions based on conditions and execute different blocks of code accordingly</a:t>
            </a:r>
            <a:r>
              <a:rPr lang="en-US" sz="1400" dirty="0" smtClean="0"/>
              <a:t>.</a:t>
            </a: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if:</a:t>
            </a:r>
            <a:r>
              <a:rPr lang="en-US" sz="1400" dirty="0"/>
              <a:t> Checks a condition, and if it's true, executes the associated block of code</a:t>
            </a:r>
            <a:r>
              <a:rPr lang="en-US" sz="1400" dirty="0" smtClean="0"/>
              <a:t>.</a:t>
            </a: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elseif</a:t>
            </a:r>
            <a:r>
              <a:rPr lang="en-US" sz="1400" dirty="0"/>
              <a:t>: Checks another condition if the </a:t>
            </a:r>
            <a:r>
              <a:rPr lang="en-US" sz="1400" b="1" dirty="0"/>
              <a:t>if</a:t>
            </a:r>
            <a:r>
              <a:rPr lang="en-US" sz="1400" dirty="0"/>
              <a:t> condition is false</a:t>
            </a:r>
            <a:r>
              <a:rPr lang="en-US" sz="1400" dirty="0" smtClean="0"/>
              <a:t>.</a:t>
            </a: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else:</a:t>
            </a:r>
            <a:r>
              <a:rPr lang="en-US" sz="1400" dirty="0"/>
              <a:t> Executes a block of code if none of </a:t>
            </a:r>
            <a:r>
              <a:rPr lang="en-US" sz="1400" dirty="0" smtClean="0"/>
              <a:t>the </a:t>
            </a:r>
            <a:r>
              <a:rPr lang="en-US" sz="1400" dirty="0"/>
              <a:t>conditions (in </a:t>
            </a:r>
            <a:r>
              <a:rPr lang="en-US" sz="1400" b="1" dirty="0"/>
              <a:t>if</a:t>
            </a:r>
            <a:r>
              <a:rPr lang="en-US" sz="1400" dirty="0"/>
              <a:t> or </a:t>
            </a:r>
            <a:r>
              <a:rPr lang="en-US" sz="1400" b="1" dirty="0" err="1"/>
              <a:t>elseif</a:t>
            </a:r>
            <a:r>
              <a:rPr lang="en-US" sz="1400" dirty="0"/>
              <a:t>) are true</a:t>
            </a:r>
            <a:r>
              <a:rPr lang="en-US" sz="1400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Example:</a:t>
            </a:r>
            <a:endParaRPr lang="en-US" sz="1400" dirty="0"/>
          </a:p>
          <a:p>
            <a:pPr marL="457200" lvl="1" indent="0">
              <a:buNone/>
            </a:pPr>
            <a:r>
              <a:rPr lang="en-GB" sz="1000" dirty="0"/>
              <a:t> </a:t>
            </a:r>
            <a:r>
              <a:rPr lang="en-GB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en-GB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0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gt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"x is greater than 5"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0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eq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"x is equal to 5"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"x is less than 5"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US" dirty="0"/>
              <a:t>Conditional Statements (</a:t>
            </a:r>
            <a:r>
              <a:rPr lang="en-US" dirty="0" smtClean="0"/>
              <a:t>switch)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Handles multiple conditions or choices in a more readable way than multiple if-</a:t>
            </a:r>
            <a:r>
              <a:rPr lang="en-US" sz="1400" dirty="0" err="1"/>
              <a:t>elseif</a:t>
            </a:r>
            <a:r>
              <a:rPr lang="en-US" sz="1400" dirty="0"/>
              <a:t>-else </a:t>
            </a:r>
            <a:r>
              <a:rPr lang="en-US" sz="1400" dirty="0" smtClean="0"/>
              <a:t>statements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It checks the value of a variable and matches it against multiple possible values, executing the corresponding block of code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Example:</a:t>
            </a:r>
            <a:endParaRPr lang="en-US" sz="1400" dirty="0"/>
          </a:p>
          <a:p>
            <a:pPr marL="914400" lvl="2" indent="0">
              <a:buNone/>
            </a:pPr>
            <a:r>
              <a:rPr lang="en-GB" sz="100" dirty="0" smtClean="0"/>
              <a:t> </a:t>
            </a:r>
            <a:r>
              <a:rPr lang="en-GB" sz="1600" dirty="0" smtClean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day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"Monday"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$day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"Monday"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"Start of the week"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"Friday"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"End of the week"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"Mid-week"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457200" lvl="1" indent="0">
              <a:buNone/>
            </a:pPr>
            <a:endParaRPr lang="en-GB" sz="1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Advanced Control Flow Features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/>
              <a:t>Nested </a:t>
            </a:r>
            <a:r>
              <a:rPr lang="en-GB" sz="1800" dirty="0" smtClean="0"/>
              <a:t>Conditionals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Can place if and other control flow statements inside one another to handle more complex decision-making.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Example:</a:t>
            </a:r>
          </a:p>
          <a:p>
            <a:pPr marL="914400" lvl="2" indent="0">
              <a:buNone/>
            </a:pPr>
            <a:r>
              <a:rPr lang="en-GB" sz="300" dirty="0"/>
              <a:t> 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en-GB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2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gt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2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lt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"x is between 5 and 15"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pPr marL="914400" lvl="2" indent="0">
              <a:buNone/>
            </a:pPr>
            <a:r>
              <a:rPr lang="en-GB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GB" sz="2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Logical and Comparison Operators with Nested </a:t>
            </a:r>
            <a:r>
              <a:rPr lang="en-US" sz="2000" dirty="0" smtClean="0"/>
              <a:t>Conditions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Combine logical operators (-and, -or, -not) and comparison operators (-</a:t>
            </a:r>
            <a:r>
              <a:rPr lang="en-US" sz="1600" dirty="0" err="1"/>
              <a:t>eq</a:t>
            </a:r>
            <a:r>
              <a:rPr lang="en-US" sz="1600" dirty="0"/>
              <a:t>, -</a:t>
            </a:r>
            <a:r>
              <a:rPr lang="en-US" sz="1600" dirty="0" err="1"/>
              <a:t>gt</a:t>
            </a:r>
            <a:r>
              <a:rPr lang="en-US" sz="1600" dirty="0"/>
              <a:t>, -</a:t>
            </a:r>
            <a:r>
              <a:rPr lang="en-US" sz="1600" dirty="0" err="1"/>
              <a:t>lt</a:t>
            </a:r>
            <a:r>
              <a:rPr lang="en-US" sz="1600" dirty="0"/>
              <a:t>, etc.) to create complex conditions for decision-making</a:t>
            </a:r>
            <a:r>
              <a:rPr lang="en-US" sz="16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Example:</a:t>
            </a:r>
          </a:p>
          <a:p>
            <a:pPr marL="914400" lvl="2" indent="0">
              <a:buNone/>
            </a:pPr>
            <a:r>
              <a:rPr lang="en-GB" sz="1300" dirty="0" smtClean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300" dirty="0">
                <a:solidFill>
                  <a:srgbClr val="A82D00"/>
                </a:solidFill>
                <a:latin typeface="Lucida Console" panose="020B0609040504020204" pitchFamily="49" charset="0"/>
              </a:rPr>
              <a:t>x</a:t>
            </a:r>
            <a:r>
              <a:rPr lang="en-GB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3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en-GB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300" dirty="0">
                <a:solidFill>
                  <a:srgbClr val="A82D00"/>
                </a:solidFill>
                <a:latin typeface="Lucida Console" panose="020B0609040504020204" pitchFamily="49" charset="0"/>
              </a:rPr>
              <a:t>$y</a:t>
            </a:r>
            <a:r>
              <a:rPr lang="en-GB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300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en-GB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US" sz="13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sz="1300" dirty="0">
                <a:solidFill>
                  <a:srgbClr val="A82D00"/>
                </a:solidFill>
                <a:latin typeface="Lucida Console" panose="020B0609040504020204" pitchFamily="49" charset="0"/>
              </a:rPr>
              <a:t>$x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gt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-and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A82D00"/>
                </a:solidFill>
                <a:latin typeface="Lucida Console" panose="020B0609040504020204" pitchFamily="49" charset="0"/>
              </a:rPr>
              <a:t>$y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lt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800080"/>
                </a:solidFill>
                <a:latin typeface="Lucida Console" panose="020B0609040504020204" pitchFamily="49" charset="0"/>
              </a:rPr>
              <a:t>30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-or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A82D00"/>
                </a:solidFill>
                <a:latin typeface="Lucida Console" panose="020B0609040504020204" pitchFamily="49" charset="0"/>
              </a:rPr>
              <a:t>$y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3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eq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r>
              <a:rPr lang="en-US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GB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3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300" dirty="0">
                <a:solidFill>
                  <a:srgbClr val="8B0000"/>
                </a:solidFill>
                <a:latin typeface="Lucida Console" panose="020B0609040504020204" pitchFamily="49" charset="0"/>
              </a:rPr>
              <a:t>"Conditions met!"</a:t>
            </a:r>
            <a:endParaRPr lang="en-GB" sz="1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600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smtClean="0"/>
              <a:t>	</a:t>
            </a:r>
            <a:endParaRPr lang="en-GB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GB" sz="1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 smtClean="0"/>
              <a:t>Check </a:t>
            </a:r>
            <a:r>
              <a:rPr lang="en-GB" sz="3200" dirty="0"/>
              <a:t>Disk </a:t>
            </a:r>
            <a:r>
              <a:rPr lang="en-GB" sz="3200" dirty="0" smtClean="0"/>
              <a:t>Space</a:t>
            </a:r>
          </a:p>
          <a:p>
            <a:r>
              <a:rPr lang="en-US" sz="3200" dirty="0"/>
              <a:t>Check Disk Space and Send Email </a:t>
            </a:r>
            <a:r>
              <a:rPr lang="en-US" sz="3200" dirty="0" smtClean="0"/>
              <a:t>Alert</a:t>
            </a:r>
            <a:endParaRPr lang="en-GB" sz="3200" dirty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6737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474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PowerShell: Control Flow</vt:lpstr>
      <vt:lpstr>What is Control Flow?</vt:lpstr>
      <vt:lpstr>Conditional Statements (if, elseif, else)</vt:lpstr>
      <vt:lpstr>Conditional Statements (switch)</vt:lpstr>
      <vt:lpstr>Advanced Control Flow 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135</cp:revision>
  <dcterms:created xsi:type="dcterms:W3CDTF">2024-11-12T04:30:37Z</dcterms:created>
  <dcterms:modified xsi:type="dcterms:W3CDTF">2024-12-03T13:42:13Z</dcterms:modified>
</cp:coreProperties>
</file>