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71" r:id="rId6"/>
    <p:sldId id="274" r:id="rId7"/>
    <p:sldId id="273" r:id="rId8"/>
    <p:sldId id="275" r:id="rId9"/>
    <p:sldId id="277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IN" dirty="0" smtClean="0"/>
              <a:t>Get All Verbs</a:t>
            </a:r>
          </a:p>
          <a:p>
            <a:r>
              <a:rPr lang="en-IN" dirty="0" smtClean="0"/>
              <a:t>Get-Help</a:t>
            </a:r>
          </a:p>
          <a:p>
            <a:r>
              <a:rPr lang="en-IN" dirty="0" smtClean="0"/>
              <a:t>Get offline help</a:t>
            </a:r>
          </a:p>
          <a:p>
            <a:r>
              <a:rPr lang="en-IN" dirty="0" smtClean="0"/>
              <a:t>Get online help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/>
              <a:t>PowerShell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PowerShell </a:t>
            </a:r>
            <a:r>
              <a:rPr lang="en-US" dirty="0"/>
              <a:t>is a powerful scripting and automation tool used by IT </a:t>
            </a:r>
            <a:r>
              <a:rPr lang="en-US" dirty="0" smtClean="0"/>
              <a:t>professionals </a:t>
            </a:r>
            <a:r>
              <a:rPr lang="en-US" dirty="0"/>
              <a:t>for managing and automating tasks across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flavors:</a:t>
            </a:r>
          </a:p>
          <a:p>
            <a:pPr lvl="1"/>
            <a:r>
              <a:rPr lang="en-US" dirty="0" smtClean="0"/>
              <a:t>Windows PowerShell</a:t>
            </a:r>
          </a:p>
          <a:p>
            <a:pPr lvl="1"/>
            <a:r>
              <a:rPr lang="en-US" dirty="0" smtClean="0"/>
              <a:t>PowerShell 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0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Windows</a:t>
            </a:r>
          </a:p>
          <a:p>
            <a:pPr marL="0" indent="0" algn="ctr">
              <a:buNone/>
            </a:pPr>
            <a:r>
              <a:rPr lang="en-IN" dirty="0" smtClean="0"/>
              <a:t>PowerShell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 smtClean="0"/>
              <a:t>Features:</a:t>
            </a:r>
          </a:p>
          <a:p>
            <a:pPr lvl="1"/>
            <a:r>
              <a:rPr lang="en-IN" sz="1800" dirty="0" smtClean="0"/>
              <a:t>Based on .NET </a:t>
            </a:r>
            <a:r>
              <a:rPr lang="en-GB" sz="1800" dirty="0"/>
              <a:t>Framework </a:t>
            </a:r>
            <a:endParaRPr lang="en-IN" sz="1800" dirty="0" smtClean="0"/>
          </a:p>
          <a:p>
            <a:pPr lvl="1"/>
            <a:r>
              <a:rPr lang="en-IN" sz="1800" dirty="0" smtClean="0"/>
              <a:t>Built for Windows admin tasks</a:t>
            </a:r>
          </a:p>
          <a:p>
            <a:pPr lvl="1"/>
            <a:r>
              <a:rPr lang="en-IN" sz="1800" dirty="0" smtClean="0"/>
              <a:t>Full set of Windows PowerShell Commands</a:t>
            </a:r>
          </a:p>
          <a:p>
            <a:pPr lvl="1"/>
            <a:r>
              <a:rPr lang="en-US" sz="1800" dirty="0"/>
              <a:t>Best </a:t>
            </a:r>
            <a:r>
              <a:rPr lang="en-US" sz="1800" dirty="0" smtClean="0"/>
              <a:t>For Legacy </a:t>
            </a:r>
            <a:r>
              <a:rPr lang="en-US" sz="1800" dirty="0"/>
              <a:t>systems, Windows-specific tasks, and traditional IT automation</a:t>
            </a:r>
            <a:endParaRPr lang="en-IN" sz="1800" dirty="0" smtClean="0"/>
          </a:p>
          <a:p>
            <a:endParaRPr lang="en-IN" sz="2000" dirty="0"/>
          </a:p>
          <a:p>
            <a:pPr marL="0" indent="0">
              <a:buNone/>
            </a:pPr>
            <a:r>
              <a:rPr lang="en-IN" dirty="0"/>
              <a:t>Limitations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/>
              <a:t>Windows Only (Windows OS</a:t>
            </a:r>
            <a:r>
              <a:rPr lang="en-IN" sz="1800" dirty="0" smtClean="0"/>
              <a:t>)</a:t>
            </a:r>
          </a:p>
          <a:p>
            <a:pPr lvl="1"/>
            <a:r>
              <a:rPr lang="en-GB" sz="1800" dirty="0"/>
              <a:t>End of Development</a:t>
            </a:r>
            <a:r>
              <a:rPr lang="en-IN" sz="1800" dirty="0" smtClean="0"/>
              <a:t> </a:t>
            </a:r>
            <a:r>
              <a:rPr lang="en-IN" sz="1800" dirty="0"/>
              <a:t>(Last Major version 5.1</a:t>
            </a:r>
            <a:r>
              <a:rPr lang="en-IN" sz="1800" dirty="0" smtClean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40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PowerShell 7.x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 smtClean="0"/>
              <a:t>Features:</a:t>
            </a:r>
          </a:p>
          <a:p>
            <a:pPr lvl="1"/>
            <a:r>
              <a:rPr lang="en-IN" sz="2000" dirty="0" smtClean="0"/>
              <a:t>Based on .NET Core</a:t>
            </a:r>
          </a:p>
          <a:p>
            <a:pPr lvl="1"/>
            <a:r>
              <a:rPr lang="en-IN" sz="2000" dirty="0" smtClean="0"/>
              <a:t>Download from GitHub</a:t>
            </a:r>
          </a:p>
          <a:p>
            <a:pPr lvl="1"/>
            <a:r>
              <a:rPr lang="en-IN" sz="2000" dirty="0" smtClean="0"/>
              <a:t>Runs on Windows, Linux and Mac OS</a:t>
            </a:r>
          </a:p>
          <a:p>
            <a:pPr lvl="1"/>
            <a:r>
              <a:rPr lang="en-IN" sz="2000" dirty="0" smtClean="0"/>
              <a:t>Open-source development</a:t>
            </a:r>
          </a:p>
          <a:p>
            <a:pPr lvl="1"/>
            <a:r>
              <a:rPr lang="en-IN" sz="2000" dirty="0" smtClean="0"/>
              <a:t>Subset of windows PowerShell commands</a:t>
            </a:r>
          </a:p>
          <a:p>
            <a:pPr lvl="1"/>
            <a:r>
              <a:rPr lang="en-US" sz="2000" dirty="0"/>
              <a:t>Best </a:t>
            </a:r>
            <a:r>
              <a:rPr lang="en-US" sz="2000" dirty="0" smtClean="0"/>
              <a:t>For </a:t>
            </a:r>
            <a:r>
              <a:rPr lang="en-US" sz="2000" dirty="0"/>
              <a:t>Modern, cross-platform automation, cloud, and DevOps </a:t>
            </a:r>
            <a:r>
              <a:rPr lang="en-US" sz="2000" dirty="0" smtClean="0"/>
              <a:t>environments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Limitations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2000" dirty="0"/>
              <a:t>Compatibility Issues: While PowerShell Core has come a long way in ensuring compatibility with Windows PowerShell modules, some older modules or scripts that depend on Windows-specific features might not work without modification.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8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PowerShell vs PowerShell Core</a:t>
            </a:r>
            <a:endParaRPr lang="en-GB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750107"/>
              </p:ext>
            </p:extLst>
          </p:nvPr>
        </p:nvGraphicFramePr>
        <p:xfrm>
          <a:off x="838200" y="1820156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Feature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Windows PowerShell (5.1)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PowerShell Core (7.x)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Platform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Windows-only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Cross-platform (Windows, Linux, macOS)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Framework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.NET 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.NET Core (now .NET 5+)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Active Development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No longer actively developed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 and updated regularly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Version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Up to </a:t>
                      </a:r>
                      <a:r>
                        <a:rPr lang="en-GB" b="1"/>
                        <a:t>5.1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6.0</a:t>
                      </a:r>
                      <a:r>
                        <a:rPr lang="en-US"/>
                        <a:t> and beyond (latest: </a:t>
                      </a:r>
                      <a:r>
                        <a:rPr lang="en-US" b="1"/>
                        <a:t>7.x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Compatibility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Best for legacy Windows scripts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Compatible with most Windows modules, but cross-platform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Target Audience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Windows system admins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Cross-platform system admins, DevOps, cloud-focused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838200" y="2189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Installing PowerShell 7.x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 </a:t>
            </a:r>
            <a:r>
              <a:rPr lang="en-GB" b="1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66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PowerShell </a:t>
            </a:r>
            <a:r>
              <a:rPr lang="en-US" dirty="0" smtClean="0"/>
              <a:t>commands (also know as </a:t>
            </a:r>
            <a:r>
              <a:rPr lang="en-GB" b="1" dirty="0" smtClean="0"/>
              <a:t>cmdlets)</a:t>
            </a:r>
            <a:r>
              <a:rPr lang="en-US" dirty="0" smtClean="0"/>
              <a:t> </a:t>
            </a:r>
            <a:r>
              <a:rPr lang="en-US" dirty="0"/>
              <a:t>follow a specific syntax and structure. The basic structure of a command in PowerShell </a:t>
            </a:r>
            <a:r>
              <a:rPr lang="en-US" dirty="0" smtClean="0"/>
              <a:t>is: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1877" y="3112316"/>
            <a:ext cx="10515600" cy="128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1877" y="3540153"/>
            <a:ext cx="10515600" cy="128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&lt;Verb&gt;-&lt;Noun&gt; [-Parameter &lt;Value&gt;]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5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PowerShell Cmdlets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Verb </a:t>
            </a:r>
          </a:p>
          <a:p>
            <a:pPr marL="0" indent="0">
              <a:buNone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verb</a:t>
            </a:r>
            <a:r>
              <a:rPr lang="en-US" sz="1800" dirty="0"/>
              <a:t> specifies the action you want to perform. Common verbs include:</a:t>
            </a:r>
          </a:p>
          <a:p>
            <a:pPr lvl="1"/>
            <a:r>
              <a:rPr lang="en-US" sz="1400" b="1" dirty="0"/>
              <a:t>Get</a:t>
            </a:r>
            <a:r>
              <a:rPr lang="en-US" sz="1400" dirty="0"/>
              <a:t>: Retrieves information.</a:t>
            </a:r>
          </a:p>
          <a:p>
            <a:pPr lvl="1"/>
            <a:r>
              <a:rPr lang="en-US" sz="1400" b="1" dirty="0"/>
              <a:t>Set</a:t>
            </a:r>
            <a:r>
              <a:rPr lang="en-US" sz="1400" dirty="0"/>
              <a:t>: Modifies existing information.</a:t>
            </a:r>
          </a:p>
          <a:p>
            <a:pPr lvl="1"/>
            <a:r>
              <a:rPr lang="en-US" sz="1400" b="1" dirty="0"/>
              <a:t>New</a:t>
            </a:r>
            <a:r>
              <a:rPr lang="en-US" sz="1400" dirty="0"/>
              <a:t>: Creates a new resource.</a:t>
            </a:r>
          </a:p>
          <a:p>
            <a:pPr lvl="1"/>
            <a:r>
              <a:rPr lang="en-US" sz="1400" b="1" dirty="0"/>
              <a:t>Remove</a:t>
            </a:r>
            <a:r>
              <a:rPr lang="en-US" sz="1400" dirty="0"/>
              <a:t>: Deletes a resource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800" b="1" dirty="0" smtClean="0"/>
              <a:t>Noun</a:t>
            </a:r>
          </a:p>
          <a:p>
            <a:pPr marL="0" indent="0">
              <a:buNone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noun</a:t>
            </a:r>
            <a:r>
              <a:rPr lang="en-US" sz="1800" dirty="0"/>
              <a:t> indicates the resource you want to work with. Examples include:</a:t>
            </a:r>
          </a:p>
          <a:p>
            <a:pPr lvl="1"/>
            <a:r>
              <a:rPr lang="en-US" sz="1400" b="1" dirty="0"/>
              <a:t>Process</a:t>
            </a:r>
            <a:r>
              <a:rPr lang="en-US" sz="1400" dirty="0"/>
              <a:t>: Refers to running processes on the system.</a:t>
            </a:r>
          </a:p>
          <a:p>
            <a:pPr lvl="1"/>
            <a:r>
              <a:rPr lang="en-US" sz="1400" b="1" dirty="0"/>
              <a:t>Service</a:t>
            </a:r>
            <a:r>
              <a:rPr lang="en-US" sz="1400" dirty="0"/>
              <a:t>: Represents Windows services.</a:t>
            </a:r>
          </a:p>
          <a:p>
            <a:pPr lvl="1"/>
            <a:r>
              <a:rPr lang="en-US" sz="1400" b="1" dirty="0"/>
              <a:t>User</a:t>
            </a:r>
            <a:r>
              <a:rPr lang="en-US" sz="1400" dirty="0"/>
              <a:t>: Indicates user accounts on the system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800" b="1" dirty="0" smtClean="0"/>
              <a:t>Parameter</a:t>
            </a:r>
          </a:p>
          <a:p>
            <a:pPr marL="0" indent="0">
              <a:buNone/>
            </a:pPr>
            <a:r>
              <a:rPr lang="en-US" sz="1400" dirty="0" smtClean="0"/>
              <a:t>Parameters </a:t>
            </a:r>
            <a:r>
              <a:rPr lang="en-US" sz="1400" dirty="0"/>
              <a:t>are additional options that modify the behavior of the command. They allow you to specify conditions, inputs, and other options to tailor the cmdlet to your needs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All </a:t>
            </a:r>
            <a:r>
              <a:rPr lang="en-US" sz="1400" dirty="0" smtClean="0"/>
              <a:t>parameters </a:t>
            </a:r>
            <a:r>
              <a:rPr lang="en-US" sz="1400" dirty="0"/>
              <a:t>called with a dash </a:t>
            </a:r>
            <a:r>
              <a:rPr lang="en-US" sz="1400" dirty="0" smtClean="0"/>
              <a:t>(-)</a:t>
            </a:r>
          </a:p>
          <a:p>
            <a:pPr lvl="1"/>
            <a:r>
              <a:rPr lang="en-GB" sz="1400" dirty="0"/>
              <a:t>Optional </a:t>
            </a:r>
            <a:r>
              <a:rPr lang="en-GB" sz="1400" dirty="0" smtClean="0"/>
              <a:t>vs. </a:t>
            </a:r>
            <a:r>
              <a:rPr lang="en-GB" sz="1400" dirty="0"/>
              <a:t>required</a:t>
            </a:r>
            <a:endParaRPr lang="en-US" sz="1400" dirty="0"/>
          </a:p>
          <a:p>
            <a:pPr lvl="1"/>
            <a:r>
              <a:rPr lang="en-US" sz="1400" dirty="0"/>
              <a:t>Some requires values and some do not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800" dirty="0" smtClean="0"/>
              <a:t>Example: </a:t>
            </a:r>
            <a:r>
              <a:rPr lang="en-US" sz="1400" dirty="0" smtClean="0"/>
              <a:t>Get-Process </a:t>
            </a:r>
            <a:r>
              <a:rPr lang="en-US" sz="1400" dirty="0"/>
              <a:t>-Name "notepad"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4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PowerShell Cmdlets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Arguments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600" dirty="0"/>
              <a:t>Arguments are the actual values passed to the </a:t>
            </a:r>
            <a:r>
              <a:rPr lang="en-US" sz="1600" dirty="0" smtClean="0"/>
              <a:t>parameters. </a:t>
            </a:r>
            <a:endParaRPr lang="en-US" sz="1800" dirty="0"/>
          </a:p>
          <a:p>
            <a:pPr lvl="1"/>
            <a:r>
              <a:rPr lang="en-US" sz="1400" dirty="0"/>
              <a:t>Get-Process -Name </a:t>
            </a:r>
            <a:r>
              <a:rPr lang="en-US" sz="1400" b="1" dirty="0"/>
              <a:t>"notepad"</a:t>
            </a:r>
          </a:p>
          <a:p>
            <a:pPr marL="0" indent="0">
              <a:buNone/>
            </a:pPr>
            <a:r>
              <a:rPr lang="en-US" sz="1800" b="1" dirty="0"/>
              <a:t>Pipes (|)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pipe (|) is used to send the output of one cmdlet as the input to another cmdlet. This is a fundamental feature of PowerShell, enabling you to chain commands together</a:t>
            </a:r>
          </a:p>
          <a:p>
            <a:pPr lvl="1"/>
            <a:r>
              <a:rPr lang="en-US" sz="1400" dirty="0"/>
              <a:t>Get-Process </a:t>
            </a:r>
            <a:r>
              <a:rPr lang="en-US" sz="1600" b="1" dirty="0"/>
              <a:t>|</a:t>
            </a:r>
            <a:r>
              <a:rPr lang="en-US" sz="1400" dirty="0"/>
              <a:t> Where-Object { $_.CPU -</a:t>
            </a:r>
            <a:r>
              <a:rPr lang="en-US" sz="1400" dirty="0" err="1"/>
              <a:t>gt</a:t>
            </a:r>
            <a:r>
              <a:rPr lang="en-US" sz="1400" dirty="0"/>
              <a:t> 100 }</a:t>
            </a:r>
          </a:p>
          <a:p>
            <a:pPr marL="0" indent="0">
              <a:buNone/>
            </a:pPr>
            <a:r>
              <a:rPr lang="en-GB" sz="1600" b="1" dirty="0"/>
              <a:t>Variables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400" dirty="0"/>
              <a:t>PowerShell allows you to store values in variables, which are prefixed with a dollar sign ($). Variables can be used to hold data, and can be passed into cmdlets or used in expressions.</a:t>
            </a:r>
            <a:endParaRPr lang="en-US" sz="1400" dirty="0" smtClean="0"/>
          </a:p>
          <a:p>
            <a:pPr lvl="1"/>
            <a:r>
              <a:rPr lang="en-US" sz="1400" b="1" dirty="0"/>
              <a:t>$process </a:t>
            </a:r>
            <a:r>
              <a:rPr lang="en-US" sz="1400" dirty="0"/>
              <a:t>= Get-Process -Name </a:t>
            </a:r>
            <a:r>
              <a:rPr lang="en-US" sz="1400" dirty="0" smtClean="0"/>
              <a:t>"notepad"</a:t>
            </a:r>
          </a:p>
        </p:txBody>
      </p:sp>
    </p:spTree>
    <p:extLst>
      <p:ext uri="{BB962C8B-B14F-4D97-AF65-F5344CB8AC3E}">
        <p14:creationId xmlns:p14="http://schemas.microsoft.com/office/powerpoint/2010/main" val="5384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427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PowerShell: Basics</vt:lpstr>
      <vt:lpstr>Understanding PowerShell</vt:lpstr>
      <vt:lpstr>PowerPoint Presentation</vt:lpstr>
      <vt:lpstr>PowerPoint Presentation</vt:lpstr>
      <vt:lpstr>Windows PowerShell vs PowerShell Core</vt:lpstr>
      <vt:lpstr>PowerPoint Presentation</vt:lpstr>
      <vt:lpstr>Command Structure</vt:lpstr>
      <vt:lpstr>Components of PowerShell Cmdlets</vt:lpstr>
      <vt:lpstr>Components of PowerShell Cmdlets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43</cp:revision>
  <dcterms:created xsi:type="dcterms:W3CDTF">2024-11-12T04:30:37Z</dcterms:created>
  <dcterms:modified xsi:type="dcterms:W3CDTF">2024-11-15T16:13:26Z</dcterms:modified>
</cp:coreProperties>
</file>