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9" r:id="rId4"/>
    <p:sldId id="291" r:id="rId5"/>
    <p:sldId id="288" r:id="rId6"/>
    <p:sldId id="290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3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0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7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4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0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276" y="1148172"/>
            <a:ext cx="9160476" cy="2387600"/>
          </a:xfrm>
        </p:spPr>
        <p:txBody>
          <a:bodyPr anchor="b"/>
          <a:lstStyle/>
          <a:p>
            <a:pPr algn="l"/>
            <a:r>
              <a:rPr lang="en-US" dirty="0" smtClean="0"/>
              <a:t>PowerShell: </a:t>
            </a:r>
            <a:r>
              <a:rPr lang="en-GB" dirty="0"/>
              <a:t>Functions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276" y="5196060"/>
            <a:ext cx="9127524" cy="9781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Siva </a:t>
            </a:r>
            <a:r>
              <a:rPr lang="en-US" dirty="0" err="1" smtClean="0">
                <a:solidFill>
                  <a:srgbClr val="002060"/>
                </a:solidFill>
              </a:rPr>
              <a:t>Padala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</a:p>
          <a:p>
            <a:pPr algn="l"/>
            <a:r>
              <a:rPr lang="en-US" dirty="0" smtClean="0"/>
              <a:t>Technology Architecture | Lead | Mentor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1276" y="3797643"/>
            <a:ext cx="91440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/>
              <a:t>What are PowerShell Functions?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7"/>
            <a:ext cx="10515600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Reusable blocks of code for automating </a:t>
            </a:r>
            <a:r>
              <a:rPr lang="en-US" sz="1800" dirty="0" smtClean="0"/>
              <a:t>tasks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Accept inputs (parameters</a:t>
            </a:r>
            <a:r>
              <a:rPr lang="en-US" sz="1800" dirty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Improve code readability, maintainability, and scalability, perform actions, and return </a:t>
            </a:r>
            <a:r>
              <a:rPr lang="en-US" sz="1800" dirty="0" smtClean="0"/>
              <a:t>outputs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800" dirty="0"/>
              <a:t>Function Syntax</a:t>
            </a:r>
            <a:r>
              <a:rPr lang="en-GB" sz="1800" dirty="0" smtClean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/>
              <a:t>function </a:t>
            </a:r>
            <a:r>
              <a:rPr lang="en-US" sz="1400" b="1" dirty="0" err="1"/>
              <a:t>FunctionName</a:t>
            </a:r>
            <a:r>
              <a:rPr lang="en-US" sz="1400" b="1" dirty="0"/>
              <a:t> 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/>
              <a:t>    # Function body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/>
              <a:t>}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US" dirty="0"/>
              <a:t>Key Concepts of PowerShell Functions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6"/>
            <a:ext cx="10515600" cy="4523567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Parameters</a:t>
            </a:r>
            <a:r>
              <a:rPr lang="en-US" sz="1400" dirty="0"/>
              <a:t>: Functions accept input to customize </a:t>
            </a:r>
            <a:r>
              <a:rPr lang="en-US" sz="1400" dirty="0" smtClean="0"/>
              <a:t>behavior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Example: </a:t>
            </a:r>
            <a:endParaRPr lang="en-US" sz="1200" dirty="0" smtClean="0"/>
          </a:p>
          <a:p>
            <a:pPr marL="914400" lvl="2" indent="0">
              <a:buNone/>
            </a:pPr>
            <a:r>
              <a:rPr lang="en-GB" sz="900" dirty="0"/>
              <a:t> </a:t>
            </a:r>
            <a:r>
              <a:rPr lang="en-GB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Greet-User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sz="1200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GB" sz="1200" dirty="0">
                <a:solidFill>
                  <a:srgbClr val="006161"/>
                </a:solidFill>
                <a:latin typeface="Lucida Console" panose="020B0609040504020204" pitchFamily="49" charset="0"/>
              </a:rPr>
              <a:t>string</a:t>
            </a:r>
            <a:r>
              <a:rPr lang="en-GB" sz="1200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GB" sz="12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2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UserName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"Hello, </a:t>
            </a:r>
            <a:r>
              <a:rPr lang="en-GB" sz="12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2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UserName</a:t>
            </a:r>
            <a:r>
              <a:rPr lang="en-GB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!"</a:t>
            </a:r>
            <a:endParaRPr lang="en-GB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914400" lvl="2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GB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0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Returning Values</a:t>
            </a:r>
            <a:r>
              <a:rPr lang="en-US" sz="1400" dirty="0"/>
              <a:t>: Functions can return results either implicitly (as the last evaluated expression) or explicitly with the </a:t>
            </a:r>
            <a:r>
              <a:rPr lang="en-US" sz="1400" b="1" dirty="0"/>
              <a:t>return</a:t>
            </a:r>
            <a:r>
              <a:rPr lang="en-US" sz="1400" dirty="0"/>
              <a:t> keyword</a:t>
            </a:r>
            <a:endParaRPr lang="en-US" sz="1400" b="1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Example:</a:t>
            </a:r>
          </a:p>
          <a:p>
            <a:pPr marL="914400" lvl="2" indent="0">
              <a:buNone/>
            </a:pPr>
            <a:r>
              <a:rPr lang="en-GB" sz="1200" dirty="0"/>
              <a:t> </a:t>
            </a:r>
            <a:r>
              <a:rPr lang="en-GB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Add-Numbers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t-BR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pt-BR" sz="1200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pt-BR" sz="1200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pt-BR" sz="1200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pt-BR" sz="1200" dirty="0">
                <a:solidFill>
                  <a:srgbClr val="A82D00"/>
                </a:solidFill>
                <a:latin typeface="Lucida Console" panose="020B0609040504020204" pitchFamily="49" charset="0"/>
              </a:rPr>
              <a:t>$Num1</a:t>
            </a:r>
            <a:r>
              <a:rPr lang="pt-BR" sz="12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200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pt-BR" sz="1200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pt-BR" sz="1200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pt-BR" sz="1200" dirty="0">
                <a:solidFill>
                  <a:srgbClr val="A82D00"/>
                </a:solidFill>
                <a:latin typeface="Lucida Console" panose="020B0609040504020204" pitchFamily="49" charset="0"/>
              </a:rPr>
              <a:t>$Num2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A82D00"/>
                </a:solidFill>
                <a:latin typeface="Lucida Console" panose="020B0609040504020204" pitchFamily="49" charset="0"/>
              </a:rPr>
              <a:t>$Num1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696969"/>
                </a:solidFill>
                <a:latin typeface="Lucida Console" panose="020B0609040504020204" pitchFamily="49" charset="0"/>
              </a:rPr>
              <a:t>+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A82D00"/>
                </a:solidFill>
                <a:latin typeface="Lucida Console" panose="020B0609040504020204" pitchFamily="49" charset="0"/>
              </a:rPr>
              <a:t>$Num2</a:t>
            </a:r>
            <a:endParaRPr lang="en-GB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914400" lvl="2" indent="0">
              <a:buNone/>
            </a:pP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1200" dirty="0" smtClean="0"/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6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Default Values</a:t>
            </a:r>
            <a:r>
              <a:rPr lang="en-US" sz="1400" dirty="0"/>
              <a:t>: </a:t>
            </a:r>
            <a:r>
              <a:rPr lang="en-US" sz="1400" dirty="0" smtClean="0"/>
              <a:t>Parameters </a:t>
            </a:r>
            <a:r>
              <a:rPr lang="en-US" sz="1400" dirty="0"/>
              <a:t>can have default </a:t>
            </a:r>
            <a:r>
              <a:rPr lang="en-US" sz="1400" dirty="0" smtClean="0"/>
              <a:t>values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Example:</a:t>
            </a:r>
          </a:p>
          <a:p>
            <a:pPr marL="914400" lvl="2" indent="0">
              <a:buNone/>
            </a:pPr>
            <a:r>
              <a:rPr lang="en-GB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Greet-User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sz="1200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GB" sz="1200" dirty="0">
                <a:solidFill>
                  <a:srgbClr val="006161"/>
                </a:solidFill>
                <a:latin typeface="Lucida Console" panose="020B0609040504020204" pitchFamily="49" charset="0"/>
              </a:rPr>
              <a:t>string</a:t>
            </a:r>
            <a:r>
              <a:rPr lang="en-GB" sz="1200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GB" sz="12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2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UserName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"Guest"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"Hello, </a:t>
            </a:r>
            <a:r>
              <a:rPr lang="en-GB" sz="12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2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UserName</a:t>
            </a:r>
            <a:r>
              <a:rPr lang="en-GB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!"</a:t>
            </a:r>
            <a:endParaRPr lang="en-GB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914400" lvl="2" indent="0">
              <a:buNone/>
            </a:pPr>
            <a:r>
              <a:rPr lang="en-GB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endParaRPr lang="en-US" dirty="0" smtClean="0"/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3525795" cy="6858000"/>
          </a:xfr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Demo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1697" y="0"/>
            <a:ext cx="8666205" cy="6858000"/>
          </a:xfrm>
        </p:spPr>
        <p:txBody>
          <a:bodyPr anchor="ctr"/>
          <a:lstStyle/>
          <a:p>
            <a:r>
              <a:rPr lang="en-GB" sz="3200" dirty="0" smtClean="0"/>
              <a:t>Greet-User (</a:t>
            </a:r>
            <a:r>
              <a:rPr lang="en-GB" sz="3200" dirty="0"/>
              <a:t>Without </a:t>
            </a:r>
            <a:r>
              <a:rPr lang="en-GB" sz="3200" dirty="0" smtClean="0"/>
              <a:t>Parameters)</a:t>
            </a:r>
          </a:p>
          <a:p>
            <a:r>
              <a:rPr lang="en-GB" sz="3200" dirty="0"/>
              <a:t>Greet-User (</a:t>
            </a:r>
            <a:r>
              <a:rPr lang="en-GB" sz="3200" dirty="0" smtClean="0"/>
              <a:t>With </a:t>
            </a:r>
            <a:r>
              <a:rPr lang="en-GB" sz="3200" dirty="0"/>
              <a:t>Parameters)</a:t>
            </a:r>
            <a:endParaRPr lang="en-GB" sz="3200" dirty="0" smtClean="0"/>
          </a:p>
          <a:p>
            <a:r>
              <a:rPr lang="en-GB" sz="3200" dirty="0"/>
              <a:t>Check-</a:t>
            </a:r>
            <a:r>
              <a:rPr lang="en-GB" sz="3200" dirty="0" err="1"/>
              <a:t>FileExistence</a:t>
            </a:r>
            <a:r>
              <a:rPr lang="en-GB" sz="3200" dirty="0"/>
              <a:t> (No Parameters)</a:t>
            </a:r>
          </a:p>
          <a:p>
            <a:r>
              <a:rPr lang="en-GB" sz="3200" dirty="0"/>
              <a:t>Check-</a:t>
            </a:r>
            <a:r>
              <a:rPr lang="en-GB" sz="3200" dirty="0" err="1"/>
              <a:t>FileExistence</a:t>
            </a:r>
            <a:r>
              <a:rPr lang="en-GB" sz="3200" dirty="0"/>
              <a:t> (With Parameters</a:t>
            </a:r>
            <a:r>
              <a:rPr lang="en-GB" sz="3200" dirty="0" smtClean="0"/>
              <a:t>)</a:t>
            </a:r>
            <a:endParaRPr lang="en-GB" sz="3200" dirty="0"/>
          </a:p>
          <a:p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67376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/>
              <a:t>Best Practices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6"/>
            <a:ext cx="10515600" cy="4647135"/>
          </a:xfrm>
        </p:spPr>
        <p:txBody>
          <a:bodyPr>
            <a:normAutofit/>
          </a:bodyPr>
          <a:lstStyle/>
          <a:p>
            <a:r>
              <a:rPr lang="en-US" sz="1800" dirty="0"/>
              <a:t>Use descriptive function </a:t>
            </a:r>
            <a:r>
              <a:rPr lang="en-US" sz="1800" dirty="0" smtClean="0"/>
              <a:t>names</a:t>
            </a:r>
          </a:p>
          <a:p>
            <a:pPr lvl="1"/>
            <a:r>
              <a:rPr lang="en-US" sz="1400" dirty="0" smtClean="0"/>
              <a:t>Example: Use </a:t>
            </a:r>
            <a:r>
              <a:rPr lang="en-US" sz="1400" dirty="0"/>
              <a:t>names like </a:t>
            </a:r>
            <a:r>
              <a:rPr lang="en-US" sz="1400" b="1" dirty="0" smtClean="0"/>
              <a:t>“Get-</a:t>
            </a:r>
            <a:r>
              <a:rPr lang="en-US" sz="1400" b="1" dirty="0" err="1" smtClean="0"/>
              <a:t>UserInfo</a:t>
            </a:r>
            <a:r>
              <a:rPr lang="en-US" sz="1400" b="1" dirty="0" smtClean="0"/>
              <a:t>”</a:t>
            </a:r>
            <a:r>
              <a:rPr lang="en-US" sz="1400" dirty="0" smtClean="0"/>
              <a:t> </a:t>
            </a:r>
            <a:r>
              <a:rPr lang="en-US" sz="1400" dirty="0"/>
              <a:t>instead of generic names like `</a:t>
            </a:r>
            <a:r>
              <a:rPr lang="en-US" sz="1400" dirty="0" err="1"/>
              <a:t>DoTask</a:t>
            </a:r>
            <a:r>
              <a:rPr lang="en-US" sz="1400" dirty="0"/>
              <a:t>`.</a:t>
            </a:r>
          </a:p>
          <a:p>
            <a:pPr lvl="1"/>
            <a:endParaRPr lang="en-US" sz="1400" dirty="0"/>
          </a:p>
          <a:p>
            <a:r>
              <a:rPr lang="en-US" sz="1800" dirty="0"/>
              <a:t>Modularize code into small, focused </a:t>
            </a:r>
            <a:r>
              <a:rPr lang="en-US" sz="1800" dirty="0" smtClean="0"/>
              <a:t>functions</a:t>
            </a:r>
          </a:p>
          <a:p>
            <a:pPr lvl="1"/>
            <a:r>
              <a:rPr lang="en-US" sz="1400" dirty="0" smtClean="0"/>
              <a:t>Example: </a:t>
            </a:r>
            <a:r>
              <a:rPr lang="en-GB" sz="1400" dirty="0" smtClean="0"/>
              <a:t>Get-</a:t>
            </a:r>
            <a:r>
              <a:rPr lang="en-GB" sz="1400" dirty="0" err="1" smtClean="0"/>
              <a:t>UserData</a:t>
            </a:r>
            <a:r>
              <a:rPr lang="en-GB" sz="1400" dirty="0"/>
              <a:t>, </a:t>
            </a:r>
            <a:r>
              <a:rPr lang="en-GB" sz="1400" dirty="0" err="1" smtClean="0"/>
              <a:t>ProcessData</a:t>
            </a:r>
            <a:r>
              <a:rPr lang="en-GB" sz="1400" dirty="0"/>
              <a:t>, </a:t>
            </a:r>
            <a:r>
              <a:rPr lang="en-GB" sz="1400" dirty="0" smtClean="0"/>
              <a:t>Save-</a:t>
            </a:r>
            <a:r>
              <a:rPr lang="en-GB" sz="1400" dirty="0" err="1" smtClean="0"/>
              <a:t>DataToFile</a:t>
            </a:r>
            <a:r>
              <a:rPr lang="en-GB" sz="1400" dirty="0"/>
              <a:t>, </a:t>
            </a:r>
            <a:r>
              <a:rPr lang="en-GB" sz="1400" dirty="0" smtClean="0"/>
              <a:t>Send-</a:t>
            </a:r>
            <a:r>
              <a:rPr lang="en-GB" sz="1400" dirty="0" err="1" smtClean="0"/>
              <a:t>EmailReport</a:t>
            </a:r>
            <a:endParaRPr lang="en-GB" sz="1400" dirty="0" smtClean="0"/>
          </a:p>
          <a:p>
            <a:pPr lvl="1"/>
            <a:endParaRPr lang="en-US" sz="1400" dirty="0"/>
          </a:p>
          <a:p>
            <a:r>
              <a:rPr lang="en-US" sz="1800" dirty="0"/>
              <a:t>Handle errors and validate </a:t>
            </a:r>
            <a:r>
              <a:rPr lang="en-US" sz="1800" dirty="0" smtClean="0"/>
              <a:t>inputs</a:t>
            </a:r>
          </a:p>
          <a:p>
            <a:pPr lvl="1"/>
            <a:r>
              <a:rPr lang="en-US" sz="1400" dirty="0"/>
              <a:t>Example: Using </a:t>
            </a:r>
            <a:r>
              <a:rPr lang="en-US" sz="1400" b="1" dirty="0" smtClean="0"/>
              <a:t>“try-catch”</a:t>
            </a:r>
            <a:r>
              <a:rPr lang="en-US" sz="1400" dirty="0" smtClean="0"/>
              <a:t> </a:t>
            </a:r>
            <a:r>
              <a:rPr lang="en-US" sz="1400" dirty="0"/>
              <a:t>for Error </a:t>
            </a:r>
            <a:r>
              <a:rPr lang="en-US" sz="1400" dirty="0" smtClean="0"/>
              <a:t>Handling</a:t>
            </a:r>
          </a:p>
          <a:p>
            <a:pPr lvl="1"/>
            <a:r>
              <a:rPr lang="en-GB" sz="1400" dirty="0"/>
              <a:t>Example: Type Validation for input </a:t>
            </a:r>
            <a:r>
              <a:rPr lang="en-GB" sz="1400" dirty="0" smtClean="0"/>
              <a:t>“if($</a:t>
            </a:r>
            <a:r>
              <a:rPr lang="en-GB" sz="1400" dirty="0"/>
              <a:t>Age -</a:t>
            </a:r>
            <a:r>
              <a:rPr lang="en-GB" sz="1400" dirty="0" err="1"/>
              <a:t>isnot</a:t>
            </a:r>
            <a:r>
              <a:rPr lang="en-GB" sz="1400" dirty="0"/>
              <a:t> [</a:t>
            </a:r>
            <a:r>
              <a:rPr lang="en-GB" sz="1400" dirty="0" err="1"/>
              <a:t>int</a:t>
            </a:r>
            <a:r>
              <a:rPr lang="en-GB" sz="1400" dirty="0" smtClean="0"/>
              <a:t>]){…}”</a:t>
            </a:r>
          </a:p>
          <a:p>
            <a:pPr lvl="2"/>
            <a:r>
              <a:rPr lang="en-US" sz="1100" dirty="0" smtClean="0"/>
              <a:t>More examples: Range </a:t>
            </a:r>
            <a:r>
              <a:rPr lang="en-US" sz="1100" dirty="0"/>
              <a:t>Validation, Null or Empty Check, Regex (Regular Expression) Validation, File Existence Check, Array or List Validation</a:t>
            </a:r>
          </a:p>
          <a:p>
            <a:pPr lvl="2"/>
            <a:endParaRPr lang="en-US" sz="1000" dirty="0"/>
          </a:p>
          <a:p>
            <a:r>
              <a:rPr lang="en-US" sz="1800" dirty="0" smtClean="0"/>
              <a:t>Use </a:t>
            </a:r>
            <a:r>
              <a:rPr lang="en-US" sz="1800" dirty="0"/>
              <a:t>parameters for </a:t>
            </a:r>
            <a:r>
              <a:rPr lang="en-US" sz="1800" dirty="0" smtClean="0"/>
              <a:t>flexibility</a:t>
            </a:r>
          </a:p>
          <a:p>
            <a:pPr lvl="1"/>
            <a:r>
              <a:rPr lang="en-US" sz="1400" dirty="0"/>
              <a:t>Example: Greet-User -</a:t>
            </a:r>
            <a:r>
              <a:rPr lang="en-US" sz="1400" dirty="0" err="1"/>
              <a:t>UserName</a:t>
            </a:r>
            <a:r>
              <a:rPr lang="en-US" sz="1400" dirty="0"/>
              <a:t> "Alice" -Greeting "Hello"</a:t>
            </a:r>
          </a:p>
          <a:p>
            <a:pPr lvl="1"/>
            <a:endParaRPr lang="en-US" sz="1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5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GB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6"/>
            <a:ext cx="10515600" cy="464713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/>
              <a:t>System </a:t>
            </a:r>
            <a:r>
              <a:rPr lang="en-US" sz="1800" b="1" dirty="0"/>
              <a:t>Administration: </a:t>
            </a:r>
            <a:r>
              <a:rPr lang="en-US" sz="1800" dirty="0"/>
              <a:t>Automating routine system maintenance, software installations, user management, and more.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Cloud Management: </a:t>
            </a:r>
            <a:r>
              <a:rPr lang="en-US" sz="1800" dirty="0"/>
              <a:t>Managing cloud resources in Azure, AWS, or Google Cloud.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DevOps Automation: </a:t>
            </a:r>
            <a:r>
              <a:rPr lang="en-US" sz="1800" dirty="0"/>
              <a:t>Automating build, test, and deployment pipelines.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Network Management: </a:t>
            </a:r>
            <a:r>
              <a:rPr lang="en-US" sz="1800" dirty="0"/>
              <a:t>Managing network configurations and devices.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Report Generation: </a:t>
            </a:r>
            <a:r>
              <a:rPr lang="en-US" sz="1800" dirty="0"/>
              <a:t>Automating data collection and report generation from logs or databases.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Backup and Recovery: </a:t>
            </a:r>
            <a:r>
              <a:rPr lang="en-US" sz="1800" dirty="0"/>
              <a:t>Automating backup processes and restoring files or system states.</a:t>
            </a:r>
            <a:endParaRPr lang="en-GB" sz="1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85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12192000" cy="6858000"/>
          </a:xfr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000" dirty="0" smtClean="0">
                <a:solidFill>
                  <a:schemeClr val="accent1">
                    <a:lumMod val="75000"/>
                  </a:schemeClr>
                </a:solidFill>
              </a:rPr>
              <a:t>Q &amp; A</a:t>
            </a:r>
            <a:endParaRPr lang="en-GB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385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PowerShell: Functions</vt:lpstr>
      <vt:lpstr>What are PowerShell Functions?</vt:lpstr>
      <vt:lpstr>Key Concepts of PowerShell Functions</vt:lpstr>
      <vt:lpstr>PowerPoint Presentation</vt:lpstr>
      <vt:lpstr>Best Practices</vt:lpstr>
      <vt:lpstr>Use Cases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SANKAR REDDY</dc:creator>
  <cp:lastModifiedBy>SANKAR REDDY</cp:lastModifiedBy>
  <cp:revision>120</cp:revision>
  <dcterms:created xsi:type="dcterms:W3CDTF">2024-11-12T04:30:37Z</dcterms:created>
  <dcterms:modified xsi:type="dcterms:W3CDTF">2024-12-02T19:10:23Z</dcterms:modified>
</cp:coreProperties>
</file>