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70" r:id="rId4"/>
    <p:sldId id="276" r:id="rId5"/>
    <p:sldId id="271" r:id="rId6"/>
    <p:sldId id="273" r:id="rId7"/>
    <p:sldId id="277" r:id="rId8"/>
    <p:sldId id="278" r:id="rId9"/>
    <p:sldId id="272" r:id="rId10"/>
    <p:sldId id="279" r:id="rId11"/>
    <p:sldId id="25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94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1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15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3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64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23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39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0076" y="1147699"/>
            <a:ext cx="9145997" cy="2387600"/>
          </a:xfrm>
        </p:spPr>
        <p:txBody>
          <a:bodyPr anchor="b"/>
          <a:lstStyle/>
          <a:p>
            <a:pPr algn="l"/>
            <a:r>
              <a:rPr lang="en-US" dirty="0" smtClean="0"/>
              <a:t>PowerShell: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0076" y="3882126"/>
            <a:ext cx="9144000" cy="9781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Siva </a:t>
            </a:r>
            <a:r>
              <a:rPr lang="en-US" dirty="0" err="1" smtClean="0">
                <a:solidFill>
                  <a:srgbClr val="002060"/>
                </a:solidFill>
              </a:rPr>
              <a:t>Padala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</a:p>
          <a:p>
            <a:pPr algn="l"/>
            <a:r>
              <a:rPr lang="en-US" dirty="0" smtClean="0"/>
              <a:t>Technology Architecture | Lead | Mentor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150076" y="3764693"/>
            <a:ext cx="9144000" cy="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" y="284743"/>
            <a:ext cx="10515600" cy="63889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GB" sz="3600" b="1" dirty="0" smtClean="0"/>
              <a:t>PowerShell vs Other Shells</a:t>
            </a:r>
            <a:endParaRPr lang="en-GB" sz="40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10490" y="1281901"/>
            <a:ext cx="10515600" cy="1416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709604"/>
              </p:ext>
            </p:extLst>
          </p:nvPr>
        </p:nvGraphicFramePr>
        <p:xfrm>
          <a:off x="810490" y="1654335"/>
          <a:ext cx="10515600" cy="4811118"/>
        </p:xfrm>
        <a:graphic>
          <a:graphicData uri="http://schemas.openxmlformats.org/drawingml/2006/table">
            <a:tbl>
              <a:tblPr/>
              <a:tblGrid>
                <a:gridCol w="2287746"/>
                <a:gridCol w="2287746"/>
                <a:gridCol w="2287746"/>
                <a:gridCol w="3652362"/>
              </a:tblGrid>
              <a:tr h="583776"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Feature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b="1">
                          <a:effectLst/>
                        </a:rPr>
                        <a:t>PowerShell</a:t>
                      </a:r>
                      <a:endParaRPr lang="en-GB" sz="1500">
                        <a:effectLst/>
                      </a:endParaRP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b="1">
                          <a:effectLst/>
                        </a:rPr>
                        <a:t>Command Prompt (cmd.exe)</a:t>
                      </a:r>
                      <a:endParaRPr lang="en-GB" sz="1500">
                        <a:effectLst/>
                      </a:endParaRP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b="1">
                          <a:effectLst/>
                        </a:rPr>
                        <a:t>Bash</a:t>
                      </a:r>
                      <a:endParaRPr lang="en-GB" sz="1500">
                        <a:effectLst/>
                      </a:endParaRP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3776">
                <a:tc>
                  <a:txBody>
                    <a:bodyPr/>
                    <a:lstStyle/>
                    <a:p>
                      <a:r>
                        <a:rPr lang="en-GB" sz="1500" b="1">
                          <a:effectLst/>
                        </a:rPr>
                        <a:t>Type</a:t>
                      </a:r>
                      <a:endParaRPr lang="en-GB" sz="1500">
                        <a:effectLst/>
                      </a:endParaRP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Object-oriented shell and scripting language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Text-based command-line interface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Text-based shell with scripting capabilities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5338">
                <a:tc>
                  <a:txBody>
                    <a:bodyPr/>
                    <a:lstStyle/>
                    <a:p>
                      <a:r>
                        <a:rPr lang="en-GB" sz="1500" b="1">
                          <a:effectLst/>
                        </a:rPr>
                        <a:t>Output Format</a:t>
                      </a:r>
                      <a:endParaRPr lang="en-GB" sz="1500">
                        <a:effectLst/>
                      </a:endParaRP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Objects (easily manipulated)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Text (limited processing)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Text (often piped into other text-based commands)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3776">
                <a:tc>
                  <a:txBody>
                    <a:bodyPr/>
                    <a:lstStyle/>
                    <a:p>
                      <a:r>
                        <a:rPr lang="en-GB" sz="1500" b="1">
                          <a:effectLst/>
                        </a:rPr>
                        <a:t>Automation Support</a:t>
                      </a:r>
                      <a:endParaRPr lang="en-GB" sz="1500">
                        <a:effectLst/>
                      </a:endParaRP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Extensive automation with cmdlets and scripts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Basic scripting support (batch files)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Extensive scripting support (Bash scripts)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5338">
                <a:tc>
                  <a:txBody>
                    <a:bodyPr/>
                    <a:lstStyle/>
                    <a:p>
                      <a:r>
                        <a:rPr lang="en-GB" sz="1500" b="1">
                          <a:effectLst/>
                        </a:rPr>
                        <a:t>Platform Support</a:t>
                      </a:r>
                      <a:endParaRPr lang="en-GB" sz="1500">
                        <a:effectLst/>
                      </a:endParaRP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Cross-platform (Windows, macOS, Linux)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Primarily Windows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Linux/Unix, macOS (with some Windows support via WSL)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5338">
                <a:tc>
                  <a:txBody>
                    <a:bodyPr/>
                    <a:lstStyle/>
                    <a:p>
                      <a:r>
                        <a:rPr lang="en-GB" sz="1500" b="1">
                          <a:effectLst/>
                        </a:rPr>
                        <a:t>Integration</a:t>
                      </a:r>
                      <a:endParaRPr lang="en-GB" sz="1500">
                        <a:effectLst/>
                      </a:endParaRP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Deep integration with Windows, .NET, Azure, and more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Limited integration with Windows features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Integrated with Linux tools and utilities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3776">
                <a:tc>
                  <a:txBody>
                    <a:bodyPr/>
                    <a:lstStyle/>
                    <a:p>
                      <a:r>
                        <a:rPr lang="en-GB" sz="1500" b="1">
                          <a:effectLst/>
                        </a:rPr>
                        <a:t>Learning Curve</a:t>
                      </a:r>
                      <a:endParaRPr lang="en-GB" sz="1500">
                        <a:effectLst/>
                      </a:endParaRP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Moderate to High (due to cmdlets, objects, etc.)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Low (simple text-based commands)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Moderate (due to scripting capabilities)</a:t>
                      </a:r>
                    </a:p>
                  </a:txBody>
                  <a:tcPr marL="98619" marR="98619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PowerShell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90"/>
            <a:ext cx="953117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solidFill>
                  <a:srgbClr val="1F2328"/>
                </a:solidFill>
                <a:latin typeface="-apple-system"/>
              </a:rPr>
              <a:t>Day 1: Introduction to PowerShell</a:t>
            </a: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/>
            </a:r>
            <a:br>
              <a:rPr lang="en-US" altLang="en-US" sz="1800" dirty="0" smtClean="0">
                <a:solidFill>
                  <a:srgbClr val="1F2328"/>
                </a:solidFill>
                <a:latin typeface="-apple-system"/>
              </a:rPr>
            </a:b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>Overview of PowerShell, its history, and its role in automation and system administration.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solidFill>
                  <a:srgbClr val="1F2328"/>
                </a:solidFill>
                <a:latin typeface="-apple-system"/>
              </a:rPr>
              <a:t>Day 2: Basic Commands</a:t>
            </a: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/>
            </a:r>
            <a:br>
              <a:rPr lang="en-US" altLang="en-US" sz="1800" dirty="0" smtClean="0">
                <a:solidFill>
                  <a:srgbClr val="1F2328"/>
                </a:solidFill>
                <a:latin typeface="-apple-system"/>
              </a:rPr>
            </a:b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>Learn basic cmdlets, how to execute commands, and the command structure.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solidFill>
                  <a:srgbClr val="1F2328"/>
                </a:solidFill>
                <a:latin typeface="-apple-system"/>
              </a:rPr>
              <a:t>Day 3: Working with Objects</a:t>
            </a: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/>
            </a:r>
            <a:br>
              <a:rPr lang="en-US" altLang="en-US" sz="1800" dirty="0" smtClean="0">
                <a:solidFill>
                  <a:srgbClr val="1F2328"/>
                </a:solidFill>
                <a:latin typeface="-apple-system"/>
              </a:rPr>
            </a:b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>Understand how PowerShell treats data as objects and how to work with them.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solidFill>
                  <a:srgbClr val="1F2328"/>
                </a:solidFill>
                <a:latin typeface="-apple-system"/>
              </a:rPr>
              <a:t>Day 4: Basic Pipeline</a:t>
            </a: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/>
            </a:r>
            <a:br>
              <a:rPr lang="en-US" altLang="en-US" sz="1800" dirty="0" smtClean="0">
                <a:solidFill>
                  <a:srgbClr val="1F2328"/>
                </a:solidFill>
                <a:latin typeface="-apple-system"/>
              </a:rPr>
            </a:b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>Introduction to the pipeline, chaining cmdlets, and passing data.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solidFill>
                  <a:srgbClr val="1F2328"/>
                </a:solidFill>
                <a:latin typeface="-apple-system"/>
              </a:rPr>
              <a:t>Day 5: Filtering and Sorting</a:t>
            </a: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/>
            </a:r>
            <a:br>
              <a:rPr lang="en-US" altLang="en-US" sz="1800" dirty="0" smtClean="0">
                <a:solidFill>
                  <a:srgbClr val="1F2328"/>
                </a:solidFill>
                <a:latin typeface="-apple-system"/>
              </a:rPr>
            </a:b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>Learn to filter output using </a:t>
            </a:r>
            <a:r>
              <a:rPr lang="en-US" altLang="en-US" sz="1100" dirty="0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Where-Object</a:t>
            </a: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> and sort with </a:t>
            </a:r>
            <a:r>
              <a:rPr lang="en-US" altLang="en-US" sz="1100" dirty="0" smtClean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Sort-Object</a:t>
            </a: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solidFill>
                  <a:srgbClr val="1F2328"/>
                </a:solidFill>
                <a:latin typeface="-apple-system"/>
              </a:rPr>
              <a:t>Day 6: Introduction to Variables</a:t>
            </a: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/>
            </a:r>
            <a:br>
              <a:rPr lang="en-US" altLang="en-US" sz="1800" dirty="0" smtClean="0">
                <a:solidFill>
                  <a:srgbClr val="1F2328"/>
                </a:solidFill>
                <a:latin typeface="-apple-system"/>
              </a:rPr>
            </a:b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>How to create, use, and manage variables in PowerShell.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solidFill>
                  <a:srgbClr val="1F2328"/>
                </a:solidFill>
                <a:latin typeface="-apple-system"/>
              </a:rPr>
              <a:t>Day 7: Review and Practice</a:t>
            </a: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/>
            </a:r>
            <a:br>
              <a:rPr lang="en-US" altLang="en-US" sz="1800" dirty="0" smtClean="0">
                <a:solidFill>
                  <a:srgbClr val="1F2328"/>
                </a:solidFill>
                <a:latin typeface="-apple-system"/>
              </a:rPr>
            </a:br>
            <a:r>
              <a:rPr lang="en-US" altLang="en-US" sz="1800" dirty="0" smtClean="0">
                <a:solidFill>
                  <a:srgbClr val="1F2328"/>
                </a:solidFill>
                <a:latin typeface="-apple-system"/>
              </a:rPr>
              <a:t>Consolidate your learning with practical exercises and quizzes.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1F2328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1F2328"/>
              </a:solidFill>
              <a:latin typeface="-apple-system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" y="0"/>
            <a:ext cx="3962399" cy="6858000"/>
          </a:xfr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Demo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62400" y="0"/>
            <a:ext cx="8229600" cy="6858000"/>
          </a:xfrm>
        </p:spPr>
        <p:txBody>
          <a:bodyPr anchor="ctr"/>
          <a:lstStyle/>
          <a:p>
            <a:r>
              <a:rPr lang="en-IN" dirty="0" smtClean="0"/>
              <a:t>Hello World</a:t>
            </a:r>
          </a:p>
          <a:p>
            <a:r>
              <a:rPr lang="en-IN" dirty="0" smtClean="0"/>
              <a:t>Get current location</a:t>
            </a:r>
          </a:p>
          <a:p>
            <a:r>
              <a:rPr lang="en-IN" dirty="0" smtClean="0"/>
              <a:t>Get all items in the current folder</a:t>
            </a:r>
          </a:p>
          <a:p>
            <a:r>
              <a:rPr lang="en-IN" dirty="0" smtClean="0"/>
              <a:t>Get all drives in the current system</a:t>
            </a:r>
          </a:p>
          <a:p>
            <a:r>
              <a:rPr lang="en-IN" dirty="0" smtClean="0"/>
              <a:t>Get all services</a:t>
            </a:r>
          </a:p>
          <a:p>
            <a:r>
              <a:rPr lang="en-IN" dirty="0" smtClean="0"/>
              <a:t>Get all </a:t>
            </a:r>
            <a:r>
              <a:rPr lang="en-GB" dirty="0" smtClean="0"/>
              <a:t>processes</a:t>
            </a:r>
            <a:endParaRPr lang="en-IN" dirty="0"/>
          </a:p>
          <a:p>
            <a:r>
              <a:rPr lang="en-IN" dirty="0" smtClean="0"/>
              <a:t>Get help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0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12192000" cy="6858000"/>
          </a:xfr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" y="284743"/>
            <a:ext cx="10515600" cy="638893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GB" sz="4000" b="1" dirty="0" smtClean="0"/>
              <a:t>Course Overview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0" y="1452677"/>
            <a:ext cx="10515600" cy="4344515"/>
          </a:xfrm>
        </p:spPr>
        <p:txBody>
          <a:bodyPr/>
          <a:lstStyle/>
          <a:p>
            <a:r>
              <a:rPr lang="en-US" dirty="0"/>
              <a:t>Week 1: Introduction to PowerShell</a:t>
            </a:r>
          </a:p>
          <a:p>
            <a:r>
              <a:rPr lang="en-US" dirty="0"/>
              <a:t>Week 2: Intermediate Commands and Scripting</a:t>
            </a:r>
          </a:p>
          <a:p>
            <a:r>
              <a:rPr lang="en-US" dirty="0"/>
              <a:t>Week 3: Advanced Scripting and Automation</a:t>
            </a:r>
          </a:p>
          <a:p>
            <a:r>
              <a:rPr lang="en-US" dirty="0"/>
              <a:t>Week 4: </a:t>
            </a:r>
            <a:r>
              <a:rPr lang="en-US" dirty="0" smtClean="0"/>
              <a:t>Real time examples and implementations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10490" y="1281901"/>
            <a:ext cx="10515600" cy="1416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70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" y="284743"/>
            <a:ext cx="10515600" cy="63889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GB" sz="3600" b="1" dirty="0" smtClean="0"/>
              <a:t>Who is this course for?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0" y="1452677"/>
            <a:ext cx="10515600" cy="4344515"/>
          </a:xfrm>
        </p:spPr>
        <p:txBody>
          <a:bodyPr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Admins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Automating the creation of Azure VMs using PowerShell commands like </a:t>
            </a:r>
            <a:r>
              <a:rPr lang="en-US" altLang="en-US" sz="1200" dirty="0" smtClean="0">
                <a:latin typeface="Arial" panose="020B0604020202020204" pitchFamily="34" charset="0"/>
              </a:rPr>
              <a:t>New-</a:t>
            </a:r>
            <a:r>
              <a:rPr lang="en-US" altLang="en-US" sz="1200" dirty="0" err="1" smtClean="0">
                <a:latin typeface="Arial" panose="020B0604020202020204" pitchFamily="34" charset="0"/>
              </a:rPr>
              <a:t>AzVM</a:t>
            </a:r>
            <a:r>
              <a:rPr lang="en-US" altLang="en-US" sz="1200" dirty="0" smtClean="0"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Analysts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Automating data extraction from a SQL Server database using </a:t>
            </a:r>
            <a:r>
              <a:rPr lang="en-US" altLang="en-US" sz="1600" dirty="0" smtClean="0">
                <a:latin typeface="Arial" panose="020B0604020202020204" pitchFamily="34" charset="0"/>
              </a:rPr>
              <a:t>Invoke-</a:t>
            </a:r>
            <a:r>
              <a:rPr lang="en-US" altLang="en-US" sz="1600" dirty="0" err="1" smtClean="0">
                <a:latin typeface="Arial" panose="020B0604020202020204" pitchFamily="34" charset="0"/>
              </a:rPr>
              <a:t>Sqlcmd</a:t>
            </a:r>
            <a:r>
              <a:rPr lang="en-US" altLang="en-US" sz="1600" dirty="0" smtClean="0">
                <a:latin typeface="Arial" panose="020B0604020202020204" pitchFamily="34" charset="0"/>
              </a:rPr>
              <a:t> and generating reports in Excel.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DevOps</a:t>
            </a:r>
            <a:endParaRPr lang="en-US" altLang="en-US" sz="2000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code to production servers automatically using PowerShell scripts in a CI/CD pipeline with Jenkins or Azure DevOps.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Automating the build process with PowerShell scripts to compile code and run unit tests, such as using </a:t>
            </a:r>
            <a:r>
              <a:rPr lang="en-US" altLang="en-US" sz="1600" dirty="0" err="1" smtClean="0">
                <a:latin typeface="Arial" panose="020B0604020202020204" pitchFamily="34" charset="0"/>
              </a:rPr>
              <a:t>MSBuild</a:t>
            </a:r>
            <a:r>
              <a:rPr lang="en-US" altLang="en-US" sz="1600" dirty="0" smtClean="0"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Support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Resetting user passwords or remotely troubleshooting machines with commands like </a:t>
            </a:r>
            <a:r>
              <a:rPr lang="en-US" altLang="en-US" sz="1600" dirty="0" smtClean="0">
                <a:latin typeface="Arial" panose="020B0604020202020204" pitchFamily="34" charset="0"/>
              </a:rPr>
              <a:t>Get-</a:t>
            </a:r>
            <a:r>
              <a:rPr lang="en-US" altLang="en-US" sz="1600" dirty="0" err="1" smtClean="0">
                <a:latin typeface="Arial" panose="020B0604020202020204" pitchFamily="34" charset="0"/>
              </a:rPr>
              <a:t>EventLog</a:t>
            </a:r>
            <a:r>
              <a:rPr lang="en-US" altLang="en-US" sz="1600" dirty="0" smtClean="0">
                <a:latin typeface="Arial" panose="020B0604020202020204" pitchFamily="34" charset="0"/>
              </a:rPr>
              <a:t> or Get-Process.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10490" y="1281901"/>
            <a:ext cx="10515600" cy="1416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4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" y="284743"/>
            <a:ext cx="10515600" cy="63889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GB" sz="3600" b="1" dirty="0" smtClean="0"/>
              <a:t>Who is this course for?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0" y="1452677"/>
            <a:ext cx="10515600" cy="4344515"/>
          </a:xfrm>
        </p:spPr>
        <p:txBody>
          <a:bodyPr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Network Admins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Example: </a:t>
            </a:r>
            <a:r>
              <a:rPr lang="en-US" altLang="en-US" sz="2000" dirty="0">
                <a:latin typeface="Arial" panose="020B0604020202020204" pitchFamily="34" charset="0"/>
              </a:rPr>
              <a:t>Automating network configuration, like managing IP addresses or DNS entries with Set-</a:t>
            </a:r>
            <a:r>
              <a:rPr lang="en-US" altLang="en-US" sz="2000" dirty="0" err="1">
                <a:latin typeface="Arial" panose="020B0604020202020204" pitchFamily="34" charset="0"/>
              </a:rPr>
              <a:t>DnsClientServerAddress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Power Users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Example: </a:t>
            </a:r>
            <a:r>
              <a:rPr lang="en-US" altLang="en-US" sz="2000" dirty="0">
                <a:latin typeface="Arial" panose="020B0604020202020204" pitchFamily="34" charset="0"/>
              </a:rPr>
              <a:t>Writing scripts to automate file organization, such as moving old files from one directory to another based on age (Get-</a:t>
            </a:r>
            <a:r>
              <a:rPr lang="en-US" altLang="en-US" sz="2000" dirty="0" err="1">
                <a:latin typeface="Arial" panose="020B0604020202020204" pitchFamily="34" charset="0"/>
              </a:rPr>
              <a:t>ChildItem</a:t>
            </a:r>
            <a:r>
              <a:rPr lang="en-US" altLang="en-US" sz="2000" dirty="0">
                <a:latin typeface="Arial" panose="020B0604020202020204" pitchFamily="34" charset="0"/>
              </a:rPr>
              <a:t> + Move-Item).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Security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Example: </a:t>
            </a:r>
            <a:r>
              <a:rPr lang="en-US" altLang="en-US" sz="2000" dirty="0">
                <a:latin typeface="Arial" panose="020B0604020202020204" pitchFamily="34" charset="0"/>
              </a:rPr>
              <a:t>Automating security audits by checking system compliance with Get-</a:t>
            </a:r>
            <a:r>
              <a:rPr lang="en-US" altLang="en-US" sz="2000" dirty="0" err="1">
                <a:latin typeface="Arial" panose="020B0604020202020204" pitchFamily="34" charset="0"/>
              </a:rPr>
              <a:t>WindowsFeature</a:t>
            </a:r>
            <a:r>
              <a:rPr lang="en-US" altLang="en-US" sz="2000" dirty="0">
                <a:latin typeface="Arial" panose="020B0604020202020204" pitchFamily="34" charset="0"/>
              </a:rPr>
              <a:t> and Get-</a:t>
            </a:r>
            <a:r>
              <a:rPr lang="en-US" altLang="en-US" sz="2000" dirty="0" err="1">
                <a:latin typeface="Arial" panose="020B0604020202020204" pitchFamily="34" charset="0"/>
              </a:rPr>
              <a:t>EventLog</a:t>
            </a:r>
            <a:r>
              <a:rPr lang="en-US" altLang="en-US" sz="2000" dirty="0">
                <a:latin typeface="Arial" panose="020B0604020202020204" pitchFamily="34" charset="0"/>
              </a:rPr>
              <a:t> for suspicious activity.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latin typeface="Arial" panose="020B0604020202020204" pitchFamily="34" charset="0"/>
              </a:rPr>
              <a:t>SysAdmins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Example: </a:t>
            </a:r>
            <a:r>
              <a:rPr lang="en-US" altLang="en-US" sz="2000" dirty="0">
                <a:latin typeface="Arial" panose="020B0604020202020204" pitchFamily="34" charset="0"/>
              </a:rPr>
              <a:t>Automating system patch management, like running Windows Update or checking disk space on multiple servers (Get-</a:t>
            </a:r>
            <a:r>
              <a:rPr lang="en-US" altLang="en-US" sz="2000" dirty="0" err="1">
                <a:latin typeface="Arial" panose="020B0604020202020204" pitchFamily="34" charset="0"/>
              </a:rPr>
              <a:t>WmiObject</a:t>
            </a:r>
            <a:r>
              <a:rPr lang="en-US" altLang="en-US" sz="2000" dirty="0">
                <a:latin typeface="Arial" panose="020B0604020202020204" pitchFamily="34" charset="0"/>
              </a:rPr>
              <a:t>).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10490" y="1281901"/>
            <a:ext cx="10515600" cy="1416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1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" y="284743"/>
            <a:ext cx="10515600" cy="638893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sz="4000" dirty="0" smtClean="0"/>
              <a:t>What you should know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0" y="1452677"/>
            <a:ext cx="10515600" cy="4344515"/>
          </a:xfrm>
        </p:spPr>
        <p:txBody>
          <a:bodyPr>
            <a:normAutofit/>
          </a:bodyPr>
          <a:lstStyle/>
          <a:p>
            <a:r>
              <a:rPr lang="en-US" b="1" dirty="0" smtClean="0"/>
              <a:t>Basic Computer &amp; OS Knowledge</a:t>
            </a:r>
          </a:p>
          <a:p>
            <a:pPr lvl="1"/>
            <a:r>
              <a:rPr lang="en-US" dirty="0" smtClean="0"/>
              <a:t>Understanding operating system concepts (especially Windows)</a:t>
            </a:r>
          </a:p>
          <a:p>
            <a:pPr lvl="1"/>
            <a:r>
              <a:rPr lang="en-US" dirty="0" smtClean="0"/>
              <a:t>Navigating file systems and directories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10490" y="1281901"/>
            <a:ext cx="10515600" cy="1416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" y="284743"/>
            <a:ext cx="10515600" cy="63889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GB" sz="3600" dirty="0" smtClean="0"/>
              <a:t>What is PowerShell?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0" y="1452677"/>
            <a:ext cx="10515600" cy="4344515"/>
          </a:xfrm>
        </p:spPr>
        <p:txBody>
          <a:bodyPr>
            <a:normAutofit/>
          </a:bodyPr>
          <a:lstStyle/>
          <a:p>
            <a:r>
              <a:rPr lang="en-US" b="1" dirty="0" smtClean="0"/>
              <a:t>A management execution engine.</a:t>
            </a:r>
          </a:p>
          <a:p>
            <a:r>
              <a:rPr lang="en-US" dirty="0" smtClean="0"/>
              <a:t>A powerful task automation and configuration management framework designed by Microsoft.</a:t>
            </a:r>
          </a:p>
          <a:p>
            <a:r>
              <a:rPr lang="en-US" dirty="0" smtClean="0"/>
              <a:t>It is widely used for automating administrative tasks, managing systems, configuring networks, and interacting with cloud services like </a:t>
            </a:r>
            <a:r>
              <a:rPr lang="en-US" b="1" dirty="0" smtClean="0"/>
              <a:t>Azure</a:t>
            </a:r>
            <a:r>
              <a:rPr lang="en-US" dirty="0" smtClean="0"/>
              <a:t> and </a:t>
            </a:r>
            <a:r>
              <a:rPr lang="en-US" b="1" dirty="0" smtClean="0"/>
              <a:t>Office 365</a:t>
            </a:r>
            <a:r>
              <a:rPr lang="en-US" dirty="0" smtClean="0"/>
              <a:t>.</a:t>
            </a:r>
            <a:endParaRPr lang="en-US" b="1" dirty="0" smtClean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10490" y="1281901"/>
            <a:ext cx="10515600" cy="1416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6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" y="284743"/>
            <a:ext cx="10515600" cy="63889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GB" sz="3200" dirty="0" smtClean="0"/>
              <a:t>Why Do We Need to Use PowerShell?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0" y="1452677"/>
            <a:ext cx="10515600" cy="4344515"/>
          </a:xfrm>
        </p:spPr>
        <p:txBody>
          <a:bodyPr>
            <a:normAutofit fontScale="85000" lnSpcReduction="10000"/>
          </a:bodyPr>
          <a:lstStyle/>
          <a:p>
            <a:pPr fontAlgn="base">
              <a:spcAft>
                <a:spcPct val="0"/>
              </a:spcAft>
            </a:pPr>
            <a:r>
              <a:rPr lang="en-US" altLang="en-US" b="1" dirty="0" smtClean="0"/>
              <a:t>Automation:</a:t>
            </a:r>
            <a:r>
              <a:rPr lang="en-US" altLang="en-US" dirty="0" smtClean="0"/>
              <a:t> Automates repetitive tasks, saving time and reducing errors.</a:t>
            </a:r>
          </a:p>
          <a:p>
            <a:pPr fontAlgn="base">
              <a:spcAft>
                <a:spcPct val="0"/>
              </a:spcAft>
            </a:pPr>
            <a:r>
              <a:rPr lang="en-US" altLang="en-US" b="1" dirty="0" smtClean="0"/>
              <a:t>Efficiency:</a:t>
            </a:r>
            <a:r>
              <a:rPr lang="en-US" altLang="en-US" dirty="0" smtClean="0"/>
              <a:t> Executes tasks faster than GUIs, especially for large-scale operations.</a:t>
            </a:r>
          </a:p>
          <a:p>
            <a:pPr fontAlgn="base">
              <a:spcAft>
                <a:spcPct val="0"/>
              </a:spcAft>
            </a:pPr>
            <a:r>
              <a:rPr lang="en-US" altLang="en-US" b="1" dirty="0" smtClean="0"/>
              <a:t>Consistency:</a:t>
            </a:r>
            <a:r>
              <a:rPr lang="en-US" altLang="en-US" dirty="0" smtClean="0"/>
              <a:t> Ensures uniform configurations across systems.</a:t>
            </a:r>
          </a:p>
          <a:p>
            <a:pPr fontAlgn="base">
              <a:spcAft>
                <a:spcPct val="0"/>
              </a:spcAft>
            </a:pPr>
            <a:r>
              <a:rPr lang="en-US" altLang="en-US" b="1" dirty="0" smtClean="0"/>
              <a:t>Cross-Platform:</a:t>
            </a:r>
            <a:r>
              <a:rPr lang="en-US" altLang="en-US" dirty="0" smtClean="0"/>
              <a:t> Works on Windows, </a:t>
            </a:r>
            <a:r>
              <a:rPr lang="en-US" altLang="en-US" dirty="0" err="1" smtClean="0"/>
              <a:t>macOS</a:t>
            </a:r>
            <a:r>
              <a:rPr lang="en-US" altLang="en-US" dirty="0" smtClean="0"/>
              <a:t>, and Linux.</a:t>
            </a:r>
          </a:p>
          <a:p>
            <a:pPr fontAlgn="base">
              <a:spcAft>
                <a:spcPct val="0"/>
              </a:spcAft>
            </a:pPr>
            <a:r>
              <a:rPr lang="en-US" altLang="en-US" b="1" dirty="0" smtClean="0"/>
              <a:t>Remote Management:</a:t>
            </a:r>
            <a:r>
              <a:rPr lang="en-US" altLang="en-US" dirty="0" smtClean="0"/>
              <a:t> Manage multiple systems remotely.</a:t>
            </a:r>
          </a:p>
          <a:p>
            <a:pPr fontAlgn="base">
              <a:spcAft>
                <a:spcPct val="0"/>
              </a:spcAft>
            </a:pPr>
            <a:r>
              <a:rPr lang="en-US" altLang="en-US" b="1" dirty="0" smtClean="0"/>
              <a:t>Object-Oriented:</a:t>
            </a:r>
            <a:r>
              <a:rPr lang="en-US" altLang="en-US" dirty="0" smtClean="0"/>
              <a:t> Works with structured data for easy manipulation.</a:t>
            </a:r>
          </a:p>
          <a:p>
            <a:pPr fontAlgn="base">
              <a:spcAft>
                <a:spcPct val="0"/>
              </a:spcAft>
            </a:pPr>
            <a:r>
              <a:rPr lang="en-US" altLang="en-US" b="1" dirty="0" smtClean="0"/>
              <a:t>Integration:</a:t>
            </a:r>
            <a:r>
              <a:rPr lang="en-US" altLang="en-US" dirty="0" smtClean="0"/>
              <a:t> Integrates with Microsoft products and cloud services like Azure.</a:t>
            </a:r>
          </a:p>
          <a:p>
            <a:pPr fontAlgn="base">
              <a:spcAft>
                <a:spcPct val="0"/>
              </a:spcAft>
            </a:pPr>
            <a:r>
              <a:rPr lang="en-US" altLang="en-US" b="1" dirty="0" smtClean="0"/>
              <a:t>Extensibility:</a:t>
            </a:r>
            <a:r>
              <a:rPr lang="en-US" altLang="en-US" dirty="0" smtClean="0"/>
              <a:t> Customize with our own scripts and modules.</a:t>
            </a:r>
          </a:p>
          <a:p>
            <a:pPr fontAlgn="base">
              <a:spcAft>
                <a:spcPct val="0"/>
              </a:spcAft>
            </a:pPr>
            <a:r>
              <a:rPr lang="en-US" altLang="en-US" b="1" dirty="0" smtClean="0"/>
              <a:t>Error Handling:</a:t>
            </a:r>
            <a:r>
              <a:rPr lang="en-US" altLang="en-US" dirty="0" smtClean="0"/>
              <a:t> Reliable error handling for robust scripts.</a:t>
            </a:r>
          </a:p>
          <a:p>
            <a:pPr fontAlgn="base">
              <a:spcAft>
                <a:spcPct val="0"/>
              </a:spcAft>
            </a:pPr>
            <a:r>
              <a:rPr lang="en-US" altLang="en-US" b="1" dirty="0" smtClean="0"/>
              <a:t>Security:</a:t>
            </a:r>
            <a:r>
              <a:rPr lang="en-US" altLang="en-US" dirty="0" smtClean="0"/>
              <a:t> Secure remote management and credential handling. </a:t>
            </a:r>
            <a:endParaRPr lang="en-US" alt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10490" y="1281901"/>
            <a:ext cx="10515600" cy="1416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" y="284743"/>
            <a:ext cx="10515600" cy="63889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GB" sz="3200" dirty="0" smtClean="0"/>
              <a:t>Key Features of PowerShell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0" y="1452677"/>
            <a:ext cx="10515600" cy="4344515"/>
          </a:xfrm>
        </p:spPr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b="1" dirty="0" smtClean="0"/>
              <a:t>Command-line Shell:</a:t>
            </a:r>
            <a:r>
              <a:rPr lang="en-US" dirty="0" smtClean="0"/>
              <a:t> You can execute commands interactively, which makes it ideal for ad-hoc </a:t>
            </a:r>
            <a:r>
              <a:rPr lang="en-US" b="1" dirty="0" smtClean="0"/>
              <a:t>administrative tasks</a:t>
            </a:r>
            <a:r>
              <a:rPr lang="en-US" dirty="0" smtClean="0"/>
              <a:t>.</a:t>
            </a:r>
          </a:p>
          <a:p>
            <a:pPr marL="514338" indent="-514338">
              <a:buFont typeface="+mj-lt"/>
              <a:buAutoNum type="arabicPeriod"/>
            </a:pPr>
            <a:r>
              <a:rPr lang="en-US" b="1" dirty="0" smtClean="0"/>
              <a:t>Scripting Language:</a:t>
            </a:r>
            <a:r>
              <a:rPr lang="en-US" dirty="0" smtClean="0"/>
              <a:t> Allows you to write scripts for automating complex workflows, including everything from file manipulation to deploying cloud infrastructure.</a:t>
            </a:r>
          </a:p>
          <a:p>
            <a:pPr marL="514338" indent="-514338">
              <a:buFont typeface="+mj-lt"/>
              <a:buAutoNum type="arabicPeriod"/>
            </a:pPr>
            <a:r>
              <a:rPr lang="en-US" b="1" dirty="0" smtClean="0"/>
              <a:t>Object-Oriented</a:t>
            </a:r>
            <a:r>
              <a:rPr lang="en-US" dirty="0" smtClean="0"/>
              <a:t>: Unlike traditional shells like </a:t>
            </a:r>
            <a:r>
              <a:rPr lang="en-US" b="1" dirty="0" smtClean="0"/>
              <a:t>Bash</a:t>
            </a:r>
            <a:r>
              <a:rPr lang="en-US" dirty="0" smtClean="0"/>
              <a:t> or </a:t>
            </a:r>
            <a:r>
              <a:rPr lang="en-US" b="1" dirty="0" smtClean="0"/>
              <a:t>Command Prompt</a:t>
            </a:r>
            <a:r>
              <a:rPr lang="en-US" dirty="0" smtClean="0"/>
              <a:t>, PowerShell works with </a:t>
            </a:r>
            <a:r>
              <a:rPr lang="en-US" b="1" dirty="0" smtClean="0"/>
              <a:t>objects</a:t>
            </a:r>
            <a:r>
              <a:rPr lang="en-US" dirty="0" smtClean="0"/>
              <a:t> instead of plain text.</a:t>
            </a:r>
          </a:p>
          <a:p>
            <a:pPr marL="514338" indent="-514338">
              <a:buFont typeface="+mj-lt"/>
              <a:buAutoNum type="arabicPeriod"/>
            </a:pPr>
            <a:r>
              <a:rPr lang="en-US" b="1" dirty="0" smtClean="0"/>
              <a:t>Pipelines</a:t>
            </a:r>
            <a:r>
              <a:rPr lang="en-US" dirty="0" smtClean="0"/>
              <a:t>: PowerShell has a powerful feature called the </a:t>
            </a:r>
            <a:r>
              <a:rPr lang="en-US" b="1" dirty="0" smtClean="0"/>
              <a:t>pipeline</a:t>
            </a:r>
            <a:r>
              <a:rPr lang="en-US" dirty="0" smtClean="0"/>
              <a:t>, which allows the output of one cmdlet to be passed as input to another cmdlet.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10490" y="1281901"/>
            <a:ext cx="10515600" cy="1416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31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" y="284743"/>
            <a:ext cx="10515600" cy="63889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GB" sz="3600" b="1" dirty="0" smtClean="0"/>
              <a:t>History of PowerShell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0" y="1452677"/>
            <a:ext cx="10515600" cy="4344515"/>
          </a:xfrm>
        </p:spPr>
        <p:txBody>
          <a:bodyPr>
            <a:normAutofit fontScale="47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n-US" altLang="en-US" sz="3600" b="1" dirty="0"/>
              <a:t>PowerShell 1.0 (2006</a:t>
            </a:r>
            <a:r>
              <a:rPr lang="en-US" altLang="en-US" sz="3600" b="1" dirty="0" smtClean="0"/>
              <a:t>): </a:t>
            </a:r>
            <a:r>
              <a:rPr lang="en-US" altLang="en-US" sz="3600" dirty="0"/>
              <a:t>Introduced as a command-line shell and scripting language for Windows system administration, featuring cmdlets and the pipeline.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n-US" altLang="en-US" sz="3600" b="1" dirty="0"/>
              <a:t>PowerShell 2.0 (2009): </a:t>
            </a:r>
            <a:r>
              <a:rPr lang="en-US" altLang="en-US" sz="3600" dirty="0"/>
              <a:t>Added remoting, Integrated Scripting Environment (ISE), and enhanced cmdlets.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n-US" altLang="en-US" sz="3600" b="1" dirty="0"/>
              <a:t>PowerShell 3.0 (2012): </a:t>
            </a:r>
            <a:r>
              <a:rPr lang="en-US" altLang="en-US" sz="3600" dirty="0"/>
              <a:t>Introduced workflows and improved debugging capabilities.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n-US" altLang="en-US" sz="3600" b="1" dirty="0"/>
              <a:t>PowerShell 4.0 (2013): </a:t>
            </a:r>
            <a:r>
              <a:rPr lang="en-US" altLang="en-US" sz="3600" dirty="0"/>
              <a:t>Added Desired State Configuration (DSC) for system configuration management.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n-US" altLang="en-US" sz="3600" b="1" dirty="0"/>
              <a:t>PowerShell 5.0 (2016</a:t>
            </a:r>
            <a:r>
              <a:rPr lang="en-US" altLang="en-US" sz="3600" b="1" dirty="0" smtClean="0"/>
              <a:t>): </a:t>
            </a:r>
            <a:r>
              <a:rPr lang="en-US" altLang="en-US" sz="3600" dirty="0"/>
              <a:t>Introduced cloud cmdlets, </a:t>
            </a:r>
            <a:r>
              <a:rPr lang="en-US" altLang="en-US" sz="3600" dirty="0" err="1"/>
              <a:t>OneGet</a:t>
            </a:r>
            <a:r>
              <a:rPr lang="en-US" altLang="en-US" sz="3600" dirty="0"/>
              <a:t>, and the PowerShell Gallery for sharing scripts.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n-US" altLang="en-US" sz="3600" b="1" dirty="0"/>
              <a:t>PowerShell Core 6.0 (2016</a:t>
            </a:r>
            <a:r>
              <a:rPr lang="en-US" altLang="en-US" sz="3600" b="1" dirty="0" smtClean="0"/>
              <a:t>):</a:t>
            </a:r>
            <a:r>
              <a:rPr lang="en-US" altLang="en-US" sz="3600" dirty="0" smtClean="0"/>
              <a:t> Became </a:t>
            </a:r>
            <a:r>
              <a:rPr lang="en-US" altLang="en-US" sz="3600" dirty="0"/>
              <a:t>open-source and cross-platform, running on Windows, </a:t>
            </a:r>
            <a:r>
              <a:rPr lang="en-US" altLang="en-US" sz="3600" dirty="0" err="1"/>
              <a:t>macOS</a:t>
            </a:r>
            <a:r>
              <a:rPr lang="en-US" altLang="en-US" sz="3600" dirty="0"/>
              <a:t>, and Linux.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n-US" altLang="en-US" sz="3600" b="1" dirty="0"/>
              <a:t>PowerShell 7.0 (2020):</a:t>
            </a:r>
            <a:r>
              <a:rPr lang="en-US" altLang="en-US" sz="3600" dirty="0"/>
              <a:t> Continued improvements, including better error handling and cloud integration, while maintaining cross-platform support.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10490" y="1281901"/>
            <a:ext cx="10515600" cy="1416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20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743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var(--fontStack-monospace, ui-monospace, SFMono-Regular, SF Mono, Menlo, Consolas, Liberation Mono, monospace)</vt:lpstr>
      <vt:lpstr>Office Theme</vt:lpstr>
      <vt:lpstr>PowerShell: Introduction</vt:lpstr>
      <vt:lpstr>Course Overview</vt:lpstr>
      <vt:lpstr>Who is this course for?</vt:lpstr>
      <vt:lpstr>Who is this course for?</vt:lpstr>
      <vt:lpstr>What you should know</vt:lpstr>
      <vt:lpstr>What is PowerShell?</vt:lpstr>
      <vt:lpstr>Why Do We Need to Use PowerShell?</vt:lpstr>
      <vt:lpstr>Key Features of PowerShell</vt:lpstr>
      <vt:lpstr>History of PowerShell</vt:lpstr>
      <vt:lpstr>PowerShell vs Other Shells</vt:lpstr>
      <vt:lpstr>Introduction to PowerShell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SANKAR REDDY</dc:creator>
  <cp:lastModifiedBy>SANKAR REDDY</cp:lastModifiedBy>
  <cp:revision>32</cp:revision>
  <dcterms:created xsi:type="dcterms:W3CDTF">2024-11-12T04:30:37Z</dcterms:created>
  <dcterms:modified xsi:type="dcterms:W3CDTF">2024-11-15T19:22:59Z</dcterms:modified>
</cp:coreProperties>
</file>