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0" r:id="rId11"/>
    <p:sldId id="269" r:id="rId12"/>
    <p:sldId id="268" r:id="rId13"/>
    <p:sldId id="267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553A7-C0B9-4FC6-8F0A-187CB33CB871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AF9BE-A280-4AF8-A08F-DAFC693D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8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b.b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</a:t>
            </a:r>
            <a:r>
              <a:rPr lang="en-US" dirty="0" err="1" smtClean="0">
                <a:effectLst/>
              </a:rPr>
              <a:t>Post</a:t>
            </a:r>
            <a:r>
              <a:rPr lang="en-US" dirty="0" smtClean="0">
                <a:effectLst/>
              </a:rPr>
              <a:t> Box No. 102, </a:t>
            </a:r>
            <a:r>
              <a:rPr lang="en-US" dirty="0" err="1" smtClean="0">
                <a:effectLst/>
              </a:rPr>
              <a:t>Babesa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Thimphu</a:t>
            </a:r>
            <a:endParaRPr lang="en-US" dirty="0" smtClean="0">
              <a:effectLst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en-US" dirty="0" smtClean="0">
                <a:effectLst/>
              </a:rPr>
              <a:t>(+975-5) 02-334333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Fax</a:t>
            </a:r>
            <a:r>
              <a:rPr lang="en-US" dirty="0" smtClean="0">
                <a:effectLst/>
              </a:rPr>
              <a:t>(+975-5) 02-334296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Official Site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www.bob.bt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US" dirty="0" err="1" smtClean="0">
                <a:effectLst/>
              </a:rPr>
              <a:t>BHUBBTBT</a:t>
            </a:r>
            <a:endParaRPr lang="en-US" dirty="0" smtClean="0">
              <a:effectLst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Founded</a:t>
            </a:r>
            <a:r>
              <a:rPr lang="en-US" dirty="0" smtClean="0">
                <a:effectLst/>
              </a:rPr>
              <a:t>1968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AF9BE-A280-4AF8-A08F-DAFC693D1C6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7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Customers indicates</a:t>
            </a:r>
            <a:r>
              <a:rPr lang="en-US" baseline="0" dirty="0" smtClean="0"/>
              <a:t> total number of customers present in accordance with the data available in the dataset</a:t>
            </a:r>
            <a:endParaRPr lang="en-US" dirty="0" smtClean="0"/>
          </a:p>
          <a:p>
            <a:r>
              <a:rPr lang="en-US" dirty="0" smtClean="0"/>
              <a:t>No.</a:t>
            </a:r>
            <a:r>
              <a:rPr lang="en-US" baseline="0" dirty="0" smtClean="0"/>
              <a:t> of Defaulters indicates the people who did not pay EMI - 1</a:t>
            </a:r>
          </a:p>
          <a:p>
            <a:r>
              <a:rPr lang="en-US" baseline="0" dirty="0" smtClean="0"/>
              <a:t>No. of Not Defaulters indicates the people who pay EMI - 0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AF9BE-A280-4AF8-A08F-DAFC693D1C6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6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AF9BE-A280-4AF8-A08F-DAFC693D1C6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9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The</a:t>
            </a:r>
            <a:r>
              <a:rPr lang="en-US" baseline="0" dirty="0" smtClean="0"/>
              <a:t> Defaulter Label (1) is having a huge amount of savings, when compared with Defaulter Label (0). This happens because, 70% of the data is related to Defaulter Label (1) whereas 30% belongs to Defaulter Label (0) respectively.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AF9BE-A280-4AF8-A08F-DAFC693D1C6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Bankscore</a:t>
            </a:r>
            <a:r>
              <a:rPr lang="en-US" baseline="0" dirty="0" smtClean="0"/>
              <a:t> was classified into 4 types:- 1) Level 1 (Poor) , 2) Level 2 (Average) , 3) Level 3 (Good) , 4) Level 4 (Very Good)</a:t>
            </a:r>
          </a:p>
          <a:p>
            <a:r>
              <a:rPr lang="en-US" baseline="0" dirty="0" smtClean="0"/>
              <a:t>Here Selfdex is term that defined as the amount of money sorted as an expense by customer himself.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AF9BE-A280-4AF8-A08F-DAFC693D1C6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3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Comparison of Average</a:t>
            </a:r>
            <a:r>
              <a:rPr lang="en-US" baseline="0" dirty="0" smtClean="0"/>
              <a:t> Savings and Self Declared Expenses are considered. From which we concluded that there is no peculiar differences between each in the Defaulter Labels.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AF9BE-A280-4AF8-A08F-DAFC693D1C6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9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Savings of Month 5,6,7 and 8 are substantially</a:t>
            </a:r>
            <a:r>
              <a:rPr lang="en-US" baseline="0" dirty="0" smtClean="0"/>
              <a:t> very high in Defaulter Label (1) when compared with Defaulter Label (0).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AF9BE-A280-4AF8-A08F-DAFC693D1C6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5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6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9031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9860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931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3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38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2086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407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9622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4524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244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95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Bank of Bhutan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Predicting Defaulters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51" y="2075825"/>
            <a:ext cx="2238375" cy="1740801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8AA6C7DB-B01B-4454-84C2-8474BDC3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7" y="145775"/>
            <a:ext cx="2976140" cy="10369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760227" y="5754757"/>
            <a:ext cx="2441024" cy="84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Done By:</a:t>
            </a:r>
          </a:p>
          <a:p>
            <a:r>
              <a:rPr lang="en-US" sz="2400" dirty="0" smtClean="0"/>
              <a:t>P.S.S.N.Chandra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34552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Total Customers Vs month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134" y="1454798"/>
            <a:ext cx="8913649" cy="52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26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04" y="231013"/>
            <a:ext cx="9784080" cy="1508760"/>
          </a:xfrm>
        </p:spPr>
        <p:txBody>
          <a:bodyPr/>
          <a:lstStyle/>
          <a:p>
            <a:r>
              <a:rPr lang="en-US" b="1" u="sng" dirty="0"/>
              <a:t>Factors Vs prediction defaulter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04" y="2060052"/>
            <a:ext cx="10301509" cy="4304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4223" y="4212161"/>
            <a:ext cx="7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1179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24223" y="3253562"/>
            <a:ext cx="763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1074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26377" y="421216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952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26377" y="4673826"/>
            <a:ext cx="60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135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31966" y="4326035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800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211314" y="4698140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88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47173" y="446730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561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58176" y="478000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57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828981" y="4544669"/>
            <a:ext cx="6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132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892107" y="4698139"/>
            <a:ext cx="485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64947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11" y="262911"/>
            <a:ext cx="9784080" cy="1508760"/>
          </a:xfrm>
        </p:spPr>
        <p:txBody>
          <a:bodyPr/>
          <a:lstStyle/>
          <a:p>
            <a:r>
              <a:rPr lang="en-US" b="1" u="sng" dirty="0" smtClean="0"/>
              <a:t>Month Vs Savings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11" y="2190307"/>
            <a:ext cx="11370675" cy="37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25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Factors Vs prediction defaulter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2920" y="2054890"/>
            <a:ext cx="10088858" cy="424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41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80015"/>
            <a:ext cx="9784080" cy="42062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Predicting Defaulter Dataset is having an Accuracy of 80.8%, which was acquired by using XGBoost Machine Learning Algorithm.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Predicted that the people who will not pay EMI are more than 70% in the available dataset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Average Savings Amount in the account of both categories is approximately </a:t>
            </a:r>
            <a:r>
              <a:rPr lang="en-US" dirty="0" smtClean="0"/>
              <a:t>equal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Extreme downfall can be seen in the count of Customers predicted in the Defaulter Label (0) after 4</a:t>
            </a:r>
            <a:r>
              <a:rPr lang="en-US" baseline="30000" dirty="0" smtClean="0"/>
              <a:t>th</a:t>
            </a:r>
            <a:r>
              <a:rPr lang="en-US" dirty="0" smtClean="0"/>
              <a:t> month.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266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811">
              <a:schemeClr val="tx1"/>
            </a:gs>
            <a:gs pos="78000">
              <a:schemeClr val="tx1"/>
            </a:gs>
            <a:gs pos="94000">
              <a:schemeClr val="tx1"/>
            </a:gs>
            <a:gs pos="61312">
              <a:schemeClr val="tx1"/>
            </a:gs>
            <a:gs pos="22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>
                <a:latin typeface="+mn-lt"/>
              </a:rPr>
              <a:t>THANK YOU</a:t>
            </a:r>
            <a:endParaRPr lang="en-IN" sz="96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ANY QUERIES</a:t>
            </a:r>
          </a:p>
          <a:p>
            <a:endParaRPr lang="en-IN" sz="2800" dirty="0"/>
          </a:p>
        </p:txBody>
      </p:sp>
      <p:sp>
        <p:nvSpPr>
          <p:cNvPr id="8" name="Smiley Face 7"/>
          <p:cNvSpPr/>
          <p:nvPr/>
        </p:nvSpPr>
        <p:spPr>
          <a:xfrm>
            <a:off x="5633791" y="4597653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568102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Established by a Royal Charter in May 1968, the Bank of Bhutan (BoB) is the oldest bank in the </a:t>
            </a:r>
            <a:r>
              <a:rPr lang="en-US" dirty="0" smtClean="0"/>
              <a:t>country.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Registered under the Companies Act of the Kingdom of Bhutan 2000, as a public sector commercial bank, it was the country’s only banking institution until </a:t>
            </a:r>
            <a:r>
              <a:rPr lang="en-US" dirty="0" smtClean="0"/>
              <a:t>1997.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BoB provides a wide range of financial products and services, such as deposits, loans, trade finance, and the money market as well as facilitating the financial transactions of </a:t>
            </a:r>
            <a:r>
              <a:rPr lang="en-US" dirty="0" smtClean="0"/>
              <a:t>customers.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8489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Predicting Defaulters</a:t>
            </a:r>
            <a:r>
              <a:rPr lang="en-US" dirty="0" smtClean="0"/>
              <a:t> - </a:t>
            </a:r>
            <a:r>
              <a:rPr lang="en-US" b="1" dirty="0" smtClean="0"/>
              <a:t>dataset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10232218" cy="474871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Problem Statement – Those who will default the EMI payment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dataset is a prerequisite for the creation of prediction model that leads to the resultant in two main categories:</a:t>
            </a:r>
            <a:r>
              <a:rPr lang="en-IN" dirty="0" smtClean="0"/>
              <a:t>    1) People who will pay’s EMI – 0 (Not Defaulter)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2) People who will not pay EMI – 1 (Defaulter).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Several Indicators along with the analysis through several visualization techniques will be presented in the follow up slides.                                                                                                                                                              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53384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298"/>
            <a:ext cx="9784080" cy="1508760"/>
          </a:xfrm>
        </p:spPr>
        <p:txBody>
          <a:bodyPr/>
          <a:lstStyle/>
          <a:p>
            <a:r>
              <a:rPr lang="en-US" b="1" u="sng" smtClean="0"/>
              <a:t>Indicators  </a:t>
            </a:r>
            <a:endParaRPr lang="en-IN" b="1" u="sn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518" y="1252063"/>
            <a:ext cx="10269118" cy="2564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17" y="3826518"/>
            <a:ext cx="3094074" cy="29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96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566"/>
            <a:ext cx="9784080" cy="1508760"/>
          </a:xfrm>
        </p:spPr>
        <p:txBody>
          <a:bodyPr/>
          <a:lstStyle/>
          <a:p>
            <a:r>
              <a:rPr lang="en-US" b="1" u="sng" smtClean="0"/>
              <a:t>Indicators</a:t>
            </a:r>
            <a:endParaRPr lang="en-IN" b="1" u="sn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4817" y="2608238"/>
            <a:ext cx="3520283" cy="2739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741" y="4890052"/>
            <a:ext cx="11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Accuracy=</a:t>
            </a:r>
            <a:endParaRPr lang="en-IN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956" y="1962985"/>
            <a:ext cx="3846999" cy="4030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28" y="1962985"/>
            <a:ext cx="3952633" cy="40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358"/>
            <a:ext cx="9784080" cy="1508760"/>
          </a:xfrm>
        </p:spPr>
        <p:txBody>
          <a:bodyPr/>
          <a:lstStyle/>
          <a:p>
            <a:r>
              <a:rPr lang="en-US" b="1" u="sng" dirty="0" smtClean="0"/>
              <a:t>Factors Vs prediction defaulter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7423" y="2107097"/>
            <a:ext cx="9435071" cy="38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638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" y="363154"/>
            <a:ext cx="9784080" cy="1508760"/>
          </a:xfrm>
        </p:spPr>
        <p:txBody>
          <a:bodyPr/>
          <a:lstStyle/>
          <a:p>
            <a:r>
              <a:rPr lang="en-US" b="1" u="sng" dirty="0"/>
              <a:t>Factors Vs prediction defaulter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7" y="2272216"/>
            <a:ext cx="10500940" cy="3969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8870" y="2951922"/>
            <a:ext cx="116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27845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34669" y="4412973"/>
            <a:ext cx="11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30434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40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3987"/>
            <a:ext cx="9784080" cy="1508760"/>
          </a:xfrm>
        </p:spPr>
        <p:txBody>
          <a:bodyPr/>
          <a:lstStyle/>
          <a:p>
            <a:r>
              <a:rPr lang="en-US" b="1" u="sng" dirty="0"/>
              <a:t>Factors Vs prediction defaulter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954" y="2164650"/>
            <a:ext cx="6279387" cy="3424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3846" y="2993262"/>
            <a:ext cx="680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8215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67860" y="4346616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9466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851702" y="29932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8891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13435" y="4381154"/>
            <a:ext cx="671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9703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69752" y="2960900"/>
            <a:ext cx="77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15135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351562" y="4381154"/>
            <a:ext cx="766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13351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773709" y="2993262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12408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25339" y="4385642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12845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18247" y="558886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Self Declared Expenses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Factors Vs prediction defaulter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2919" y="2165073"/>
            <a:ext cx="10164725" cy="4373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5593" y="2565910"/>
            <a:ext cx="93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27845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2632" y="389007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10476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0205" y="3890076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10780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92366" y="24273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30434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480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1598</TotalTime>
  <Words>558</Words>
  <Application>Microsoft Office PowerPoint</Application>
  <PresentationFormat>Widescreen</PresentationFormat>
  <Paragraphs>77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</vt:lpstr>
      <vt:lpstr>Banded</vt:lpstr>
      <vt:lpstr>Bank of Bhutan</vt:lpstr>
      <vt:lpstr>Introduction</vt:lpstr>
      <vt:lpstr>Predicting Defaulters - dataset</vt:lpstr>
      <vt:lpstr>Indicators  </vt:lpstr>
      <vt:lpstr>Indicators</vt:lpstr>
      <vt:lpstr>Factors Vs prediction defaulter</vt:lpstr>
      <vt:lpstr>Factors Vs prediction defaulter</vt:lpstr>
      <vt:lpstr>Factors Vs prediction defaulter</vt:lpstr>
      <vt:lpstr>Factors Vs prediction defaulter</vt:lpstr>
      <vt:lpstr>Total Customers Vs month</vt:lpstr>
      <vt:lpstr>Factors Vs prediction defaulter</vt:lpstr>
      <vt:lpstr>Month Vs Savings</vt:lpstr>
      <vt:lpstr>Factors Vs prediction defaulter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bhutan</dc:title>
  <dc:creator>P.S.S.N.Chandra</dc:creator>
  <cp:lastModifiedBy>P.S.S.N.Chandra</cp:lastModifiedBy>
  <cp:revision>23</cp:revision>
  <dcterms:created xsi:type="dcterms:W3CDTF">2022-05-28T06:39:50Z</dcterms:created>
  <dcterms:modified xsi:type="dcterms:W3CDTF">2022-06-10T15:08:54Z</dcterms:modified>
</cp:coreProperties>
</file>