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9" r:id="rId3"/>
    <p:sldId id="277" r:id="rId4"/>
    <p:sldId id="278" r:id="rId5"/>
    <p:sldId id="279" r:id="rId6"/>
    <p:sldId id="280" r:id="rId7"/>
    <p:sldId id="281" r:id="rId8"/>
    <p:sldId id="285" r:id="rId9"/>
    <p:sldId id="284" r:id="rId10"/>
    <p:sldId id="287" r:id="rId11"/>
    <p:sldId id="288" r:id="rId12"/>
    <p:sldId id="260" r:id="rId13"/>
    <p:sldId id="261" r:id="rId14"/>
    <p:sldId id="262" r:id="rId15"/>
    <p:sldId id="263" r:id="rId16"/>
    <p:sldId id="264" r:id="rId17"/>
    <p:sldId id="283" r:id="rId18"/>
    <p:sldId id="275" r:id="rId1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4"/>
    <p:restoredTop sz="94610"/>
  </p:normalViewPr>
  <p:slideViewPr>
    <p:cSldViewPr snapToGrid="0" snapToObjects="1">
      <p:cViewPr>
        <p:scale>
          <a:sx n="128" d="100"/>
          <a:sy n="128" d="100"/>
        </p:scale>
        <p:origin x="1008" y="1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727290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209392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EBF3F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dhanushnarayananr/credit-card-fraud/data"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448435" y="1129030"/>
            <a:ext cx="7695565" cy="1333500"/>
          </a:xfrm>
          <a:prstGeom prst="rect">
            <a:avLst/>
          </a:prstGeom>
          <a:noFill/>
        </p:spPr>
        <p:txBody>
          <a:bodyPr wrap="square" rtlCol="0" anchor="b"/>
          <a:lstStyle/>
          <a:p>
            <a:pPr marL="0" indent="0" algn="l">
              <a:buNone/>
            </a:pPr>
            <a:r>
              <a:rPr lang="en-US" sz="3220" b="1" dirty="0">
                <a:solidFill>
                  <a:srgbClr val="002A85"/>
                </a:solidFill>
                <a:latin typeface="Noto Sans SC" pitchFamily="34" charset="0"/>
                <a:ea typeface="Noto Sans SC" pitchFamily="34" charset="-122"/>
                <a:cs typeface="Noto Sans SC" pitchFamily="34" charset="-120"/>
              </a:rPr>
              <a:t>XGBoost: Extreme Gradient Boosting </a:t>
            </a:r>
            <a:endParaRPr lang="en-US" sz="3220" dirty="0"/>
          </a:p>
        </p:txBody>
      </p:sp>
      <p:sp>
        <p:nvSpPr>
          <p:cNvPr id="3" name="Text 1"/>
          <p:cNvSpPr/>
          <p:nvPr/>
        </p:nvSpPr>
        <p:spPr>
          <a:xfrm>
            <a:off x="4546600" y="2853055"/>
            <a:ext cx="6553835" cy="1106805"/>
          </a:xfrm>
          <a:prstGeom prst="rect">
            <a:avLst/>
          </a:prstGeom>
          <a:noFill/>
        </p:spPr>
        <p:txBody>
          <a:bodyPr wrap="square" rtlCol="0" anchor="t"/>
          <a:lstStyle/>
          <a:p>
            <a:pPr marL="0" indent="0" algn="l">
              <a:buNone/>
            </a:pPr>
            <a:r>
              <a:rPr lang="en-US" sz="2100" dirty="0"/>
              <a:t>David</a:t>
            </a:r>
            <a:r>
              <a:rPr lang="zh-CN" altLang="en-US" sz="2100" dirty="0"/>
              <a:t> </a:t>
            </a:r>
            <a:r>
              <a:rPr lang="en-US" altLang="zh-CN" sz="2100" dirty="0"/>
              <a:t>Lin, Amber Wang, Mu Niu,</a:t>
            </a:r>
          </a:p>
          <a:p>
            <a:pPr marL="0" indent="0" algn="l">
              <a:buNone/>
            </a:pPr>
            <a:r>
              <a:rPr lang="en-US" altLang="zh-CN" sz="2100" dirty="0"/>
              <a:t> </a:t>
            </a:r>
            <a:r>
              <a:rPr lang="en-US" altLang="zh-CN" sz="2100" dirty="0" err="1"/>
              <a:t>Qifei</a:t>
            </a:r>
            <a:r>
              <a:rPr lang="en-US" altLang="zh-CN" sz="2100" dirty="0"/>
              <a:t> Cui, </a:t>
            </a:r>
            <a:r>
              <a:rPr lang="en-US" altLang="zh-CN" sz="2100" dirty="0" err="1"/>
              <a:t>Yixin</a:t>
            </a:r>
            <a:r>
              <a:rPr lang="en-US" altLang="zh-CN" sz="2100" dirty="0"/>
              <a:t> </a:t>
            </a:r>
            <a:r>
              <a:rPr lang="en-US" altLang="zh-CN" sz="2100" dirty="0" err="1"/>
              <a:t>Xue</a:t>
            </a:r>
            <a:endParaRPr lang="en-US" sz="2100" dirty="0"/>
          </a:p>
        </p:txBody>
      </p:sp>
      <p:sp>
        <p:nvSpPr>
          <p:cNvPr id="4" name="Text 2"/>
          <p:cNvSpPr/>
          <p:nvPr/>
        </p:nvSpPr>
        <p:spPr>
          <a:xfrm>
            <a:off x="6219825" y="4576763"/>
            <a:ext cx="1219200"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MindShow.fun</a:t>
            </a:r>
            <a:endParaRPr lang="en-US" sz="700" dirty="0"/>
          </a:p>
        </p:txBody>
      </p:sp>
      <p:sp>
        <p:nvSpPr>
          <p:cNvPr id="5" name="Text 3"/>
          <p:cNvSpPr/>
          <p:nvPr/>
        </p:nvSpPr>
        <p:spPr>
          <a:xfrm>
            <a:off x="7610475" y="4576763"/>
            <a:ext cx="1052513"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2023-12-04</a:t>
            </a:r>
            <a:endParaRPr lang="en-US" sz="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8A9FF6CD-77CB-5E31-9C11-311F5D352726}"/>
              </a:ext>
            </a:extLst>
          </p:cNvPr>
          <p:cNvSpPr/>
          <p:nvPr/>
        </p:nvSpPr>
        <p:spPr>
          <a:xfrm>
            <a:off x="0" y="457200"/>
            <a:ext cx="4019550" cy="233363"/>
          </a:xfrm>
          <a:prstGeom prst="rect">
            <a:avLst/>
          </a:prstGeom>
          <a:solidFill>
            <a:srgbClr val="A5DDFF"/>
          </a:solidFill>
        </p:spPr>
        <p:txBody>
          <a:bodyPr/>
          <a:lstStyle/>
          <a:p>
            <a:endParaRPr lang="zh-CN" altLang="en-US"/>
          </a:p>
        </p:txBody>
      </p:sp>
      <p:sp>
        <p:nvSpPr>
          <p:cNvPr id="2" name="Text 1">
            <a:extLst>
              <a:ext uri="{FF2B5EF4-FFF2-40B4-BE49-F238E27FC236}">
                <a16:creationId xmlns:a16="http://schemas.microsoft.com/office/drawing/2014/main" id="{CF005106-40E7-D1EE-755A-4F1A4270C2A5}"/>
              </a:ext>
            </a:extLst>
          </p:cNvPr>
          <p:cNvSpPr/>
          <p:nvPr/>
        </p:nvSpPr>
        <p:spPr>
          <a:xfrm>
            <a:off x="762000" y="138113"/>
            <a:ext cx="5821680" cy="552450"/>
          </a:xfrm>
          <a:prstGeom prst="rect">
            <a:avLst/>
          </a:prstGeom>
          <a:noFill/>
        </p:spPr>
        <p:txBody>
          <a:bodyPr wrap="square" rtlCol="0" anchor="ctr"/>
          <a:lstStyle/>
          <a:p>
            <a:pPr marL="0" indent="0">
              <a:buNone/>
            </a:pPr>
            <a:r>
              <a:rPr lang="en-US" sz="2400" b="1" dirty="0">
                <a:solidFill>
                  <a:srgbClr val="002A85"/>
                </a:solidFill>
                <a:latin typeface="Noto Sans SC" pitchFamily="34" charset="0"/>
                <a:ea typeface="Noto Sans SC" pitchFamily="34" charset="-122"/>
                <a:cs typeface="Noto Sans SC" pitchFamily="34" charset="-120"/>
              </a:rPr>
              <a:t>Evaluate SMOTE on metric</a:t>
            </a:r>
          </a:p>
        </p:txBody>
      </p:sp>
      <p:sp>
        <p:nvSpPr>
          <p:cNvPr id="4" name="文本框 3">
            <a:extLst>
              <a:ext uri="{FF2B5EF4-FFF2-40B4-BE49-F238E27FC236}">
                <a16:creationId xmlns:a16="http://schemas.microsoft.com/office/drawing/2014/main" id="{CBDF8BD8-22CA-A3A4-2B48-4A7BBB32EA13}"/>
              </a:ext>
            </a:extLst>
          </p:cNvPr>
          <p:cNvSpPr txBox="1"/>
          <p:nvPr/>
        </p:nvSpPr>
        <p:spPr>
          <a:xfrm>
            <a:off x="666749" y="886464"/>
            <a:ext cx="7715251" cy="3785652"/>
          </a:xfrm>
          <a:prstGeom prst="rect">
            <a:avLst/>
          </a:prstGeom>
          <a:noFill/>
        </p:spPr>
        <p:txBody>
          <a:bodyPr wrap="square" rtlCol="0">
            <a:spAutoFit/>
          </a:bodyPr>
          <a:lstStyle/>
          <a:p>
            <a:r>
              <a:rPr lang="en-US" altLang="zh-CN" sz="1600" dirty="0"/>
              <a:t>Given the imbalanced nature of the dataset, traditional accuracy might not be an ideal metric. Instead, use metrics like</a:t>
            </a:r>
            <a:r>
              <a:rPr lang="en-US" altLang="zh-CN" sz="1600" i="1" dirty="0"/>
              <a:t> F1-score, Precision, and AUC-PR </a:t>
            </a:r>
            <a:r>
              <a:rPr lang="en-US" altLang="zh-CN" sz="1600" dirty="0"/>
              <a:t>(Area Under the Precision-Recall Curve), which provide a more nuanced view of the model's performance on minority class prediction.</a:t>
            </a:r>
          </a:p>
          <a:p>
            <a:endParaRPr lang="en-US" altLang="zh-CN" sz="1600" dirty="0"/>
          </a:p>
          <a:p>
            <a:endParaRPr lang="en-US" altLang="zh-CN" sz="1600" dirty="0"/>
          </a:p>
          <a:p>
            <a:r>
              <a:rPr lang="en-US" altLang="zh-CN" sz="1600" dirty="0" err="1"/>
              <a:t>conf_matrix</a:t>
            </a:r>
            <a:r>
              <a:rPr lang="en-US" altLang="zh-CN" sz="1600" dirty="0"/>
              <a:t> &lt;- </a:t>
            </a:r>
            <a:r>
              <a:rPr lang="en-US" altLang="zh-CN" sz="1600" dirty="0" err="1"/>
              <a:t>confusionMatrix</a:t>
            </a:r>
            <a:r>
              <a:rPr lang="en-US" altLang="zh-CN" sz="1600" dirty="0"/>
              <a:t>(factor(</a:t>
            </a:r>
            <a:r>
              <a:rPr lang="en-US" altLang="zh-CN" sz="1600" dirty="0" err="1"/>
              <a:t>predicted_class</a:t>
            </a:r>
            <a:r>
              <a:rPr lang="en-US" altLang="zh-CN" sz="1600" dirty="0"/>
              <a:t>), factor(</a:t>
            </a:r>
            <a:r>
              <a:rPr lang="en-US" altLang="zh-CN" sz="1600" dirty="0" err="1"/>
              <a:t>test_data$fraud</a:t>
            </a:r>
            <a:r>
              <a:rPr lang="en-US" altLang="zh-CN" sz="1600" dirty="0"/>
              <a:t>)) </a:t>
            </a:r>
          </a:p>
          <a:p>
            <a:r>
              <a:rPr lang="en-US" altLang="zh-CN" sz="1600" dirty="0"/>
              <a:t>precision &lt;- </a:t>
            </a:r>
            <a:r>
              <a:rPr lang="en-US" altLang="zh-CN" sz="1600" dirty="0" err="1"/>
              <a:t>conf_matrix$byClass</a:t>
            </a:r>
            <a:r>
              <a:rPr lang="en-US" altLang="zh-CN" sz="1600" dirty="0"/>
              <a:t>['Pos Pred Value’] </a:t>
            </a:r>
          </a:p>
          <a:p>
            <a:r>
              <a:rPr lang="en-US" altLang="zh-CN" sz="1600" dirty="0"/>
              <a:t>recall &lt;- </a:t>
            </a:r>
            <a:r>
              <a:rPr lang="en-US" altLang="zh-CN" sz="1600" dirty="0" err="1"/>
              <a:t>conf_matrix$byClass</a:t>
            </a:r>
            <a:r>
              <a:rPr lang="en-US" altLang="zh-CN" sz="1600" dirty="0"/>
              <a:t>['Sensitivity’] </a:t>
            </a:r>
          </a:p>
          <a:p>
            <a:r>
              <a:rPr lang="en-US" altLang="zh-CN" sz="1600" dirty="0"/>
              <a:t>f1_score &lt;- 2 * (precision * recall) / (precision + recall) </a:t>
            </a:r>
          </a:p>
          <a:p>
            <a:r>
              <a:rPr lang="en-US" altLang="zh-CN" sz="1600" dirty="0" err="1"/>
              <a:t>auc_pr</a:t>
            </a:r>
            <a:r>
              <a:rPr lang="en-US" altLang="zh-CN" sz="1600" dirty="0"/>
              <a:t> &lt;- </a:t>
            </a:r>
            <a:r>
              <a:rPr lang="en-US" altLang="zh-CN" sz="1600" dirty="0" err="1"/>
              <a:t>auc</a:t>
            </a:r>
            <a:r>
              <a:rPr lang="en-US" altLang="zh-CN" sz="1600" dirty="0"/>
              <a:t> (roc(</a:t>
            </a:r>
            <a:r>
              <a:rPr lang="en-US" altLang="zh-CN" sz="1600" dirty="0" err="1"/>
              <a:t>test_data$fraud</a:t>
            </a:r>
            <a:r>
              <a:rPr lang="en-US" altLang="zh-CN" sz="1600" dirty="0"/>
              <a:t>, predictions))</a:t>
            </a:r>
          </a:p>
          <a:p>
            <a:endParaRPr lang="en-US" altLang="zh-CN" sz="1600" dirty="0"/>
          </a:p>
          <a:p>
            <a:endParaRPr lang="en-US" altLang="zh-CN" sz="1600" i="1" dirty="0"/>
          </a:p>
          <a:p>
            <a:endParaRPr lang="en-US" altLang="zh-CN" sz="1600" b="1" i="1" dirty="0"/>
          </a:p>
          <a:p>
            <a:endParaRPr lang="en-US" altLang="zh-CN" sz="1600" b="1" i="1" dirty="0"/>
          </a:p>
        </p:txBody>
      </p:sp>
    </p:spTree>
    <p:extLst>
      <p:ext uri="{BB962C8B-B14F-4D97-AF65-F5344CB8AC3E}">
        <p14:creationId xmlns:p14="http://schemas.microsoft.com/office/powerpoint/2010/main" val="249060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B55DC7C5-C517-FDC2-E82C-6ACE3F472088}"/>
              </a:ext>
            </a:extLst>
          </p:cNvPr>
          <p:cNvSpPr/>
          <p:nvPr/>
        </p:nvSpPr>
        <p:spPr>
          <a:xfrm>
            <a:off x="0" y="457200"/>
            <a:ext cx="4019550" cy="233363"/>
          </a:xfrm>
          <a:prstGeom prst="rect">
            <a:avLst/>
          </a:prstGeom>
          <a:solidFill>
            <a:srgbClr val="A5DDFF"/>
          </a:solidFill>
        </p:spPr>
        <p:txBody>
          <a:bodyPr/>
          <a:lstStyle/>
          <a:p>
            <a:endParaRPr lang="zh-CN" altLang="en-US"/>
          </a:p>
        </p:txBody>
      </p:sp>
      <p:sp>
        <p:nvSpPr>
          <p:cNvPr id="3" name="Text 1">
            <a:extLst>
              <a:ext uri="{FF2B5EF4-FFF2-40B4-BE49-F238E27FC236}">
                <a16:creationId xmlns:a16="http://schemas.microsoft.com/office/drawing/2014/main" id="{E9561F73-03AA-8E2C-8D28-5D80689554C2}"/>
              </a:ext>
            </a:extLst>
          </p:cNvPr>
          <p:cNvSpPr/>
          <p:nvPr/>
        </p:nvSpPr>
        <p:spPr>
          <a:xfrm>
            <a:off x="762000" y="138113"/>
            <a:ext cx="5821680" cy="552450"/>
          </a:xfrm>
          <a:prstGeom prst="rect">
            <a:avLst/>
          </a:prstGeom>
          <a:noFill/>
        </p:spPr>
        <p:txBody>
          <a:bodyPr wrap="square" rtlCol="0" anchor="ctr"/>
          <a:lstStyle/>
          <a:p>
            <a:pPr marL="0" indent="0">
              <a:buNone/>
            </a:pPr>
            <a:r>
              <a:rPr lang="en-US" sz="2400" b="1" dirty="0">
                <a:solidFill>
                  <a:srgbClr val="002A85"/>
                </a:solidFill>
                <a:latin typeface="Noto Sans SC" pitchFamily="34" charset="0"/>
                <a:ea typeface="Noto Sans SC" pitchFamily="34" charset="-122"/>
                <a:cs typeface="Noto Sans SC" pitchFamily="34" charset="-120"/>
              </a:rPr>
              <a:t>Experiment Performance of SMOTE</a:t>
            </a:r>
          </a:p>
        </p:txBody>
      </p:sp>
      <p:pic>
        <p:nvPicPr>
          <p:cNvPr id="14" name="图片 13" descr="图示&#10;&#10;描述已自动生成">
            <a:extLst>
              <a:ext uri="{FF2B5EF4-FFF2-40B4-BE49-F238E27FC236}">
                <a16:creationId xmlns:a16="http://schemas.microsoft.com/office/drawing/2014/main" id="{B983EF15-1DC7-DA2F-24A1-CF0245797344}"/>
              </a:ext>
            </a:extLst>
          </p:cNvPr>
          <p:cNvPicPr>
            <a:picLocks noChangeAspect="1"/>
          </p:cNvPicPr>
          <p:nvPr/>
        </p:nvPicPr>
        <p:blipFill>
          <a:blip r:embed="rId2"/>
          <a:stretch>
            <a:fillRect/>
          </a:stretch>
        </p:blipFill>
        <p:spPr>
          <a:xfrm>
            <a:off x="427383" y="654602"/>
            <a:ext cx="3366673" cy="4488898"/>
          </a:xfrm>
          <a:prstGeom prst="rect">
            <a:avLst/>
          </a:prstGeom>
        </p:spPr>
      </p:pic>
      <p:sp>
        <p:nvSpPr>
          <p:cNvPr id="16" name="文本框 15">
            <a:extLst>
              <a:ext uri="{FF2B5EF4-FFF2-40B4-BE49-F238E27FC236}">
                <a16:creationId xmlns:a16="http://schemas.microsoft.com/office/drawing/2014/main" id="{E6F44E00-C3EF-2FBF-D721-528B55D10ACE}"/>
              </a:ext>
            </a:extLst>
          </p:cNvPr>
          <p:cNvSpPr txBox="1"/>
          <p:nvPr/>
        </p:nvSpPr>
        <p:spPr>
          <a:xfrm>
            <a:off x="4019550" y="794572"/>
            <a:ext cx="4875972" cy="4185761"/>
          </a:xfrm>
          <a:prstGeom prst="rect">
            <a:avLst/>
          </a:prstGeom>
          <a:noFill/>
        </p:spPr>
        <p:txBody>
          <a:bodyPr wrap="square">
            <a:spAutoFit/>
          </a:bodyPr>
          <a:lstStyle/>
          <a:p>
            <a:r>
              <a:rPr lang="en" altLang="zh-CN" sz="1400" dirty="0"/>
              <a:t>After importing the dataset, we standardize the data, ensuring that all variables contribute equally to the analysis</a:t>
            </a:r>
            <a:r>
              <a:rPr lang="en-US" altLang="zh-CN" sz="1400" dirty="0"/>
              <a:t>, </a:t>
            </a:r>
            <a:r>
              <a:rPr lang="en" altLang="zh-CN" sz="1400" dirty="0"/>
              <a:t>scaling the features so they falls in a range of [0,1].</a:t>
            </a:r>
          </a:p>
          <a:p>
            <a:endParaRPr lang="en" altLang="zh-CN" sz="1400" dirty="0"/>
          </a:p>
          <a:p>
            <a:r>
              <a:rPr lang="en" altLang="zh-CN" sz="1400" dirty="0"/>
              <a:t>The standardized data is then split into two sets: one for training the model (Train Set) and one for testing its performance (Test Set).</a:t>
            </a:r>
          </a:p>
          <a:p>
            <a:endParaRPr lang="en" altLang="zh-CN" sz="1400" dirty="0"/>
          </a:p>
          <a:p>
            <a:r>
              <a:rPr lang="en" altLang="zh-CN" sz="1400" dirty="0"/>
              <a:t>On the training set, the Synthetic Minority Over-sampling Technique (SMOTE) is applied.  And the </a:t>
            </a:r>
            <a:r>
              <a:rPr lang="en" altLang="zh-CN" sz="1400" dirty="0" err="1"/>
              <a:t>XGBoost</a:t>
            </a:r>
            <a:r>
              <a:rPr lang="en" altLang="zh-CN" sz="1400" dirty="0"/>
              <a:t> algorithm is trained on the SMOTE-processed training data and raw training set as a comparison.</a:t>
            </a:r>
          </a:p>
          <a:p>
            <a:endParaRPr lang="en" altLang="zh-CN" sz="1400" dirty="0"/>
          </a:p>
          <a:p>
            <a:r>
              <a:rPr lang="en" altLang="zh-CN" sz="1400" dirty="0"/>
              <a:t>Then we will evaluation of whether the raw is sufficient for classification, or if SMOTE should be considered for comparison.</a:t>
            </a:r>
          </a:p>
          <a:p>
            <a:endParaRPr lang="en" altLang="zh-CN" sz="1400" dirty="0"/>
          </a:p>
          <a:p>
            <a:r>
              <a:rPr lang="en" altLang="zh-CN" sz="1400" dirty="0"/>
              <a:t>A metric analysis is performed, which involves computing performance metrics such as accuracy, precision, F1-score, and AUC-PR to evaluate the model's performance.</a:t>
            </a:r>
            <a:endParaRPr lang="zh-CN" altLang="en-US" sz="1400" dirty="0"/>
          </a:p>
        </p:txBody>
      </p:sp>
    </p:spTree>
    <p:extLst>
      <p:ext uri="{BB962C8B-B14F-4D97-AF65-F5344CB8AC3E}">
        <p14:creationId xmlns:p14="http://schemas.microsoft.com/office/powerpoint/2010/main" val="56806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Gradient boosting</a:t>
            </a:r>
            <a:endParaRPr lang="en-US" sz="2625" dirty="0"/>
          </a:p>
        </p:txBody>
      </p:sp>
      <p:sp>
        <p:nvSpPr>
          <p:cNvPr id="4" name="Text 2"/>
          <p:cNvSpPr/>
          <p:nvPr/>
        </p:nvSpPr>
        <p:spPr>
          <a:xfrm>
            <a:off x="762000" y="1304925"/>
            <a:ext cx="7715250" cy="3452813"/>
          </a:xfrm>
          <a:prstGeom prst="rect">
            <a:avLst/>
          </a:prstGeom>
          <a:noFill/>
        </p:spPr>
        <p:txBody>
          <a:bodyPr wrap="square" rtlCol="0" anchor="t"/>
          <a:lstStyle/>
          <a:p>
            <a:pPr marL="342900" indent="-342900" algn="l">
              <a:lnSpc>
                <a:spcPct val="150000"/>
              </a:lnSpc>
              <a:buSzPct val="100000"/>
              <a:buChar char="•"/>
            </a:pPr>
            <a:r>
              <a:rPr lang="en-US" sz="1680" dirty="0"/>
              <a:t>In Gradient boosted decision tree(GBDT), the k-</a:t>
            </a:r>
            <a:r>
              <a:rPr lang="en-US" sz="1680" dirty="0" err="1"/>
              <a:t>th</a:t>
            </a:r>
            <a:r>
              <a:rPr lang="en-US" sz="1680" dirty="0"/>
              <a:t> tree is used to fit the negative derivative of the loss function with respect to the current model’s prediction.</a:t>
            </a:r>
          </a:p>
          <a:p>
            <a:pPr marL="342900" indent="-342900" algn="l">
              <a:lnSpc>
                <a:spcPct val="150000"/>
              </a:lnSpc>
              <a:buSzPct val="100000"/>
              <a:buChar char="•"/>
            </a:pPr>
            <a:r>
              <a:rPr lang="en-US" sz="1680" dirty="0"/>
              <a:t>The current model’s prediction for each observation is the weighted sum of the first k-1 trees.</a:t>
            </a:r>
          </a:p>
          <a:p>
            <a:pPr marL="342900" indent="-342900" algn="l">
              <a:lnSpc>
                <a:spcPct val="150000"/>
              </a:lnSpc>
              <a:buSzPct val="100000"/>
              <a:buChar char="•"/>
            </a:pPr>
            <a:r>
              <a:rPr lang="en-US" sz="1680" dirty="0"/>
              <a:t>If we use MSE as the loss function in a regression task, the derivative for each observation is simply the residual between true label value and predicted value.</a:t>
            </a:r>
          </a:p>
          <a:p>
            <a:pPr marL="342900" indent="-342900" algn="l">
              <a:lnSpc>
                <a:spcPct val="150000"/>
              </a:lnSpc>
              <a:buSzPct val="100000"/>
              <a:buChar char="•"/>
            </a:pPr>
            <a:endParaRPr lang="en-US" sz="168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endParaRPr lang="en-US" sz="2625" dirty="0"/>
          </a:p>
        </p:txBody>
      </p:sp>
      <mc:AlternateContent xmlns:mc="http://schemas.openxmlformats.org/markup-compatibility/2006" xmlns:a14="http://schemas.microsoft.com/office/drawing/2010/main">
        <mc:Choice Requires="a14">
          <p:sp>
            <p:nvSpPr>
              <p:cNvPr id="4" name="Text 2"/>
              <p:cNvSpPr/>
              <p:nvPr/>
            </p:nvSpPr>
            <p:spPr>
              <a:xfrm>
                <a:off x="762000" y="845343"/>
                <a:ext cx="7715250" cy="3452813"/>
              </a:xfrm>
              <a:prstGeom prst="rect">
                <a:avLst/>
              </a:prstGeom>
              <a:noFill/>
            </p:spPr>
            <p:txBody>
              <a:bodyPr wrap="square" rtlCol="0" anchor="t"/>
              <a:lstStyle/>
              <a:p>
                <a:pPr algn="l">
                  <a:lnSpc>
                    <a:spcPct val="150000"/>
                  </a:lnSpc>
                  <a:buSzPct val="100000"/>
                </a:pPr>
                <a:r>
                  <a:rPr lang="en-US" sz="1680" dirty="0"/>
                  <a:t>An efficient and scalable implementation of GBDT</a:t>
                </a:r>
                <a:endParaRPr lang="en-US" sz="1680" dirty="0">
                  <a:solidFill>
                    <a:srgbClr val="404040"/>
                  </a:solidFill>
                </a:endParaRPr>
              </a:p>
              <a:p>
                <a:pPr algn="l">
                  <a:lnSpc>
                    <a:spcPct val="150000"/>
                  </a:lnSpc>
                  <a:buSzPct val="100000"/>
                </a:pPr>
                <a:r>
                  <a:rPr lang="en-US" sz="1680" dirty="0"/>
                  <a:t>Advantages over GBDT:</a:t>
                </a:r>
              </a:p>
              <a:p>
                <a:pPr marL="342900" indent="-342900" algn="l">
                  <a:lnSpc>
                    <a:spcPct val="150000"/>
                  </a:lnSpc>
                  <a:buSzPct val="100000"/>
                  <a:buChar char="•"/>
                </a:pPr>
                <a:r>
                  <a:rPr lang="en-US" sz="1680" dirty="0"/>
                  <a:t>Objective function for t-</a:t>
                </a:r>
                <a:r>
                  <a:rPr lang="en-US" sz="1680" dirty="0" err="1"/>
                  <a:t>th</a:t>
                </a:r>
                <a:r>
                  <a:rPr lang="en-US" sz="1680" dirty="0"/>
                  <a:t> tree is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r>
                          <a:rPr lang="en-US" sz="1680" b="0" i="1" smtClean="0">
                            <a:latin typeface="Cambria Math" panose="02040503050406030204" pitchFamily="18" charset="0"/>
                          </a:rPr>
                          <m:t>𝑙𝑜𝑠𝑠</m:t>
                        </m:r>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𝑦</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sSubSup>
                          <m:sSubSupPr>
                            <m:ctrlPr>
                              <a:rPr lang="en-US" sz="1680" b="0" i="1" smtClean="0">
                                <a:latin typeface="Cambria Math" panose="02040503050406030204" pitchFamily="18" charset="0"/>
                              </a:rPr>
                            </m:ctrlPr>
                          </m:sSubSupPr>
                          <m:e>
                            <m:acc>
                              <m:accPr>
                                <m:chr m:val="̂"/>
                                <m:ctrlPr>
                                  <a:rPr lang="en-US" sz="1680" b="0" i="1" smtClean="0">
                                    <a:latin typeface="Cambria Math" panose="02040503050406030204" pitchFamily="18" charset="0"/>
                                  </a:rPr>
                                </m:ctrlPr>
                              </m:accPr>
                              <m:e>
                                <m:r>
                                  <a:rPr lang="en-US" sz="1680" b="0" i="1" smtClean="0">
                                    <a:latin typeface="Cambria Math" panose="02040503050406030204" pitchFamily="18" charset="0"/>
                                  </a:rPr>
                                  <m:t>𝑦</m:t>
                                </m:r>
                              </m:e>
                            </m:acc>
                          </m:e>
                          <m:sub>
                            <m:r>
                              <a:rPr lang="en-US" sz="1680" b="0" i="1" smtClean="0">
                                <a:latin typeface="Cambria Math" panose="02040503050406030204" pitchFamily="18" charset="0"/>
                              </a:rPr>
                              <m:t>𝑖</m:t>
                            </m:r>
                          </m:sub>
                          <m:sup>
                            <m:r>
                              <a:rPr lang="en-US" sz="1680" b="0" i="1" smtClean="0">
                                <a:latin typeface="Cambria Math" panose="02040503050406030204" pitchFamily="18" charset="0"/>
                              </a:rPr>
                              <m:t>𝑡</m:t>
                            </m:r>
                          </m:sup>
                        </m:sSubSup>
                        <m:r>
                          <a:rPr lang="en-US" sz="1680" b="0" i="1" smtClean="0">
                            <a:latin typeface="Cambria Math" panose="02040503050406030204" pitchFamily="18" charset="0"/>
                          </a:rPr>
                          <m:t>)+</m:t>
                        </m:r>
                      </m:e>
                    </m:nary>
                    <m:r>
                      <a:rPr lang="en-US" sz="1680" b="0" i="1" smtClean="0">
                        <a:latin typeface="Cambria Math" panose="02040503050406030204" pitchFamily="18" charset="0"/>
                      </a:rPr>
                      <m:t> </m:t>
                    </m:r>
                    <m:nary>
                      <m:naryPr>
                        <m:chr m:val="∑"/>
                        <m:ctrlPr>
                          <a:rPr lang="en-US" sz="1680" b="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𝑡</m:t>
                        </m:r>
                      </m:sup>
                      <m:e>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𝑖</m:t>
                            </m:r>
                          </m:sub>
                        </m:sSub>
                        <m:r>
                          <a:rPr lang="en-US" sz="1680" b="0" i="1" smtClean="0">
                            <a:latin typeface="Cambria Math" panose="02040503050406030204" pitchFamily="18" charset="0"/>
                            <a:ea typeface="Cambria Math" panose="02040503050406030204" pitchFamily="18" charset="0"/>
                          </a:rPr>
                          <m:t>)</m:t>
                        </m:r>
                      </m:e>
                    </m:nary>
                  </m:oMath>
                </a14:m>
                <a:endParaRPr lang="en-US" sz="1680" b="0" dirty="0"/>
              </a:p>
              <a:p>
                <a:pPr marL="342900" indent="-342900" algn="l">
                  <a:lnSpc>
                    <a:spcPct val="150000"/>
                  </a:lnSpc>
                  <a:buSzPct val="100000"/>
                  <a:buChar char="•"/>
                </a:pPr>
                <a:r>
                  <a:rPr lang="en-US" sz="1680" dirty="0"/>
                  <a:t>Add a regularized term in the objective function to avoid overfitting</a:t>
                </a:r>
              </a:p>
              <a:p>
                <a:pPr marL="342900" indent="-342900" algn="l">
                  <a:lnSpc>
                    <a:spcPct val="150000"/>
                  </a:lnSpc>
                  <a:buSzPct val="100000"/>
                  <a:buChar char="•"/>
                </a:pPr>
                <a:r>
                  <a:rPr lang="en-US" sz="1680" dirty="0"/>
                  <a:t>Use second-order Taylor expansion to approximate the objective function</a:t>
                </a:r>
              </a:p>
              <a:p>
                <a:pPr marL="342900" indent="-342900" algn="l">
                  <a:lnSpc>
                    <a:spcPct val="150000"/>
                  </a:lnSpc>
                  <a:buSzPct val="100000"/>
                  <a:buChar char="•"/>
                </a:pPr>
                <a:r>
                  <a:rPr lang="en-US" sz="1680" dirty="0"/>
                  <a:t>The objective goal of step t will be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d>
                          <m:dPr>
                            <m:begChr m:val="["/>
                            <m:endChr m:val="]"/>
                            <m:ctrlPr>
                              <a:rPr lang="en-US" sz="1680" i="1" smtClean="0">
                                <a:latin typeface="Cambria Math" panose="02040503050406030204" pitchFamily="18" charset="0"/>
                              </a:rPr>
                            </m:ctrlPr>
                          </m:dPr>
                          <m:e>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𝑔</m:t>
                                </m:r>
                              </m:e>
                              <m:sub>
                                <m:r>
                                  <a:rPr lang="en-US" sz="1680" b="0" i="1" smtClean="0">
                                    <a:latin typeface="Cambria Math" panose="02040503050406030204" pitchFamily="18" charset="0"/>
                                  </a:rPr>
                                  <m:t>𝑖</m:t>
                                </m:r>
                              </m:sub>
                            </m:sSub>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Sub>
                            <m:d>
                              <m:dPr>
                                <m:ctrlPr>
                                  <a:rPr lang="en-US" sz="1680" b="0" i="1" smtClean="0">
                                    <a:latin typeface="Cambria Math" panose="02040503050406030204" pitchFamily="18" charset="0"/>
                                  </a:rPr>
                                </m:ctrlPr>
                              </m:dPr>
                              <m:e>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e>
                            </m:d>
                            <m:r>
                              <a:rPr lang="en-US" sz="1680" b="0" i="1" smtClean="0">
                                <a:latin typeface="Cambria Math" panose="02040503050406030204" pitchFamily="18" charset="0"/>
                              </a:rPr>
                              <m:t>+</m:t>
                            </m:r>
                            <m:f>
                              <m:fPr>
                                <m:ctrlPr>
                                  <a:rPr lang="en-US" sz="1680" b="0" i="1" smtClean="0">
                                    <a:latin typeface="Cambria Math" panose="02040503050406030204" pitchFamily="18" charset="0"/>
                                  </a:rPr>
                                </m:ctrlPr>
                              </m:fPr>
                              <m:num>
                                <m:r>
                                  <a:rPr lang="en-US" sz="1680" b="0" i="1" smtClean="0">
                                    <a:latin typeface="Cambria Math" panose="02040503050406030204" pitchFamily="18" charset="0"/>
                                  </a:rPr>
                                  <m:t>1</m:t>
                                </m:r>
                              </m:num>
                              <m:den>
                                <m:r>
                                  <a:rPr lang="en-US" sz="1680" b="0" i="1" smtClean="0">
                                    <a:latin typeface="Cambria Math" panose="02040503050406030204" pitchFamily="18" charset="0"/>
                                  </a:rPr>
                                  <m:t>2</m:t>
                                </m:r>
                              </m:den>
                            </m:f>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h</m:t>
                                </m:r>
                              </m:e>
                              <m:sub>
                                <m:r>
                                  <a:rPr lang="en-US" sz="1680" b="0" i="1" smtClean="0">
                                    <a:latin typeface="Cambria Math" panose="02040503050406030204" pitchFamily="18" charset="0"/>
                                  </a:rPr>
                                  <m:t>𝑖</m:t>
                                </m:r>
                              </m:sub>
                            </m:sSub>
                            <m:sSubSup>
                              <m:sSubSupPr>
                                <m:ctrlPr>
                                  <a:rPr lang="en-US" sz="1680" b="0" i="1" smtClean="0">
                                    <a:latin typeface="Cambria Math" panose="02040503050406030204" pitchFamily="18" charset="0"/>
                                  </a:rPr>
                                </m:ctrlPr>
                              </m:sSubSup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up>
                                <m:r>
                                  <a:rPr lang="en-US" sz="1680" b="0" i="1" smtClean="0">
                                    <a:latin typeface="Cambria Math" panose="02040503050406030204" pitchFamily="18" charset="0"/>
                                  </a:rPr>
                                  <m:t>2</m:t>
                                </m:r>
                              </m:sup>
                            </m:sSubSup>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e>
                        </m:d>
                        <m:r>
                          <a:rPr lang="en-US" sz="1680" b="0" i="1" smtClean="0">
                            <a:latin typeface="Cambria Math" panose="02040503050406030204" pitchFamily="18" charset="0"/>
                          </a:rPr>
                          <m:t>+</m:t>
                        </m:r>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𝑡</m:t>
                            </m:r>
                          </m:sub>
                        </m:sSub>
                        <m:r>
                          <a:rPr lang="en-US" sz="1680" b="0" i="1" smtClean="0">
                            <a:latin typeface="Cambria Math" panose="02040503050406030204" pitchFamily="18" charset="0"/>
                            <a:ea typeface="Cambria Math" panose="02040503050406030204" pitchFamily="18" charset="0"/>
                          </a:rPr>
                          <m:t>)</m:t>
                        </m:r>
                      </m:e>
                    </m:nary>
                  </m:oMath>
                </a14:m>
                <a:endParaRPr lang="en-US" sz="1680" dirty="0"/>
              </a:p>
              <a:p>
                <a:pPr marL="342900" indent="-342900" algn="l">
                  <a:lnSpc>
                    <a:spcPct val="150000"/>
                  </a:lnSpc>
                  <a:buSzPct val="100000"/>
                  <a:buChar char="•"/>
                </a:pPr>
                <a:r>
                  <a:rPr lang="en-US" sz="1680" dirty="0"/>
                  <a:t>Consistent form for every loss function</a:t>
                </a:r>
              </a:p>
              <a:p>
                <a:pPr marL="342900" indent="-342900" algn="l">
                  <a:lnSpc>
                    <a:spcPct val="150000"/>
                  </a:lnSpc>
                  <a:buSzPct val="100000"/>
                  <a:buChar char="•"/>
                </a:pPr>
                <a:r>
                  <a:rPr lang="en-US" sz="1680" dirty="0"/>
                  <a:t>When building each single tree, use parallel computing to improve efficiency</a:t>
                </a:r>
              </a:p>
              <a:p>
                <a:pPr marL="342900" indent="-342900" algn="l">
                  <a:lnSpc>
                    <a:spcPct val="150000"/>
                  </a:lnSpc>
                  <a:buSzPct val="100000"/>
                  <a:buChar char="•"/>
                </a:pPr>
                <a:r>
                  <a:rPr lang="en-US" sz="1680" dirty="0"/>
                  <a:t>Support column subsampling similar </a:t>
                </a:r>
                <a:r>
                  <a:rPr lang="en-US" altLang="zh-CN" sz="1680" dirty="0"/>
                  <a:t>in</a:t>
                </a:r>
                <a:r>
                  <a:rPr lang="en-US" sz="1680" dirty="0"/>
                  <a:t> random forest</a:t>
                </a:r>
              </a:p>
            </p:txBody>
          </p:sp>
        </mc:Choice>
        <mc:Fallback xmlns="">
          <p:sp>
            <p:nvSpPr>
              <p:cNvPr id="4" name="Text 2"/>
              <p:cNvSpPr>
                <a:spLocks noRot="1" noChangeAspect="1" noMove="1" noResize="1" noEditPoints="1" noAdjustHandles="1" noChangeArrowheads="1" noChangeShapeType="1" noTextEdit="1"/>
              </p:cNvSpPr>
              <p:nvPr/>
            </p:nvSpPr>
            <p:spPr>
              <a:xfrm>
                <a:off x="762000" y="845343"/>
                <a:ext cx="7715250" cy="3452813"/>
              </a:xfrm>
              <a:prstGeom prst="rect">
                <a:avLst/>
              </a:prstGeom>
              <a:blipFill rotWithShape="1">
                <a:blip r:embed="rId3"/>
                <a:stretch>
                  <a:fillRect t="-5" b="-19848"/>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17641"/>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rPr>
              <a:t>XGBoost</a:t>
            </a:r>
            <a:r>
              <a:rPr lang="en-US" sz="2630" b="1" dirty="0">
                <a:solidFill>
                  <a:srgbClr val="002A85"/>
                </a:solidFill>
                <a:latin typeface="Noto Sans SC" pitchFamily="34" charset="0"/>
                <a:ea typeface="Noto Sans SC" pitchFamily="34" charset="-122"/>
              </a:rPr>
              <a:t> in R: Preparation</a:t>
            </a:r>
            <a:endParaRPr lang="en-US" sz="2630" dirty="0"/>
          </a:p>
        </p:txBody>
      </p:sp>
      <p:sp>
        <p:nvSpPr>
          <p:cNvPr id="4" name="Text 2"/>
          <p:cNvSpPr/>
          <p:nvPr/>
        </p:nvSpPr>
        <p:spPr>
          <a:xfrm>
            <a:off x="399415" y="669925"/>
            <a:ext cx="7715250" cy="3452813"/>
          </a:xfrm>
          <a:prstGeom prst="rect">
            <a:avLst/>
          </a:prstGeom>
          <a:noFill/>
        </p:spPr>
        <p:txBody>
          <a:bodyPr wrap="square" rtlCol="0" anchor="t"/>
          <a:lstStyle/>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 first step involves installing and loading the 'xgboost' package in R. </a:t>
            </a: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Subsequently, we split the data into 3 parts: training (60%), validation (20%), and testing (20%). </a:t>
            </a: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These segments are then transformed into DMatrix objects, an efficient data structure for the xgboost algorithm, by using xgb.DMatrix() function.</a:t>
            </a: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p:txBody>
      </p:sp>
      <p:pic>
        <p:nvPicPr>
          <p:cNvPr id="7" name="图片 6"/>
          <p:cNvPicPr>
            <a:picLocks noChangeAspect="1"/>
          </p:cNvPicPr>
          <p:nvPr/>
        </p:nvPicPr>
        <p:blipFill>
          <a:blip r:embed="rId3"/>
          <a:stretch>
            <a:fillRect/>
          </a:stretch>
        </p:blipFill>
        <p:spPr>
          <a:xfrm>
            <a:off x="513715" y="3261360"/>
            <a:ext cx="5927725" cy="17360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zh-CN" alt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r>
              <a:rPr lang="en-US" sz="2625" b="1" dirty="0">
                <a:solidFill>
                  <a:srgbClr val="002A85"/>
                </a:solidFill>
                <a:latin typeface="Noto Sans SC" pitchFamily="34" charset="0"/>
                <a:ea typeface="Noto Sans SC" pitchFamily="34" charset="-122"/>
                <a:cs typeface="Noto Sans SC" pitchFamily="34" charset="-120"/>
              </a:rPr>
              <a:t> in R: Model Training</a:t>
            </a:r>
            <a:endParaRPr lang="en-US" sz="2625" dirty="0"/>
          </a:p>
        </p:txBody>
      </p:sp>
      <p:sp>
        <p:nvSpPr>
          <p:cNvPr id="4" name="Text 2"/>
          <p:cNvSpPr/>
          <p:nvPr/>
        </p:nvSpPr>
        <p:spPr>
          <a:xfrm>
            <a:off x="762000" y="1304925"/>
            <a:ext cx="5011420" cy="949325"/>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p:txBody>
      </p:sp>
      <p:pic>
        <p:nvPicPr>
          <p:cNvPr id="5" name="图片 4"/>
          <p:cNvPicPr>
            <a:picLocks noChangeAspect="1"/>
          </p:cNvPicPr>
          <p:nvPr/>
        </p:nvPicPr>
        <p:blipFill>
          <a:blip r:embed="rId3"/>
          <a:stretch>
            <a:fillRect/>
          </a:stretch>
        </p:blipFill>
        <p:spPr>
          <a:xfrm>
            <a:off x="137160" y="2974975"/>
            <a:ext cx="6038215" cy="1838960"/>
          </a:xfrm>
          <a:prstGeom prst="rect">
            <a:avLst/>
          </a:prstGeom>
        </p:spPr>
      </p:pic>
      <p:pic>
        <p:nvPicPr>
          <p:cNvPr id="8" name="图片 7"/>
          <p:cNvPicPr>
            <a:picLocks noChangeAspect="1"/>
          </p:cNvPicPr>
          <p:nvPr/>
        </p:nvPicPr>
        <p:blipFill>
          <a:blip r:embed="rId4"/>
          <a:stretch>
            <a:fillRect/>
          </a:stretch>
        </p:blipFill>
        <p:spPr>
          <a:xfrm>
            <a:off x="6323330" y="2974975"/>
            <a:ext cx="2760980" cy="1368425"/>
          </a:xfrm>
          <a:prstGeom prst="rect">
            <a:avLst/>
          </a:prstGeom>
        </p:spPr>
      </p:pic>
      <p:sp>
        <p:nvSpPr>
          <p:cNvPr id="9" name="文本框 8"/>
          <p:cNvSpPr txBox="1"/>
          <p:nvPr/>
        </p:nvSpPr>
        <p:spPr>
          <a:xfrm>
            <a:off x="137160" y="690880"/>
            <a:ext cx="8696325" cy="224536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a:t>objective: What’s your goal? In this case, we use ‘binary:logistic’ to predict the probability of having a fraud based on the predictor variables</a:t>
            </a:r>
          </a:p>
          <a:p>
            <a:pPr marL="285750" indent="-285750">
              <a:buFont typeface="Arial" panose="020B0604020202020204" pitchFamily="34" charset="0"/>
              <a:buChar char="•"/>
            </a:pPr>
            <a:r>
              <a:rPr lang="en-US" altLang="zh-CN" sz="1400"/>
              <a:t>eta: How fast to learn? default value 0.3</a:t>
            </a:r>
          </a:p>
          <a:p>
            <a:pPr marL="285750" indent="-285750">
              <a:buFont typeface="Arial" panose="020B0604020202020204" pitchFamily="34" charset="0"/>
              <a:buChar char="•"/>
            </a:pPr>
            <a:r>
              <a:rPr lang="en-US" altLang="zh-CN" sz="1400"/>
              <a:t>data: Training data in DMatrix structure</a:t>
            </a:r>
          </a:p>
          <a:p>
            <a:pPr marL="285750" indent="-285750">
              <a:buFont typeface="Arial" panose="020B0604020202020204" pitchFamily="34" charset="0"/>
              <a:buChar char="•"/>
            </a:pPr>
            <a:r>
              <a:rPr lang="en-US" altLang="zh-CN" sz="1400"/>
              <a:t>max.depth: The size of each tree and a rule of thumb is to use 2 or 3 to prevent overfitting</a:t>
            </a:r>
          </a:p>
          <a:p>
            <a:pPr marL="285750" indent="-285750">
              <a:buFont typeface="Arial" panose="020B0604020202020204" pitchFamily="34" charset="0"/>
              <a:buChar char="•"/>
            </a:pPr>
            <a:r>
              <a:rPr lang="en-US" altLang="zh-CN" sz="1400"/>
              <a:t>watchlist: Track model performance on training and validation data during the training process to prevent overfitting</a:t>
            </a:r>
          </a:p>
          <a:p>
            <a:pPr marL="285750" indent="-285750">
              <a:buFont typeface="Arial" panose="020B0604020202020204" pitchFamily="34" charset="0"/>
              <a:buChar char="•"/>
            </a:pPr>
            <a:r>
              <a:rPr lang="en-US" altLang="zh-CN" sz="1400"/>
              <a:t>nrounds: number of boosting rounds</a:t>
            </a:r>
          </a:p>
          <a:p>
            <a:pPr marL="285750" indent="-285750">
              <a:buFont typeface="Arial" panose="020B0604020202020204" pitchFamily="34" charset="0"/>
              <a:buChar char="•"/>
            </a:pPr>
            <a:r>
              <a:rPr lang="en-US" altLang="zh-CN" sz="1400"/>
              <a:t>early_stopping_rounds: Stop the training process if the model's accuracy on validation set hasn't improved for the specified number of rounds</a:t>
            </a:r>
          </a:p>
        </p:txBody>
      </p:sp>
      <p:sp>
        <p:nvSpPr>
          <p:cNvPr id="10" name="文本框 9"/>
          <p:cNvSpPr txBox="1"/>
          <p:nvPr/>
        </p:nvSpPr>
        <p:spPr>
          <a:xfrm>
            <a:off x="6790055" y="4445635"/>
            <a:ext cx="1827530" cy="306705"/>
          </a:xfrm>
          <a:prstGeom prst="rect">
            <a:avLst/>
          </a:prstGeom>
          <a:noFill/>
        </p:spPr>
        <p:txBody>
          <a:bodyPr wrap="none" rtlCol="0">
            <a:spAutoFit/>
          </a:bodyPr>
          <a:lstStyle/>
          <a:p>
            <a:r>
              <a:rPr lang="en-US" altLang="zh-CN" sz="1400"/>
              <a:t>How watchlist works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zh-CN" alt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cs typeface="Noto Sans SC" pitchFamily="34" charset="-120"/>
              </a:rPr>
              <a:t>XGBoost</a:t>
            </a:r>
            <a:r>
              <a:rPr lang="en-US" sz="2680" b="1" dirty="0">
                <a:solidFill>
                  <a:srgbClr val="002A85"/>
                </a:solidFill>
                <a:latin typeface="Noto Sans SC" pitchFamily="34" charset="0"/>
                <a:ea typeface="Noto Sans SC" pitchFamily="34" charset="-122"/>
                <a:cs typeface="Noto Sans SC" pitchFamily="34" charset="-120"/>
              </a:rPr>
              <a:t> in R: Result</a:t>
            </a:r>
            <a:endParaRPr lang="en-US" sz="2680" dirty="0"/>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346075" y="800100"/>
            <a:ext cx="8310245" cy="737235"/>
          </a:xfrm>
          <a:prstGeom prst="rect">
            <a:avLst/>
          </a:prstGeom>
          <a:noFill/>
        </p:spPr>
        <p:txBody>
          <a:bodyPr wrap="square" rtlCol="0">
            <a:spAutoFit/>
          </a:bodyPr>
          <a:lstStyle/>
          <a:p>
            <a:r>
              <a:rPr lang="en-US" altLang="zh-CN" sz="1400"/>
              <a:t>Our model stops boosting at #261 round, which means the model accuracy decreases in the next 50 rounds. So we know that overfitting occurs after that. Hence, we changed parameter nrounds to 261 and trained our final model. </a:t>
            </a:r>
          </a:p>
        </p:txBody>
      </p:sp>
      <p:pic>
        <p:nvPicPr>
          <p:cNvPr id="6" name="图片 5"/>
          <p:cNvPicPr>
            <a:picLocks noChangeAspect="1"/>
          </p:cNvPicPr>
          <p:nvPr/>
        </p:nvPicPr>
        <p:blipFill>
          <a:blip r:embed="rId3"/>
          <a:stretch>
            <a:fillRect/>
          </a:stretch>
        </p:blipFill>
        <p:spPr>
          <a:xfrm>
            <a:off x="3163570" y="1537970"/>
            <a:ext cx="2404745" cy="2606675"/>
          </a:xfrm>
          <a:prstGeom prst="rect">
            <a:avLst/>
          </a:prstGeom>
        </p:spPr>
      </p:pic>
      <p:pic>
        <p:nvPicPr>
          <p:cNvPr id="7" name="图片 6"/>
          <p:cNvPicPr>
            <a:picLocks noChangeAspect="1"/>
          </p:cNvPicPr>
          <p:nvPr/>
        </p:nvPicPr>
        <p:blipFill>
          <a:blip r:embed="rId4"/>
          <a:stretch>
            <a:fillRect/>
          </a:stretch>
        </p:blipFill>
        <p:spPr>
          <a:xfrm>
            <a:off x="5828665" y="1537970"/>
            <a:ext cx="2404110" cy="2606040"/>
          </a:xfrm>
          <a:prstGeom prst="rect">
            <a:avLst/>
          </a:prstGeom>
        </p:spPr>
      </p:pic>
      <p:sp>
        <p:nvSpPr>
          <p:cNvPr id="8" name="文本框 7"/>
          <p:cNvSpPr txBox="1"/>
          <p:nvPr/>
        </p:nvSpPr>
        <p:spPr>
          <a:xfrm>
            <a:off x="160655" y="1646555"/>
            <a:ext cx="2742565" cy="2891790"/>
          </a:xfrm>
          <a:prstGeom prst="rect">
            <a:avLst/>
          </a:prstGeom>
          <a:noFill/>
        </p:spPr>
        <p:txBody>
          <a:bodyPr wrap="square" rtlCol="0">
            <a:spAutoFit/>
          </a:bodyPr>
          <a:lstStyle/>
          <a:p>
            <a:r>
              <a:rPr lang="en-US" altLang="zh-CN" sz="1400"/>
              <a:t>The first plot shows the 5 most important features identified by our final XGBoost model</a:t>
            </a:r>
          </a:p>
          <a:p>
            <a:endParaRPr lang="en-US" altLang="zh-CN" sz="1400"/>
          </a:p>
          <a:p>
            <a:r>
              <a:rPr lang="en-US" altLang="zh-CN" sz="1400"/>
              <a:t>The plot on the right shows a very high AUC score of 0.99988, which means the model is almost a perfect classifier. Such an unusual result is probably because the simulated dataset is designed for practice purposes, so it is easier to classify.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zh-CN" alt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a:solidFill>
                  <a:srgbClr val="002A85"/>
                </a:solidFill>
                <a:latin typeface="Noto Sans SC" pitchFamily="34" charset="0"/>
                <a:ea typeface="Noto Sans SC" pitchFamily="34" charset="-122"/>
                <a:cs typeface="Noto Sans SC" pitchFamily="34" charset="-120"/>
              </a:rPr>
              <a:t>Reference</a:t>
            </a:r>
            <a:endParaRPr lang="en-US" sz="2680" dirty="0"/>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666750" y="1141543"/>
            <a:ext cx="8310245" cy="1384995"/>
          </a:xfrm>
          <a:prstGeom prst="rect">
            <a:avLst/>
          </a:prstGeom>
          <a:noFill/>
        </p:spPr>
        <p:txBody>
          <a:bodyPr wrap="square" rtlCol="0">
            <a:spAutoFit/>
          </a:bodyPr>
          <a:lstStyle/>
          <a:p>
            <a:pPr rtl="0">
              <a:spcBef>
                <a:spcPts val="0"/>
              </a:spcBef>
              <a:spcAft>
                <a:spcPts val="1200"/>
              </a:spcAft>
            </a:pP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XGBoost</a:t>
            </a:r>
            <a:r>
              <a:rPr lang="en-US" sz="1800" b="0" i="0" u="none" strike="noStrike" dirty="0">
                <a:solidFill>
                  <a:srgbClr val="000000"/>
                </a:solidFill>
                <a:effectLst/>
                <a:latin typeface="Arial" panose="020B0604020202020204" pitchFamily="34" charset="0"/>
              </a:rPr>
              <a:t> Documentation." GitHub, </a:t>
            </a:r>
            <a:endParaRPr lang="en-US" sz="1400" b="0" dirty="0">
              <a:effectLst/>
            </a:endParaRPr>
          </a:p>
          <a:p>
            <a:pPr rtl="0">
              <a:spcBef>
                <a:spcPts val="0"/>
              </a:spcBef>
              <a:spcAft>
                <a:spcPts val="1200"/>
              </a:spcAft>
            </a:pPr>
            <a:r>
              <a:rPr lang="en-US" sz="1800" b="0" i="0" u="none" strike="noStrike" dirty="0">
                <a:solidFill>
                  <a:srgbClr val="000000"/>
                </a:solidFill>
                <a:effectLst/>
                <a:latin typeface="Arial" panose="020B0604020202020204" pitchFamily="34" charset="0"/>
              </a:rPr>
              <a:t>https://</a:t>
            </a:r>
            <a:r>
              <a:rPr lang="en-US" sz="1800" b="0" i="0" u="none" strike="noStrike" dirty="0" err="1">
                <a:solidFill>
                  <a:srgbClr val="000000"/>
                </a:solidFill>
                <a:effectLst/>
                <a:latin typeface="Arial" panose="020B0604020202020204" pitchFamily="34" charset="0"/>
              </a:rPr>
              <a:t>github.com</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dmlc</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xgboost</a:t>
            </a:r>
            <a:r>
              <a:rPr lang="en-US" sz="1800" b="0" i="0" u="none" strike="noStrike" dirty="0">
                <a:solidFill>
                  <a:srgbClr val="000000"/>
                </a:solidFill>
                <a:effectLst/>
                <a:latin typeface="Arial" panose="020B0604020202020204" pitchFamily="34" charset="0"/>
              </a:rPr>
              <a:t>(Accessed Dec 5, 2023).</a:t>
            </a:r>
            <a:endParaRPr lang="en-US" sz="1400" b="0" dirty="0">
              <a:effectLst/>
            </a:endParaRPr>
          </a:p>
          <a:p>
            <a:br>
              <a:rPr lang="en-US" sz="1400" dirty="0"/>
            </a:br>
            <a:endParaRPr lang="en-US" altLang="zh-CN" sz="1400" dirty="0"/>
          </a:p>
        </p:txBody>
      </p:sp>
    </p:spTree>
    <p:extLst>
      <p:ext uri="{BB962C8B-B14F-4D97-AF65-F5344CB8AC3E}">
        <p14:creationId xmlns:p14="http://schemas.microsoft.com/office/powerpoint/2010/main" val="1303414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838325"/>
            <a:ext cx="3395663" cy="552450"/>
          </a:xfrm>
          <a:prstGeom prst="rect">
            <a:avLst/>
          </a:prstGeom>
          <a:noFill/>
        </p:spPr>
        <p:txBody>
          <a:bodyPr wrap="square" rtlCol="0" anchor="t"/>
          <a:lstStyle/>
          <a:p>
            <a:pPr marL="0" indent="0" algn="ctr">
              <a:buNone/>
            </a:pPr>
            <a:r>
              <a:rPr lang="en-US" sz="2800" b="1" dirty="0">
                <a:solidFill>
                  <a:srgbClr val="002A85"/>
                </a:solidFill>
                <a:latin typeface="Noto Sans SC" pitchFamily="34" charset="0"/>
                <a:ea typeface="Noto Sans SC" pitchFamily="34" charset="-122"/>
                <a:cs typeface="Noto Sans SC" pitchFamily="34" charset="-120"/>
              </a:rPr>
              <a:t>THE END</a:t>
            </a:r>
            <a:endParaRPr lang="en-US" sz="2800" dirty="0"/>
          </a:p>
        </p:txBody>
      </p:sp>
      <p:sp>
        <p:nvSpPr>
          <p:cNvPr id="3" name="Text 1"/>
          <p:cNvSpPr/>
          <p:nvPr/>
        </p:nvSpPr>
        <p:spPr>
          <a:xfrm>
            <a:off x="2871788" y="2390775"/>
            <a:ext cx="3395663" cy="1033463"/>
          </a:xfrm>
          <a:prstGeom prst="rect">
            <a:avLst/>
          </a:prstGeom>
          <a:noFill/>
        </p:spPr>
        <p:txBody>
          <a:bodyPr wrap="square" rtlCol="0" anchor="t"/>
          <a:lstStyle/>
          <a:p>
            <a:pPr marL="0" indent="0" algn="ctr">
              <a:buNone/>
            </a:pPr>
            <a:r>
              <a:rPr lang="en-US" sz="5250" b="1" dirty="0">
                <a:solidFill>
                  <a:srgbClr val="002A85"/>
                </a:solidFill>
                <a:latin typeface="Noto Sans SC" pitchFamily="34" charset="0"/>
                <a:ea typeface="Noto Sans SC" pitchFamily="34" charset="-122"/>
                <a:cs typeface="Noto Sans SC" pitchFamily="34" charset="-120"/>
              </a:rPr>
              <a:t>THANKS</a:t>
            </a:r>
            <a:endParaRPr lang="en-US" sz="5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zh-CN" alt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 Introduction</a:t>
            </a:r>
            <a:endParaRPr lang="en-US" sz="2625" dirty="0"/>
          </a:p>
        </p:txBody>
      </p:sp>
      <p:sp>
        <p:nvSpPr>
          <p:cNvPr id="4" name="Text 2"/>
          <p:cNvSpPr/>
          <p:nvPr/>
        </p:nvSpPr>
        <p:spPr>
          <a:xfrm>
            <a:off x="714375" y="759015"/>
            <a:ext cx="7715250" cy="3452813"/>
          </a:xfrm>
          <a:prstGeom prst="rect">
            <a:avLst/>
          </a:prstGeom>
          <a:noFill/>
        </p:spPr>
        <p:txBody>
          <a:bodyPr wrap="square" rtlCol="0" anchor="t"/>
          <a:lstStyle/>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Simulated credit card transaction fraud data on Kaggle  </a:t>
            </a:r>
          </a:p>
          <a:p>
            <a:pPr marL="285750" indent="-285750">
              <a:lnSpc>
                <a:spcPct val="150000"/>
              </a:lnSpc>
              <a:buSzPct val="100000"/>
              <a:buFont typeface="Arial" panose="020B0604020202020204" pitchFamily="34" charset="0"/>
              <a:buChar char="•"/>
            </a:pPr>
            <a:r>
              <a:rPr lang="en-US" sz="1600" dirty="0">
                <a:hlinkClick r:id="rId3"/>
              </a:rPr>
              <a:t>Credit Card Fraud (kaggle.com)</a:t>
            </a:r>
            <a:endParaRPr lang="en-US" sz="1600" dirty="0"/>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Binary classification problem</a:t>
            </a:r>
            <a:r>
              <a:rPr lang="en-US" sz="1600" dirty="0">
                <a:solidFill>
                  <a:srgbClr val="383838"/>
                </a:solidFill>
                <a:latin typeface="Noto Sans SC" pitchFamily="34" charset="0"/>
                <a:ea typeface="Noto Sans SC" pitchFamily="34" charset="-122"/>
              </a:rPr>
              <a:t>, each transaction is either fraudulent or not.</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1000000 transactions, only 87403 transactions are fraudulent. 8.74% fraud rate, very unbalanced data</a:t>
            </a: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We will apply stratification when dividing the dataset</a:t>
            </a: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zh-CN" alt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a:t>
            </a:r>
            <a:r>
              <a:rPr lang="zh-CN" altLang="en-US" sz="2625" b="1" dirty="0">
                <a:solidFill>
                  <a:srgbClr val="002A85"/>
                </a:solidFill>
                <a:latin typeface="Noto Sans SC" pitchFamily="34" charset="0"/>
                <a:ea typeface="Noto Sans SC" pitchFamily="34" charset="-122"/>
              </a:rPr>
              <a:t> </a:t>
            </a:r>
            <a:r>
              <a:rPr lang="en-US" altLang="zh-CN" sz="2625" b="1" dirty="0">
                <a:solidFill>
                  <a:srgbClr val="002A85"/>
                </a:solidFill>
                <a:latin typeface="Noto Sans SC" pitchFamily="34" charset="0"/>
                <a:ea typeface="Noto Sans SC" pitchFamily="34" charset="-122"/>
              </a:rPr>
              <a:t>description</a:t>
            </a:r>
            <a:endParaRPr lang="en-US" sz="2625" dirty="0"/>
          </a:p>
        </p:txBody>
      </p:sp>
      <p:sp>
        <p:nvSpPr>
          <p:cNvPr id="4" name="Text 2"/>
          <p:cNvSpPr/>
          <p:nvPr/>
        </p:nvSpPr>
        <p:spPr>
          <a:xfrm>
            <a:off x="762000" y="2825749"/>
            <a:ext cx="7929513" cy="1432874"/>
          </a:xfrm>
          <a:prstGeom prst="rect">
            <a:avLst/>
          </a:prstGeom>
          <a:noFill/>
        </p:spPr>
        <p:txBody>
          <a:bodyPr wrap="square" rtlCol="0" anchor="t"/>
          <a:lstStyle/>
          <a:p>
            <a:pPr fontAlgn="base"/>
            <a:r>
              <a:rPr lang="en-US" dirty="0" err="1"/>
              <a:t>dist_home</a:t>
            </a:r>
            <a:r>
              <a:rPr lang="en-US" dirty="0"/>
              <a:t>: the distance from home where the transaction happened</a:t>
            </a:r>
          </a:p>
          <a:p>
            <a:pPr fontAlgn="base"/>
            <a:endParaRPr lang="en-US" dirty="0"/>
          </a:p>
          <a:p>
            <a:pPr fontAlgn="base"/>
            <a:r>
              <a:rPr lang="en-US" dirty="0" err="1"/>
              <a:t>dist_last_transact</a:t>
            </a:r>
            <a:r>
              <a:rPr lang="en-US" dirty="0"/>
              <a:t>: the distance from last transaction happened</a:t>
            </a:r>
          </a:p>
          <a:p>
            <a:pPr fontAlgn="base"/>
            <a:endParaRPr lang="en-US" dirty="0"/>
          </a:p>
          <a:p>
            <a:pPr fontAlgn="base"/>
            <a:r>
              <a:rPr lang="en-US" dirty="0" err="1"/>
              <a:t>ratio_to_med_price</a:t>
            </a:r>
            <a:r>
              <a:rPr lang="en-US" dirty="0"/>
              <a:t>: ratio of transaction </a:t>
            </a:r>
            <a:r>
              <a:rPr lang="en-US" dirty="0" err="1"/>
              <a:t>price</a:t>
            </a:r>
            <a:r>
              <a:rPr lang="en-US" dirty="0"/>
              <a:t> to median purchase price</a:t>
            </a:r>
          </a:p>
          <a:p>
            <a:pPr fontAlgn="base"/>
            <a:endParaRPr lang="en-US" dirty="0"/>
          </a:p>
          <a:p>
            <a:pPr fontAlgn="base"/>
            <a:r>
              <a:rPr lang="en-US" dirty="0" err="1"/>
              <a:t>repeat_retailer</a:t>
            </a:r>
            <a:r>
              <a:rPr lang="en-US" dirty="0"/>
              <a:t>: Is the transaction happened from same retailer</a:t>
            </a:r>
          </a:p>
          <a:p>
            <a:pPr marL="342900" indent="-342900">
              <a:lnSpc>
                <a:spcPct val="150000"/>
              </a:lnSpc>
              <a:buSzPct val="100000"/>
              <a:buFontTx/>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pic>
        <p:nvPicPr>
          <p:cNvPr id="10" name="Picture 9"/>
          <p:cNvPicPr>
            <a:picLocks noChangeAspect="1"/>
          </p:cNvPicPr>
          <p:nvPr/>
        </p:nvPicPr>
        <p:blipFill>
          <a:blip r:embed="rId3"/>
          <a:stretch>
            <a:fillRect/>
          </a:stretch>
        </p:blipFill>
        <p:spPr>
          <a:xfrm>
            <a:off x="0" y="1009650"/>
            <a:ext cx="9144000" cy="14568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Dataset</a:t>
            </a:r>
            <a:r>
              <a:rPr lang="zh-CN" altLang="en-US" sz="2400" b="1" dirty="0">
                <a:solidFill>
                  <a:srgbClr val="002A85"/>
                </a:solidFill>
                <a:latin typeface="Noto Sans SC" pitchFamily="34" charset="0"/>
                <a:ea typeface="Noto Sans SC" pitchFamily="34" charset="-122"/>
              </a:rPr>
              <a:t> </a:t>
            </a:r>
            <a:r>
              <a:rPr lang="en-US" altLang="zh-CN" sz="2400" b="1" dirty="0">
                <a:solidFill>
                  <a:srgbClr val="002A85"/>
                </a:solidFill>
                <a:latin typeface="Noto Sans SC" pitchFamily="34" charset="0"/>
                <a:ea typeface="Noto Sans SC" pitchFamily="34" charset="-122"/>
              </a:rPr>
              <a:t>description (continue)</a:t>
            </a:r>
            <a:endParaRPr lang="en-US" sz="2400" dirty="0"/>
          </a:p>
        </p:txBody>
      </p:sp>
      <p:pic>
        <p:nvPicPr>
          <p:cNvPr id="6" name="Picture 5"/>
          <p:cNvPicPr>
            <a:picLocks noChangeAspect="1"/>
          </p:cNvPicPr>
          <p:nvPr/>
        </p:nvPicPr>
        <p:blipFill>
          <a:blip r:embed="rId2"/>
          <a:stretch>
            <a:fillRect/>
          </a:stretch>
        </p:blipFill>
        <p:spPr>
          <a:xfrm>
            <a:off x="0" y="1009650"/>
            <a:ext cx="9144000" cy="1456841"/>
          </a:xfrm>
          <a:prstGeom prst="rect">
            <a:avLst/>
          </a:prstGeom>
        </p:spPr>
      </p:pic>
      <p:sp>
        <p:nvSpPr>
          <p:cNvPr id="7" name="Rectangle 6"/>
          <p:cNvSpPr/>
          <p:nvPr/>
        </p:nvSpPr>
        <p:spPr>
          <a:xfrm>
            <a:off x="768285" y="2630744"/>
            <a:ext cx="7876094" cy="2030095"/>
          </a:xfrm>
          <a:prstGeom prst="rect">
            <a:avLst/>
          </a:prstGeom>
        </p:spPr>
        <p:txBody>
          <a:bodyPr wrap="square">
            <a:spAutoFit/>
          </a:bodyPr>
          <a:lstStyle/>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used_chip</a:t>
            </a:r>
            <a:r>
              <a:rPr lang="en-US" dirty="0">
                <a:solidFill>
                  <a:srgbClr val="3C4043"/>
                </a:solidFill>
                <a:latin typeface="Arial" panose="020B0604020202020204" pitchFamily="34" charset="0"/>
              </a:rPr>
              <a:t>: Is the transaction through credit card chip?</a:t>
            </a: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used_pin_number</a:t>
            </a:r>
            <a:r>
              <a:rPr lang="en-US" dirty="0">
                <a:solidFill>
                  <a:srgbClr val="3C4043"/>
                </a:solidFill>
                <a:latin typeface="Arial" panose="020B0604020202020204" pitchFamily="34" charset="0"/>
              </a:rPr>
              <a:t> - Is the transaction happened by using PIN number?</a:t>
            </a: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online_order</a:t>
            </a:r>
            <a:r>
              <a:rPr lang="en-US" dirty="0">
                <a:solidFill>
                  <a:srgbClr val="3C4043"/>
                </a:solidFill>
                <a:latin typeface="Arial" panose="020B0604020202020204" pitchFamily="34" charset="0"/>
              </a:rPr>
              <a:t> - Is the transaction an online order?</a:t>
            </a: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fraud - Is the transaction fraudulent.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endParaRPr lang="en-US" sz="2400" dirty="0"/>
          </a:p>
        </p:txBody>
      </p:sp>
      <p:sp>
        <p:nvSpPr>
          <p:cNvPr id="7" name="Rectangle 6"/>
          <p:cNvSpPr/>
          <p:nvPr/>
        </p:nvSpPr>
        <p:spPr>
          <a:xfrm>
            <a:off x="603315" y="1234738"/>
            <a:ext cx="4932512" cy="4770537"/>
          </a:xfrm>
          <a:prstGeom prst="rect">
            <a:avLst/>
          </a:prstGeom>
        </p:spPr>
        <p:txBody>
          <a:bodyPr wrap="square">
            <a:spAutoFit/>
          </a:bodyPr>
          <a:lstStyle/>
          <a:p>
            <a:pPr rtl="0">
              <a:spcBef>
                <a:spcPts val="0"/>
              </a:spcBef>
              <a:spcAft>
                <a:spcPts val="1200"/>
              </a:spcAft>
            </a:pPr>
            <a:r>
              <a:rPr lang="en-US" sz="1800" b="1" i="0" u="none" strike="noStrike" dirty="0">
                <a:solidFill>
                  <a:srgbClr val="595959"/>
                </a:solidFill>
                <a:effectLst/>
                <a:latin typeface="Arial" panose="020B0604020202020204" pitchFamily="34" charset="0"/>
              </a:rPr>
              <a:t>&gt; dim(data)</a:t>
            </a:r>
            <a:endParaRPr lang="en-US" b="0" dirty="0">
              <a:effectLst/>
            </a:endParaRPr>
          </a:p>
          <a:p>
            <a:pPr rtl="0">
              <a:spcBef>
                <a:spcPts val="0"/>
              </a:spcBef>
              <a:spcAft>
                <a:spcPts val="1200"/>
              </a:spcAft>
            </a:pPr>
            <a:r>
              <a:rPr lang="en-US" sz="1800" b="1" i="0" u="none" strike="noStrike" dirty="0">
                <a:solidFill>
                  <a:srgbClr val="595959"/>
                </a:solidFill>
                <a:effectLst/>
                <a:latin typeface="Arial" panose="020B0604020202020204" pitchFamily="34" charset="0"/>
              </a:rPr>
              <a:t>[1] 1000000       8</a:t>
            </a:r>
            <a:endParaRPr lang="en-US" b="0" dirty="0">
              <a:effectLst/>
            </a:endParaRPr>
          </a:p>
          <a:p>
            <a:pPr rtl="0">
              <a:spcBef>
                <a:spcPts val="0"/>
              </a:spcBef>
              <a:spcAft>
                <a:spcPts val="1200"/>
              </a:spcAft>
            </a:pPr>
            <a:br>
              <a:rPr lang="en-US" b="0" dirty="0">
                <a:effectLst/>
              </a:rPr>
            </a:br>
            <a:r>
              <a:rPr lang="en-US" sz="1800" b="1" i="0" u="none" strike="noStrike" dirty="0">
                <a:solidFill>
                  <a:srgbClr val="595959"/>
                </a:solidFill>
                <a:effectLst/>
                <a:latin typeface="Arial" panose="020B0604020202020204" pitchFamily="34" charset="0"/>
              </a:rPr>
              <a:t>&gt; sum(</a:t>
            </a:r>
            <a:r>
              <a:rPr lang="en-US" sz="1800" b="1" i="0" u="none" strike="noStrike" dirty="0" err="1">
                <a:solidFill>
                  <a:srgbClr val="595959"/>
                </a:solidFill>
                <a:effectLst/>
                <a:latin typeface="Arial" panose="020B0604020202020204" pitchFamily="34" charset="0"/>
              </a:rPr>
              <a:t>is.na</a:t>
            </a:r>
            <a:r>
              <a:rPr lang="en-US" sz="1800" b="1" i="0" u="none" strike="noStrike" dirty="0">
                <a:solidFill>
                  <a:srgbClr val="595959"/>
                </a:solidFill>
                <a:effectLst/>
                <a:latin typeface="Arial" panose="020B0604020202020204" pitchFamily="34" charset="0"/>
              </a:rPr>
              <a:t>(data)) </a:t>
            </a:r>
            <a:endParaRPr lang="en-US" b="0" dirty="0">
              <a:effectLst/>
            </a:endParaRPr>
          </a:p>
          <a:p>
            <a:pPr rtl="0">
              <a:spcBef>
                <a:spcPts val="0"/>
              </a:spcBef>
              <a:spcAft>
                <a:spcPts val="1200"/>
              </a:spcAft>
            </a:pPr>
            <a:r>
              <a:rPr lang="en-US" sz="1800" b="1" i="0" u="none" strike="noStrike" dirty="0">
                <a:solidFill>
                  <a:srgbClr val="595959"/>
                </a:solidFill>
                <a:effectLst/>
                <a:latin typeface="Arial" panose="020B0604020202020204" pitchFamily="34" charset="0"/>
              </a:rPr>
              <a:t>[1] 0</a:t>
            </a:r>
            <a:endParaRPr lang="en-US" b="0" dirty="0">
              <a:effectLst/>
            </a:endParaRPr>
          </a:p>
          <a:p>
            <a:pPr rtl="0">
              <a:spcBef>
                <a:spcPts val="0"/>
              </a:spcBef>
              <a:spcAft>
                <a:spcPts val="1200"/>
              </a:spcAft>
            </a:pPr>
            <a:endParaRPr lang="en-US" b="0" dirty="0">
              <a:effectLst/>
            </a:endParaRPr>
          </a:p>
          <a:p>
            <a:pPr rtl="0">
              <a:spcBef>
                <a:spcPts val="0"/>
              </a:spcBef>
              <a:spcAft>
                <a:spcPts val="1200"/>
              </a:spcAft>
            </a:pPr>
            <a:endParaRPr lang="en-US" b="0" dirty="0">
              <a:effectLst/>
            </a:endParaRPr>
          </a:p>
          <a:p>
            <a:pPr rtl="0">
              <a:spcBef>
                <a:spcPts val="0"/>
              </a:spcBef>
              <a:spcAft>
                <a:spcPts val="1200"/>
              </a:spcAft>
            </a:pPr>
            <a:br>
              <a:rPr lang="en-US" b="0" dirty="0">
                <a:effectLst/>
              </a:rPr>
            </a:br>
            <a:r>
              <a:rPr lang="en-US" sz="1800" b="1" i="0" u="none" strike="noStrike" dirty="0">
                <a:solidFill>
                  <a:srgbClr val="595959"/>
                </a:solidFill>
                <a:effectLst/>
                <a:latin typeface="Arial" panose="020B0604020202020204" pitchFamily="34" charset="0"/>
              </a:rPr>
              <a:t># distribution and outliers in each feature</a:t>
            </a:r>
            <a:endParaRPr lang="en-US" b="0" dirty="0">
              <a:effectLst/>
            </a:endParaRPr>
          </a:p>
          <a:p>
            <a:br>
              <a:rPr lang="en-US" b="0" dirty="0">
                <a:effectLst/>
              </a:rPr>
            </a:br>
            <a:br>
              <a:rPr lang="en-US" b="0" dirty="0">
                <a:effectLst/>
              </a:rPr>
            </a:br>
            <a:br>
              <a:rPr lang="en-US" b="0" dirty="0">
                <a:effectLst/>
              </a:rPr>
            </a:br>
            <a:endParaRPr lang="en-US" dirty="0">
              <a:solidFill>
                <a:srgbClr val="3C4043"/>
              </a:solidFill>
              <a:latin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608" y="974268"/>
            <a:ext cx="4417970" cy="34113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r>
              <a:rPr lang="zh-CN" altLang="en-US" sz="2400" b="1" dirty="0">
                <a:solidFill>
                  <a:srgbClr val="002A85"/>
                </a:solidFill>
                <a:latin typeface="Noto Sans SC" pitchFamily="34" charset="0"/>
                <a:ea typeface="Noto Sans SC" pitchFamily="34" charset="-122"/>
              </a:rPr>
              <a:t>：</a:t>
            </a:r>
            <a:r>
              <a:rPr lang="en-US" altLang="zh-CN" sz="2400" b="1" dirty="0">
                <a:solidFill>
                  <a:srgbClr val="002A85"/>
                </a:solidFill>
                <a:latin typeface="Noto Sans SC" pitchFamily="34" charset="0"/>
                <a:ea typeface="Noto Sans SC" pitchFamily="34" charset="-122"/>
              </a:rPr>
              <a:t>Correlation</a:t>
            </a:r>
            <a:endParaRPr lang="en-US" sz="2400" dirty="0"/>
          </a:p>
        </p:txBody>
      </p:sp>
      <p:sp>
        <p:nvSpPr>
          <p:cNvPr id="7" name="Rectangle 6"/>
          <p:cNvSpPr/>
          <p:nvPr/>
        </p:nvSpPr>
        <p:spPr>
          <a:xfrm>
            <a:off x="4967926" y="1068513"/>
            <a:ext cx="3863036" cy="4324261"/>
          </a:xfrm>
          <a:prstGeom prst="rect">
            <a:avLst/>
          </a:prstGeom>
        </p:spPr>
        <p:txBody>
          <a:bodyPr wrap="square">
            <a:spAutoFit/>
          </a:bodyPr>
          <a:lstStyle/>
          <a:p>
            <a:pPr rtl="0">
              <a:spcBef>
                <a:spcPts val="0"/>
              </a:spcBef>
              <a:spcAft>
                <a:spcPts val="1200"/>
              </a:spcAft>
            </a:pPr>
            <a:r>
              <a:rPr lang="en-US" sz="1500" i="0" u="none" strike="noStrike" dirty="0">
                <a:solidFill>
                  <a:srgbClr val="595959"/>
                </a:solidFill>
                <a:effectLst/>
                <a:latin typeface="Arial" panose="020B0604020202020204" pitchFamily="34" charset="0"/>
              </a:rPr>
              <a:t>There is a </a:t>
            </a:r>
            <a:r>
              <a:rPr lang="en-US" sz="1500" b="1" i="0" u="none" strike="noStrike" dirty="0">
                <a:solidFill>
                  <a:srgbClr val="595959"/>
                </a:solidFill>
                <a:effectLst/>
                <a:latin typeface="Arial" panose="020B0604020202020204" pitchFamily="34" charset="0"/>
              </a:rPr>
              <a:t>positive</a:t>
            </a:r>
            <a:r>
              <a:rPr lang="en-US" sz="1500" i="0" u="none" strike="noStrike" dirty="0">
                <a:solidFill>
                  <a:srgbClr val="595959"/>
                </a:solidFill>
                <a:effectLst/>
                <a:latin typeface="Arial" panose="020B0604020202020204" pitchFamily="34" charset="0"/>
              </a:rPr>
              <a:t> correlation with respect to the response variable "fraud" in the variables:</a:t>
            </a:r>
            <a:endParaRPr lang="en-US" sz="1500" dirty="0">
              <a:effectLst/>
            </a:endParaRPr>
          </a:p>
          <a:p>
            <a:pPr rtl="0" fontAlgn="base">
              <a:spcBef>
                <a:spcPts val="0"/>
              </a:spcBef>
              <a:spcAft>
                <a:spcPts val="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ratio_to_median_purchase_price</a:t>
            </a:r>
            <a:endParaRPr lang="en-US" sz="150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distance_from_home</a:t>
            </a:r>
            <a:endParaRPr lang="en-US" sz="1500" i="0" u="none" strike="noStrike" dirty="0">
              <a:solidFill>
                <a:srgbClr val="595959"/>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online_order</a:t>
            </a:r>
            <a:endParaRPr lang="en-US" sz="1500" i="0" u="none" strike="noStrike" dirty="0">
              <a:solidFill>
                <a:srgbClr val="595959"/>
              </a:solidFill>
              <a:effectLst/>
              <a:latin typeface="Arial" panose="020B0604020202020204" pitchFamily="34" charset="0"/>
            </a:endParaRPr>
          </a:p>
          <a:p>
            <a:pPr rtl="0" fontAlgn="base">
              <a:spcBef>
                <a:spcPts val="0"/>
              </a:spcBef>
              <a:spcAft>
                <a:spcPts val="1200"/>
              </a:spcAft>
            </a:pPr>
            <a:endParaRPr lang="en-US" sz="1500" i="0" u="none" strike="noStrike" dirty="0">
              <a:solidFill>
                <a:srgbClr val="595959"/>
              </a:solidFill>
              <a:effectLst/>
              <a:latin typeface="Arial" panose="020B0604020202020204" pitchFamily="34" charset="0"/>
            </a:endParaRPr>
          </a:p>
          <a:p>
            <a:pPr rtl="0">
              <a:spcBef>
                <a:spcPts val="0"/>
              </a:spcBef>
              <a:spcAft>
                <a:spcPts val="1200"/>
              </a:spcAft>
            </a:pPr>
            <a:r>
              <a:rPr lang="en-US" sz="1500" i="0" u="none" strike="noStrike" dirty="0">
                <a:solidFill>
                  <a:srgbClr val="595959"/>
                </a:solidFill>
                <a:effectLst/>
                <a:latin typeface="Arial" panose="020B0604020202020204" pitchFamily="34" charset="0"/>
              </a:rPr>
              <a:t>And a </a:t>
            </a:r>
            <a:r>
              <a:rPr lang="en-US" sz="1500" b="1" i="0" u="none" strike="noStrike" dirty="0">
                <a:solidFill>
                  <a:srgbClr val="595959"/>
                </a:solidFill>
                <a:effectLst/>
                <a:latin typeface="Arial" panose="020B0604020202020204" pitchFamily="34" charset="0"/>
              </a:rPr>
              <a:t>negative</a:t>
            </a:r>
            <a:r>
              <a:rPr lang="en-US" sz="1500" i="0" u="none" strike="noStrike" dirty="0">
                <a:solidFill>
                  <a:srgbClr val="595959"/>
                </a:solidFill>
                <a:effectLst/>
                <a:latin typeface="Arial" panose="020B0604020202020204" pitchFamily="34" charset="0"/>
              </a:rPr>
              <a:t> relationship with:</a:t>
            </a:r>
            <a:endParaRPr lang="en-US" sz="1500" dirty="0">
              <a:effectLst/>
            </a:endParaRPr>
          </a:p>
          <a:p>
            <a:pPr rtl="0" fontAlgn="base">
              <a:spcBef>
                <a:spcPts val="0"/>
              </a:spcBef>
              <a:spcAft>
                <a:spcPts val="120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used_pin_number</a:t>
            </a:r>
            <a:endParaRPr lang="en-US" sz="1500" i="0" u="none" strike="noStrike" dirty="0">
              <a:solidFill>
                <a:srgbClr val="595959"/>
              </a:solidFill>
              <a:effectLst/>
              <a:latin typeface="Arial" panose="020B0604020202020204" pitchFamily="34" charset="0"/>
            </a:endParaRPr>
          </a:p>
          <a:p>
            <a:br>
              <a:rPr lang="en-US" sz="1500" b="0" dirty="0">
                <a:effectLst/>
              </a:rPr>
            </a:br>
            <a:br>
              <a:rPr lang="en-US" sz="1500" b="0" dirty="0">
                <a:effectLst/>
              </a:rPr>
            </a:br>
            <a:br>
              <a:rPr lang="en-US" sz="1500" b="0" dirty="0">
                <a:effectLst/>
              </a:rPr>
            </a:br>
            <a:br>
              <a:rPr lang="en-US" sz="1500" b="0" dirty="0">
                <a:effectLst/>
              </a:rPr>
            </a:br>
            <a:br>
              <a:rPr lang="en-US" sz="1500" b="0" dirty="0">
                <a:effectLst/>
              </a:rPr>
            </a:br>
            <a:endParaRPr lang="en-US" sz="1500" dirty="0">
              <a:solidFill>
                <a:srgbClr val="3C4043"/>
              </a:solidFill>
              <a:latin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88" y="1382160"/>
            <a:ext cx="4221127" cy="3093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r>
              <a:rPr lang="zh-CN" altLang="en-US" sz="2400" b="1" dirty="0">
                <a:solidFill>
                  <a:srgbClr val="002A85"/>
                </a:solidFill>
                <a:latin typeface="Noto Sans SC" pitchFamily="34" charset="0"/>
                <a:ea typeface="Noto Sans SC" pitchFamily="34" charset="-122"/>
              </a:rPr>
              <a:t>：</a:t>
            </a:r>
            <a:r>
              <a:rPr lang="en-US" altLang="zh-CN" sz="2400" b="1" dirty="0">
                <a:solidFill>
                  <a:srgbClr val="002A85"/>
                </a:solidFill>
                <a:latin typeface="Noto Sans SC" pitchFamily="34" charset="0"/>
                <a:ea typeface="Noto Sans SC" pitchFamily="34" charset="-122"/>
              </a:rPr>
              <a:t>Imbalance</a:t>
            </a:r>
            <a:endParaRPr lang="en-US" sz="2400" dirty="0"/>
          </a:p>
        </p:txBody>
      </p:sp>
      <p:sp>
        <p:nvSpPr>
          <p:cNvPr id="7" name="Rectangle 6"/>
          <p:cNvSpPr/>
          <p:nvPr/>
        </p:nvSpPr>
        <p:spPr>
          <a:xfrm>
            <a:off x="5354595" y="1151825"/>
            <a:ext cx="3421590" cy="3170099"/>
          </a:xfrm>
          <a:prstGeom prst="rect">
            <a:avLst/>
          </a:prstGeom>
        </p:spPr>
        <p:txBody>
          <a:bodyPr wrap="square">
            <a:spAutoFit/>
          </a:bodyPr>
          <a:lstStyle/>
          <a:p>
            <a:pPr rtl="0" fontAlgn="base">
              <a:spcBef>
                <a:spcPts val="0"/>
              </a:spcBef>
              <a:spcAft>
                <a:spcPts val="1200"/>
              </a:spcAft>
              <a:buFont typeface="Arial" panose="020B0604020202020204" pitchFamily="34" charset="0"/>
              <a:buChar char="•"/>
            </a:pPr>
            <a:r>
              <a:rPr lang="zh-CN" altLang="en-US" sz="1800" b="0" i="0" u="none" strike="noStrike" dirty="0">
                <a:solidFill>
                  <a:srgbClr val="595959"/>
                </a:solidFill>
                <a:effectLst/>
                <a:latin typeface="Arial" panose="020B0604020202020204" pitchFamily="34" charset="0"/>
              </a:rPr>
              <a:t> </a:t>
            </a:r>
            <a:r>
              <a:rPr lang="en-US" sz="1800" b="0" i="0" u="none" strike="noStrike" dirty="0">
                <a:solidFill>
                  <a:srgbClr val="595959"/>
                </a:solidFill>
                <a:effectLst/>
                <a:latin typeface="Arial" panose="020B0604020202020204" pitchFamily="34" charset="0"/>
              </a:rPr>
              <a:t>Around 91% of the transactions are not fraud and 9% are fraud.</a:t>
            </a:r>
          </a:p>
          <a:p>
            <a:pPr rtl="0" fontAlgn="base">
              <a:spcBef>
                <a:spcPts val="0"/>
              </a:spcBef>
              <a:spcAft>
                <a:spcPts val="1200"/>
              </a:spcAft>
            </a:pPr>
            <a:endParaRPr lang="en-US" sz="1800" b="0" i="0" u="none" strike="noStrike" dirty="0">
              <a:solidFill>
                <a:srgbClr val="595959"/>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zh-CN" altLang="en-US" sz="1800" i="0" u="none" strike="noStrike" dirty="0">
                <a:solidFill>
                  <a:srgbClr val="595959"/>
                </a:solidFill>
                <a:latin typeface="Arial" panose="020B0604020202020204" pitchFamily="34" charset="0"/>
              </a:rPr>
              <a:t> </a:t>
            </a:r>
            <a:r>
              <a:rPr lang="en-US" sz="1800" b="0" i="0" u="none" strike="noStrike" dirty="0">
                <a:solidFill>
                  <a:srgbClr val="595959"/>
                </a:solidFill>
                <a:effectLst/>
                <a:latin typeface="Arial" panose="020B0604020202020204" pitchFamily="34" charset="0"/>
              </a:rPr>
              <a:t>There imbalance suggests adapting performance metrics like </a:t>
            </a:r>
            <a:r>
              <a:rPr lang="en-US" sz="1800" b="1" i="0" u="none" strike="noStrike" dirty="0">
                <a:solidFill>
                  <a:srgbClr val="595959"/>
                </a:solidFill>
                <a:effectLst/>
                <a:latin typeface="Arial" panose="020B0604020202020204" pitchFamily="34" charset="0"/>
              </a:rPr>
              <a:t>"true positive rate", "precision" </a:t>
            </a:r>
            <a:r>
              <a:rPr lang="en-US" sz="1800" b="0" i="0" u="none" strike="noStrike" dirty="0">
                <a:solidFill>
                  <a:srgbClr val="595959"/>
                </a:solidFill>
                <a:effectLst/>
                <a:latin typeface="Arial" panose="020B0604020202020204" pitchFamily="34" charset="0"/>
              </a:rPr>
              <a:t>instead of "</a:t>
            </a:r>
            <a:r>
              <a:rPr lang="en-US" sz="1800" b="0" i="0" u="none" strike="noStrike" dirty="0" err="1">
                <a:solidFill>
                  <a:srgbClr val="595959"/>
                </a:solidFill>
                <a:effectLst/>
                <a:latin typeface="Arial" panose="020B0604020202020204" pitchFamily="34" charset="0"/>
              </a:rPr>
              <a:t>accurary</a:t>
            </a:r>
            <a:r>
              <a:rPr lang="en-US" sz="1800" b="0" i="0" u="none" strike="noStrike" dirty="0">
                <a:solidFill>
                  <a:srgbClr val="595959"/>
                </a:solidFill>
                <a:effectLst/>
                <a:latin typeface="Arial" panose="020B0604020202020204" pitchFamily="34" charset="0"/>
              </a:rPr>
              <a:t>" to assess the ML model.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84" y="1151825"/>
            <a:ext cx="4459142" cy="34163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zh-CN" alt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a:solidFill>
                  <a:srgbClr val="002A85"/>
                </a:solidFill>
                <a:latin typeface="Noto Sans SC" pitchFamily="34" charset="0"/>
                <a:ea typeface="Noto Sans SC" pitchFamily="34" charset="-122"/>
                <a:cs typeface="Noto Sans SC" pitchFamily="34" charset="-120"/>
              </a:rPr>
              <a:t>Techniques for Balancing Data</a:t>
            </a:r>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666749" y="886464"/>
            <a:ext cx="7715251" cy="3539430"/>
          </a:xfrm>
          <a:prstGeom prst="rect">
            <a:avLst/>
          </a:prstGeom>
          <a:noFill/>
        </p:spPr>
        <p:txBody>
          <a:bodyPr wrap="square" rtlCol="0">
            <a:spAutoFit/>
          </a:bodyPr>
          <a:lstStyle/>
          <a:p>
            <a:r>
              <a:rPr lang="en-US" altLang="zh-CN" sz="1600" b="1" dirty="0"/>
              <a:t>Stratified Sampling: </a:t>
            </a:r>
            <a:r>
              <a:rPr lang="en-US" altLang="zh-CN" sz="1600" dirty="0"/>
              <a:t>Stratified sampling is used to ensure that each subset of your data (training, validation, and test sets) has a similar proportion of fraudulent and non-fraudulent transactions as in the original dataset.</a:t>
            </a:r>
          </a:p>
          <a:p>
            <a:endParaRPr lang="en-US" altLang="zh-CN" sz="1600" dirty="0"/>
          </a:p>
          <a:p>
            <a:r>
              <a:rPr lang="en-US" altLang="zh-CN" sz="1600" dirty="0"/>
              <a:t>In the Credit-card-fraud dataset, where 8.74% of 1,000,000 transactions are fraudulent, stratified sampling will maintain this ratio in each data split to avoid bias towards the majority class.</a:t>
            </a:r>
          </a:p>
          <a:p>
            <a:endParaRPr lang="en-US" altLang="zh-CN" sz="1600" dirty="0"/>
          </a:p>
          <a:p>
            <a:r>
              <a:rPr lang="en-US" altLang="zh-CN" sz="1600" b="1" dirty="0"/>
              <a:t>Over Sampling: </a:t>
            </a:r>
            <a:r>
              <a:rPr lang="en-US" altLang="zh-CN" sz="1600" dirty="0"/>
              <a:t>Over Sampling is a technique to balance an imbalanced dataset by increasing the number of instances in the underrepresented class, which is the fraudulent transactions. We are going to apply Over Sampling in the following approach:</a:t>
            </a:r>
          </a:p>
          <a:p>
            <a:endParaRPr lang="en-US" altLang="zh-CN" sz="1600" dirty="0"/>
          </a:p>
          <a:p>
            <a:pPr marL="742950" lvl="1" indent="-285750">
              <a:buFont typeface="Arial" panose="020B0604020202020204" pitchFamily="34" charset="0"/>
              <a:buChar char="•"/>
            </a:pPr>
            <a:r>
              <a:rPr lang="en-US" altLang="zh-CN" sz="1600" dirty="0"/>
              <a:t>Duplicate existing data</a:t>
            </a:r>
          </a:p>
          <a:p>
            <a:pPr marL="742950" lvl="1" indent="-285750">
              <a:buFont typeface="Arial" panose="020B0604020202020204" pitchFamily="34" charset="0"/>
              <a:buChar char="•"/>
            </a:pPr>
            <a:r>
              <a:rPr lang="en-US" altLang="zh-CN" sz="1600" dirty="0"/>
              <a:t>Synthetic Minority Over-sampling Technique (SMOTE)</a:t>
            </a:r>
          </a:p>
        </p:txBody>
      </p:sp>
    </p:spTree>
    <p:extLst>
      <p:ext uri="{BB962C8B-B14F-4D97-AF65-F5344CB8AC3E}">
        <p14:creationId xmlns:p14="http://schemas.microsoft.com/office/powerpoint/2010/main" val="115012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8A9FF6CD-77CB-5E31-9C11-311F5D352726}"/>
              </a:ext>
            </a:extLst>
          </p:cNvPr>
          <p:cNvSpPr/>
          <p:nvPr/>
        </p:nvSpPr>
        <p:spPr>
          <a:xfrm>
            <a:off x="0" y="457200"/>
            <a:ext cx="4019550" cy="233363"/>
          </a:xfrm>
          <a:prstGeom prst="rect">
            <a:avLst/>
          </a:prstGeom>
          <a:solidFill>
            <a:srgbClr val="A5DDFF"/>
          </a:solidFill>
        </p:spPr>
        <p:txBody>
          <a:bodyPr/>
          <a:lstStyle/>
          <a:p>
            <a:endParaRPr lang="zh-CN" altLang="en-US"/>
          </a:p>
        </p:txBody>
      </p:sp>
      <p:sp>
        <p:nvSpPr>
          <p:cNvPr id="2" name="Text 1">
            <a:extLst>
              <a:ext uri="{FF2B5EF4-FFF2-40B4-BE49-F238E27FC236}">
                <a16:creationId xmlns:a16="http://schemas.microsoft.com/office/drawing/2014/main" id="{CF005106-40E7-D1EE-755A-4F1A4270C2A5}"/>
              </a:ext>
            </a:extLst>
          </p:cNvPr>
          <p:cNvSpPr/>
          <p:nvPr/>
        </p:nvSpPr>
        <p:spPr>
          <a:xfrm>
            <a:off x="762000" y="138113"/>
            <a:ext cx="6653784" cy="552450"/>
          </a:xfrm>
          <a:prstGeom prst="rect">
            <a:avLst/>
          </a:prstGeom>
          <a:noFill/>
        </p:spPr>
        <p:txBody>
          <a:bodyPr wrap="square" rtlCol="0" anchor="ctr"/>
          <a:lstStyle/>
          <a:p>
            <a:pPr marL="0" indent="0">
              <a:buNone/>
            </a:pPr>
            <a:r>
              <a:rPr lang="en-US" sz="2400" b="1" dirty="0">
                <a:solidFill>
                  <a:srgbClr val="002A85"/>
                </a:solidFill>
                <a:latin typeface="Noto Sans SC" pitchFamily="34" charset="0"/>
                <a:ea typeface="Noto Sans SC" pitchFamily="34" charset="-122"/>
                <a:cs typeface="Noto Sans SC" pitchFamily="34" charset="-120"/>
              </a:rPr>
              <a:t>Synthetic Minority Over-sampling Technique</a:t>
            </a:r>
          </a:p>
        </p:txBody>
      </p:sp>
      <p:sp>
        <p:nvSpPr>
          <p:cNvPr id="4" name="文本框 3">
            <a:extLst>
              <a:ext uri="{FF2B5EF4-FFF2-40B4-BE49-F238E27FC236}">
                <a16:creationId xmlns:a16="http://schemas.microsoft.com/office/drawing/2014/main" id="{CBDF8BD8-22CA-A3A4-2B48-4A7BBB32EA13}"/>
              </a:ext>
            </a:extLst>
          </p:cNvPr>
          <p:cNvSpPr txBox="1"/>
          <p:nvPr/>
        </p:nvSpPr>
        <p:spPr>
          <a:xfrm>
            <a:off x="666749" y="886464"/>
            <a:ext cx="7715251" cy="4524315"/>
          </a:xfrm>
          <a:prstGeom prst="rect">
            <a:avLst/>
          </a:prstGeom>
          <a:noFill/>
        </p:spPr>
        <p:txBody>
          <a:bodyPr wrap="square" rtlCol="0">
            <a:spAutoFit/>
          </a:bodyPr>
          <a:lstStyle/>
          <a:p>
            <a:r>
              <a:rPr lang="en-US" altLang="zh-CN" sz="1600" b="1" dirty="0"/>
              <a:t>SMOTE </a:t>
            </a:r>
            <a:r>
              <a:rPr lang="en-US" altLang="zh-CN" sz="1600" dirty="0"/>
              <a:t>is an advanced over-sampling technique used to create synthetic samples for the minority class in an imbalanced dataset. It works by selecting samples that are close in the feature space, drawing a line between the samples in the space and drawing a new sample at a point along that line.</a:t>
            </a:r>
          </a:p>
          <a:p>
            <a:endParaRPr lang="en-US" altLang="zh-CN" sz="1600" dirty="0"/>
          </a:p>
          <a:p>
            <a:r>
              <a:rPr lang="en-US" altLang="zh-CN" sz="1600" dirty="0"/>
              <a:t>This approach helps us in creating plausible and diverse synthetic samples, rather than just duplicating existing ones.</a:t>
            </a:r>
          </a:p>
          <a:p>
            <a:endParaRPr lang="en-US" altLang="zh-CN" sz="1600" dirty="0"/>
          </a:p>
          <a:p>
            <a:r>
              <a:rPr lang="en-US" altLang="zh-CN" sz="1600" dirty="0"/>
              <a:t>In R, </a:t>
            </a:r>
            <a:r>
              <a:rPr lang="en-US" altLang="zh-CN" sz="1600" b="1" dirty="0"/>
              <a:t>SMOTE </a:t>
            </a:r>
            <a:r>
              <a:rPr lang="en-US" altLang="zh-CN" sz="1600" dirty="0"/>
              <a:t>can be applied through package </a:t>
            </a:r>
            <a:r>
              <a:rPr lang="en-US" altLang="zh-CN" sz="1600" i="1" dirty="0" err="1"/>
              <a:t>DMwR</a:t>
            </a:r>
            <a:r>
              <a:rPr lang="en-US" altLang="zh-CN" sz="1600" i="1" dirty="0"/>
              <a:t> </a:t>
            </a:r>
            <a:r>
              <a:rPr lang="en-US" altLang="zh-CN" sz="1600" dirty="0"/>
              <a:t>with the following code:</a:t>
            </a:r>
          </a:p>
          <a:p>
            <a:endParaRPr lang="en-US" altLang="zh-CN" sz="1600" dirty="0"/>
          </a:p>
          <a:p>
            <a:pPr algn="ctr"/>
            <a:r>
              <a:rPr lang="en" altLang="zh-CN" sz="1600" b="0" i="0" dirty="0" err="1">
                <a:effectLst/>
                <a:latin typeface="Söhne Mono"/>
              </a:rPr>
              <a:t>data_smote</a:t>
            </a:r>
            <a:r>
              <a:rPr lang="en" altLang="zh-CN" sz="1600" b="0" i="0" dirty="0">
                <a:effectLst/>
                <a:latin typeface="Söhne Mono"/>
              </a:rPr>
              <a:t> &lt;- SMOTE(</a:t>
            </a:r>
            <a:r>
              <a:rPr lang="en" altLang="zh-CN" sz="1600" b="0" i="0" dirty="0">
                <a:solidFill>
                  <a:schemeClr val="accent1">
                    <a:lumMod val="75000"/>
                  </a:schemeClr>
                </a:solidFill>
                <a:effectLst/>
                <a:latin typeface="Söhne Mono"/>
              </a:rPr>
              <a:t>fraud</a:t>
            </a:r>
            <a:r>
              <a:rPr lang="en" altLang="zh-CN" sz="1600" b="0" i="0" dirty="0">
                <a:effectLst/>
                <a:latin typeface="Söhne Mono"/>
              </a:rPr>
              <a:t> ~ ., data = data, </a:t>
            </a:r>
            <a:r>
              <a:rPr lang="en" altLang="zh-CN" sz="1600" b="0" i="0" dirty="0" err="1">
                <a:solidFill>
                  <a:schemeClr val="accent2"/>
                </a:solidFill>
                <a:effectLst/>
                <a:latin typeface="Söhne Mono"/>
              </a:rPr>
              <a:t>perc.over</a:t>
            </a:r>
            <a:r>
              <a:rPr lang="en" altLang="zh-CN" sz="1600" b="0" i="0" dirty="0">
                <a:solidFill>
                  <a:schemeClr val="accent2"/>
                </a:solidFill>
                <a:effectLst/>
                <a:latin typeface="Söhne Mono"/>
              </a:rPr>
              <a:t> = 100</a:t>
            </a:r>
            <a:r>
              <a:rPr lang="en" altLang="zh-CN" sz="1600" b="0" i="0" dirty="0">
                <a:effectLst/>
                <a:latin typeface="Söhne Mono"/>
              </a:rPr>
              <a:t>, </a:t>
            </a:r>
            <a:r>
              <a:rPr lang="en" altLang="zh-CN" sz="1600" b="0" i="0" dirty="0">
                <a:solidFill>
                  <a:schemeClr val="accent6"/>
                </a:solidFill>
                <a:effectLst/>
                <a:latin typeface="Söhne Mono"/>
              </a:rPr>
              <a:t>k = 5</a:t>
            </a:r>
            <a:r>
              <a:rPr lang="en" altLang="zh-CN" sz="1600" b="0" i="0" dirty="0">
                <a:effectLst/>
                <a:latin typeface="Söhne Mono"/>
              </a:rPr>
              <a:t>)</a:t>
            </a:r>
          </a:p>
          <a:p>
            <a:pPr algn="ctr"/>
            <a:endParaRPr lang="en" altLang="zh-CN" sz="1600" dirty="0">
              <a:latin typeface="Söhne Mono"/>
            </a:endParaRPr>
          </a:p>
          <a:p>
            <a:r>
              <a:rPr lang="en-US" altLang="zh-CN" sz="1600" dirty="0"/>
              <a:t>The </a:t>
            </a:r>
            <a:r>
              <a:rPr lang="en-US" altLang="zh-CN" sz="1600" dirty="0" err="1">
                <a:solidFill>
                  <a:schemeClr val="accent2"/>
                </a:solidFill>
              </a:rPr>
              <a:t>perc.over</a:t>
            </a:r>
            <a:r>
              <a:rPr lang="en-US" altLang="zh-CN" sz="1600" dirty="0">
                <a:solidFill>
                  <a:schemeClr val="accent2"/>
                </a:solidFill>
              </a:rPr>
              <a:t> </a:t>
            </a:r>
            <a:r>
              <a:rPr lang="en-US" altLang="zh-CN" sz="1600" dirty="0"/>
              <a:t>parameter controls the amount of oversampling, and </a:t>
            </a:r>
            <a:r>
              <a:rPr lang="en-US" altLang="zh-CN" sz="1600" dirty="0">
                <a:solidFill>
                  <a:schemeClr val="accent6"/>
                </a:solidFill>
              </a:rPr>
              <a:t>k</a:t>
            </a:r>
            <a:r>
              <a:rPr lang="en-US" altLang="zh-CN" sz="1600" dirty="0"/>
              <a:t> is the number of nearest neighbors to consider.</a:t>
            </a:r>
          </a:p>
          <a:p>
            <a:endParaRPr lang="en-US" altLang="zh-CN" sz="1600" i="1" dirty="0"/>
          </a:p>
          <a:p>
            <a:endParaRPr lang="en-US" altLang="zh-CN" sz="1600" i="1" dirty="0"/>
          </a:p>
          <a:p>
            <a:endParaRPr lang="en-US" altLang="zh-CN" sz="1600" b="1" i="1" dirty="0"/>
          </a:p>
          <a:p>
            <a:endParaRPr lang="en-US" altLang="zh-CN" sz="1600" b="1" i="1" dirty="0"/>
          </a:p>
        </p:txBody>
      </p:sp>
    </p:spTree>
    <p:extLst>
      <p:ext uri="{BB962C8B-B14F-4D97-AF65-F5344CB8AC3E}">
        <p14:creationId xmlns:p14="http://schemas.microsoft.com/office/powerpoint/2010/main" val="984226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1366</Words>
  <Application>Microsoft Macintosh PowerPoint</Application>
  <PresentationFormat>全屏显示(16:9)</PresentationFormat>
  <Paragraphs>149</Paragraphs>
  <Slides>18</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Inter</vt:lpstr>
      <vt:lpstr>Noto Sans SC</vt:lpstr>
      <vt:lpstr>Söhne Mono</vt:lpstr>
      <vt:lpstr>Arial</vt:lpstr>
      <vt:lpstr>Calibri</vt:lpstr>
      <vt:lpstr>Cambria Math</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SUBTITLE HERE</dc:subject>
  <dc:creator>MindShow.fun</dc:creator>
  <cp:lastModifiedBy>QIFEI Cui</cp:lastModifiedBy>
  <cp:revision>28</cp:revision>
  <dcterms:created xsi:type="dcterms:W3CDTF">2023-12-06T06:44:33Z</dcterms:created>
  <dcterms:modified xsi:type="dcterms:W3CDTF">2023-12-06T21:32:22Z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68D91B53AFC1C5F7E5F56F65BE1402E3</vt:lpwstr>
  </property>
  <property fmtid="{D5CDD505-2E9C-101B-9397-08002B2CF9AE}" pid="3" name="KSOProductBuildVer">
    <vt:lpwstr>2052-4.6.0.7435</vt:lpwstr>
  </property>
</Properties>
</file>