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9" r:id="rId5"/>
    <p:sldId id="277" r:id="rId6"/>
    <p:sldId id="278" r:id="rId7"/>
    <p:sldId id="279" r:id="rId8"/>
    <p:sldId id="280" r:id="rId9"/>
    <p:sldId id="281" r:id="rId10"/>
    <p:sldId id="260" r:id="rId11"/>
    <p:sldId id="261" r:id="rId12"/>
    <p:sldId id="262" r:id="rId13"/>
    <p:sldId id="263" r:id="rId14"/>
    <p:sldId id="264" r:id="rId15"/>
    <p:sldId id="275" r:id="rId16"/>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7"/>
    <p:restoredTop sz="94610"/>
  </p:normalViewPr>
  <p:slideViewPr>
    <p:cSldViewPr snapToGrid="0" snapToObjects="1">
      <p:cViewPr varScale="1">
        <p:scale>
          <a:sx n="166" d="100"/>
          <a:sy n="166" d="100"/>
        </p:scale>
        <p:origin x="18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Catalog-bg.svg"/>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EBF3FE"/>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lightblue_computer_20221011/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5.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hyperlink" Target="https://www.kaggle.com/datasets/dhanushnarayananr/credit-card-fraud/data"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448435" y="1129030"/>
            <a:ext cx="7695565" cy="1333500"/>
          </a:xfrm>
          <a:prstGeom prst="rect">
            <a:avLst/>
          </a:prstGeom>
          <a:noFill/>
        </p:spPr>
        <p:txBody>
          <a:bodyPr wrap="square" rtlCol="0" anchor="b"/>
          <a:lstStyle/>
          <a:p>
            <a:pPr marL="0" indent="0" algn="l">
              <a:buNone/>
            </a:pPr>
            <a:r>
              <a:rPr lang="en-US" sz="3220" b="1" dirty="0">
                <a:solidFill>
                  <a:srgbClr val="002A85"/>
                </a:solidFill>
                <a:latin typeface="Noto Sans SC" pitchFamily="34" charset="0"/>
                <a:ea typeface="Noto Sans SC" pitchFamily="34" charset="-122"/>
                <a:cs typeface="Noto Sans SC" pitchFamily="34" charset="-120"/>
              </a:rPr>
              <a:t>XGBoost: Extreme Gradient Boosting </a:t>
            </a:r>
            <a:endParaRPr lang="en-US" sz="3220" dirty="0"/>
          </a:p>
        </p:txBody>
      </p:sp>
      <p:sp>
        <p:nvSpPr>
          <p:cNvPr id="3" name="Text 1"/>
          <p:cNvSpPr/>
          <p:nvPr/>
        </p:nvSpPr>
        <p:spPr>
          <a:xfrm>
            <a:off x="4546600" y="2853055"/>
            <a:ext cx="6553835" cy="1106805"/>
          </a:xfrm>
          <a:prstGeom prst="rect">
            <a:avLst/>
          </a:prstGeom>
          <a:noFill/>
        </p:spPr>
        <p:txBody>
          <a:bodyPr wrap="square" rtlCol="0" anchor="t"/>
          <a:lstStyle/>
          <a:p>
            <a:pPr marL="0" indent="0" algn="l">
              <a:buNone/>
            </a:pPr>
            <a:r>
              <a:rPr lang="en-US" sz="2100" dirty="0"/>
              <a:t>David</a:t>
            </a:r>
            <a:r>
              <a:rPr lang="zh-CN" altLang="en-US" sz="2100" dirty="0"/>
              <a:t> </a:t>
            </a:r>
            <a:r>
              <a:rPr lang="en-US" altLang="zh-CN" sz="2100" dirty="0"/>
              <a:t>Lin, Amber Wang, Mu Niu,</a:t>
            </a:r>
            <a:endParaRPr lang="en-US" altLang="zh-CN" sz="2100" dirty="0"/>
          </a:p>
          <a:p>
            <a:pPr marL="0" indent="0" algn="l">
              <a:buNone/>
            </a:pPr>
            <a:r>
              <a:rPr lang="en-US" altLang="zh-CN" sz="2100" dirty="0"/>
              <a:t> </a:t>
            </a:r>
            <a:r>
              <a:rPr lang="en-US" altLang="zh-CN" sz="2100" dirty="0" err="1"/>
              <a:t>Qifei</a:t>
            </a:r>
            <a:r>
              <a:rPr lang="en-US" altLang="zh-CN" sz="2100" dirty="0"/>
              <a:t> Cui, </a:t>
            </a:r>
            <a:r>
              <a:rPr lang="en-US" altLang="zh-CN" sz="2100" dirty="0" err="1"/>
              <a:t>Yixin</a:t>
            </a:r>
            <a:r>
              <a:rPr lang="en-US" altLang="zh-CN" sz="2100" dirty="0"/>
              <a:t> </a:t>
            </a:r>
            <a:r>
              <a:rPr lang="en-US" altLang="zh-CN" sz="2100" dirty="0" err="1"/>
              <a:t>Xue</a:t>
            </a:r>
            <a:endParaRPr lang="en-US" sz="2100" dirty="0"/>
          </a:p>
        </p:txBody>
      </p:sp>
      <p:sp>
        <p:nvSpPr>
          <p:cNvPr id="4" name="Text 2"/>
          <p:cNvSpPr/>
          <p:nvPr/>
        </p:nvSpPr>
        <p:spPr>
          <a:xfrm>
            <a:off x="6219825" y="4576763"/>
            <a:ext cx="1219200"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MindShow.fun</a:t>
            </a:r>
            <a:endParaRPr lang="en-US" sz="700" dirty="0"/>
          </a:p>
        </p:txBody>
      </p:sp>
      <p:sp>
        <p:nvSpPr>
          <p:cNvPr id="5" name="Text 3"/>
          <p:cNvSpPr/>
          <p:nvPr/>
        </p:nvSpPr>
        <p:spPr>
          <a:xfrm>
            <a:off x="7610475" y="4576763"/>
            <a:ext cx="1052513" cy="138113"/>
          </a:xfrm>
          <a:prstGeom prst="rect">
            <a:avLst/>
          </a:prstGeom>
          <a:noFill/>
        </p:spPr>
        <p:txBody>
          <a:bodyPr wrap="square" rtlCol="0" anchor="t"/>
          <a:lstStyle/>
          <a:p>
            <a:pPr marL="0" indent="0" algn="ctr">
              <a:buNone/>
            </a:pPr>
            <a:r>
              <a:rPr lang="en-US" sz="700" dirty="0">
                <a:solidFill>
                  <a:srgbClr val="FFFFFF"/>
                </a:solidFill>
                <a:latin typeface="Noto Sans SC" pitchFamily="34" charset="0"/>
                <a:ea typeface="Noto Sans SC" pitchFamily="34" charset="-122"/>
                <a:cs typeface="Noto Sans SC" pitchFamily="34" charset="-120"/>
              </a:rPr>
              <a:t>2023-12-04</a:t>
            </a:r>
            <a:endParaRPr lang="en-US" sz="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17641"/>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rPr>
              <a:t>XGBoost</a:t>
            </a:r>
            <a:r>
              <a:rPr lang="en-US" sz="2630" b="1" dirty="0">
                <a:solidFill>
                  <a:srgbClr val="002A85"/>
                </a:solidFill>
                <a:latin typeface="Noto Sans SC" pitchFamily="34" charset="0"/>
                <a:ea typeface="Noto Sans SC" pitchFamily="34" charset="-122"/>
              </a:rPr>
              <a:t> in R: Preparation</a:t>
            </a:r>
            <a:endParaRPr lang="en-US" sz="2630" dirty="0"/>
          </a:p>
        </p:txBody>
      </p:sp>
      <p:sp>
        <p:nvSpPr>
          <p:cNvPr id="4" name="Text 2"/>
          <p:cNvSpPr/>
          <p:nvPr/>
        </p:nvSpPr>
        <p:spPr>
          <a:xfrm>
            <a:off x="399415" y="669925"/>
            <a:ext cx="7715250" cy="3452813"/>
          </a:xfrm>
          <a:prstGeom prst="rect">
            <a:avLst/>
          </a:prstGeom>
          <a:noFill/>
        </p:spPr>
        <p:txBody>
          <a:bodyPr wrap="square" rtlCol="0" anchor="t"/>
          <a:lstStyle/>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 first step involves installing and loading the 'xgboost' package in R. </a:t>
            </a: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Subsequently, we split the data into 3 parts: training (60%), validation (20%), and testing (20%). </a:t>
            </a: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r>
              <a:rPr lang="en-US" sz="1400" dirty="0">
                <a:solidFill>
                  <a:srgbClr val="383838"/>
                </a:solidFill>
                <a:latin typeface="Noto Sans SC" pitchFamily="34" charset="0"/>
                <a:ea typeface="Noto Sans SC" pitchFamily="34" charset="-122"/>
                <a:cs typeface="Noto Sans SC" pitchFamily="34" charset="-120"/>
              </a:rPr>
              <a:t>These segments are then transformed into DMatrix objects, an efficient data structure for the xgboost algorithm, by using xgb.DMatrix() function.</a:t>
            </a:r>
            <a:endParaRPr lang="en-US" sz="1400" dirty="0">
              <a:solidFill>
                <a:srgbClr val="383838"/>
              </a:solidFill>
              <a:latin typeface="Noto Sans SC" pitchFamily="34" charset="0"/>
              <a:ea typeface="Noto Sans SC" pitchFamily="34" charset="-122"/>
              <a:cs typeface="Noto Sans SC" pitchFamily="34" charset="-120"/>
            </a:endParaRPr>
          </a:p>
          <a:p>
            <a:pPr algn="l">
              <a:lnSpc>
                <a:spcPct val="150000"/>
              </a:lnSpc>
              <a:buSzPct val="100000"/>
            </a:pPr>
            <a:endParaRPr lang="en-US" sz="1400" dirty="0">
              <a:solidFill>
                <a:srgbClr val="383838"/>
              </a:solidFill>
              <a:latin typeface="Noto Sans SC" pitchFamily="34" charset="0"/>
              <a:ea typeface="Noto Sans SC" pitchFamily="34" charset="-122"/>
              <a:cs typeface="Noto Sans SC" pitchFamily="34" charset="-120"/>
            </a:endParaRPr>
          </a:p>
        </p:txBody>
      </p:sp>
      <p:pic>
        <p:nvPicPr>
          <p:cNvPr id="7" name="图片 6"/>
          <p:cNvPicPr>
            <a:picLocks noChangeAspect="1"/>
          </p:cNvPicPr>
          <p:nvPr/>
        </p:nvPicPr>
        <p:blipFill>
          <a:blip r:embed="rId1"/>
          <a:stretch>
            <a:fillRect/>
          </a:stretch>
        </p:blipFill>
        <p:spPr>
          <a:xfrm>
            <a:off x="513715" y="3261360"/>
            <a:ext cx="5927725" cy="17360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r>
              <a:rPr lang="en-US" sz="2625" b="1" dirty="0">
                <a:solidFill>
                  <a:srgbClr val="002A85"/>
                </a:solidFill>
                <a:latin typeface="Noto Sans SC" pitchFamily="34" charset="0"/>
                <a:ea typeface="Noto Sans SC" pitchFamily="34" charset="-122"/>
                <a:cs typeface="Noto Sans SC" pitchFamily="34" charset="-120"/>
              </a:rPr>
              <a:t> in R: Model Training</a:t>
            </a:r>
            <a:endParaRPr lang="en-US" sz="2625" dirty="0"/>
          </a:p>
        </p:txBody>
      </p:sp>
      <p:sp>
        <p:nvSpPr>
          <p:cNvPr id="4" name="Text 2"/>
          <p:cNvSpPr/>
          <p:nvPr/>
        </p:nvSpPr>
        <p:spPr>
          <a:xfrm>
            <a:off x="762000" y="1304925"/>
            <a:ext cx="5011420" cy="949325"/>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p:txBody>
      </p:sp>
      <p:pic>
        <p:nvPicPr>
          <p:cNvPr id="5" name="图片 4"/>
          <p:cNvPicPr>
            <a:picLocks noChangeAspect="1"/>
          </p:cNvPicPr>
          <p:nvPr/>
        </p:nvPicPr>
        <p:blipFill>
          <a:blip r:embed="rId1"/>
          <a:stretch>
            <a:fillRect/>
          </a:stretch>
        </p:blipFill>
        <p:spPr>
          <a:xfrm>
            <a:off x="137160" y="2974975"/>
            <a:ext cx="6038215" cy="1838960"/>
          </a:xfrm>
          <a:prstGeom prst="rect">
            <a:avLst/>
          </a:prstGeom>
        </p:spPr>
      </p:pic>
      <p:pic>
        <p:nvPicPr>
          <p:cNvPr id="8" name="图片 7"/>
          <p:cNvPicPr>
            <a:picLocks noChangeAspect="1"/>
          </p:cNvPicPr>
          <p:nvPr/>
        </p:nvPicPr>
        <p:blipFill>
          <a:blip r:embed="rId2"/>
          <a:stretch>
            <a:fillRect/>
          </a:stretch>
        </p:blipFill>
        <p:spPr>
          <a:xfrm>
            <a:off x="6323330" y="2974975"/>
            <a:ext cx="2760980" cy="1368425"/>
          </a:xfrm>
          <a:prstGeom prst="rect">
            <a:avLst/>
          </a:prstGeom>
        </p:spPr>
      </p:pic>
      <p:sp>
        <p:nvSpPr>
          <p:cNvPr id="9" name="文本框 8"/>
          <p:cNvSpPr txBox="1"/>
          <p:nvPr/>
        </p:nvSpPr>
        <p:spPr>
          <a:xfrm>
            <a:off x="137160" y="690880"/>
            <a:ext cx="8696325" cy="224536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a:t>objective: What’s your goal? In this case, we use ‘binary:logistic’ to predict the probability of having a fraud based on the predictor variables</a:t>
            </a:r>
            <a:endParaRPr lang="en-US" altLang="zh-CN" sz="1400"/>
          </a:p>
          <a:p>
            <a:pPr marL="285750" indent="-285750">
              <a:buFont typeface="Arial" panose="020B0604020202020204" pitchFamily="34" charset="0"/>
              <a:buChar char="•"/>
            </a:pPr>
            <a:r>
              <a:rPr lang="en-US" altLang="zh-CN" sz="1400"/>
              <a:t>eta: How fast to learn? default value 0.3</a:t>
            </a:r>
            <a:endParaRPr lang="en-US" altLang="zh-CN" sz="1400"/>
          </a:p>
          <a:p>
            <a:pPr marL="285750" indent="-285750">
              <a:buFont typeface="Arial" panose="020B0604020202020204" pitchFamily="34" charset="0"/>
              <a:buChar char="•"/>
            </a:pPr>
            <a:r>
              <a:rPr lang="en-US" altLang="zh-CN" sz="1400"/>
              <a:t>data: Training data in DMatrix structure</a:t>
            </a:r>
            <a:endParaRPr lang="en-US" altLang="zh-CN" sz="1400"/>
          </a:p>
          <a:p>
            <a:pPr marL="285750" indent="-285750">
              <a:buFont typeface="Arial" panose="020B0604020202020204" pitchFamily="34" charset="0"/>
              <a:buChar char="•"/>
            </a:pPr>
            <a:r>
              <a:rPr lang="en-US" altLang="zh-CN" sz="1400"/>
              <a:t>max.depth: The size of each tree and a rule of thumb is to use 2 or 3 to prevent overfitting</a:t>
            </a:r>
            <a:endParaRPr lang="en-US" altLang="zh-CN" sz="1400"/>
          </a:p>
          <a:p>
            <a:pPr marL="285750" indent="-285750">
              <a:buFont typeface="Arial" panose="020B0604020202020204" pitchFamily="34" charset="0"/>
              <a:buChar char="•"/>
            </a:pPr>
            <a:r>
              <a:rPr lang="en-US" altLang="zh-CN" sz="1400"/>
              <a:t>watchlist: Track model performance on training and validation data during the training process to prevent overfitting</a:t>
            </a:r>
            <a:endParaRPr lang="en-US" altLang="zh-CN" sz="1400"/>
          </a:p>
          <a:p>
            <a:pPr marL="285750" indent="-285750">
              <a:buFont typeface="Arial" panose="020B0604020202020204" pitchFamily="34" charset="0"/>
              <a:buChar char="•"/>
            </a:pPr>
            <a:r>
              <a:rPr lang="en-US" altLang="zh-CN" sz="1400"/>
              <a:t>nrounds: number of boosting rounds</a:t>
            </a:r>
            <a:endParaRPr lang="en-US" altLang="zh-CN" sz="1400"/>
          </a:p>
          <a:p>
            <a:pPr marL="285750" indent="-285750">
              <a:buFont typeface="Arial" panose="020B0604020202020204" pitchFamily="34" charset="0"/>
              <a:buChar char="•"/>
            </a:pPr>
            <a:r>
              <a:rPr lang="en-US" altLang="zh-CN" sz="1400"/>
              <a:t>early_stopping_rounds: Stop the training process if the model's accuracy on validation set hasn't improved for the specified number of rounds</a:t>
            </a:r>
            <a:endParaRPr lang="en-US" altLang="zh-CN" sz="1400"/>
          </a:p>
        </p:txBody>
      </p:sp>
      <p:sp>
        <p:nvSpPr>
          <p:cNvPr id="10" name="文本框 9"/>
          <p:cNvSpPr txBox="1"/>
          <p:nvPr/>
        </p:nvSpPr>
        <p:spPr>
          <a:xfrm>
            <a:off x="6790055" y="4445635"/>
            <a:ext cx="1827530" cy="306705"/>
          </a:xfrm>
          <a:prstGeom prst="rect">
            <a:avLst/>
          </a:prstGeom>
          <a:noFill/>
        </p:spPr>
        <p:txBody>
          <a:bodyPr wrap="none" rtlCol="0">
            <a:spAutoFit/>
          </a:bodyPr>
          <a:lstStyle/>
          <a:p>
            <a:r>
              <a:rPr lang="en-US" altLang="zh-CN" sz="1400"/>
              <a:t>How watchlist works</a:t>
            </a:r>
            <a:endParaRPr lang="en-US" altLang="zh-CN"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30" b="1" dirty="0" err="1">
                <a:solidFill>
                  <a:srgbClr val="002A85"/>
                </a:solidFill>
                <a:latin typeface="Noto Sans SC" pitchFamily="34" charset="0"/>
                <a:ea typeface="Noto Sans SC" pitchFamily="34" charset="-122"/>
                <a:cs typeface="Noto Sans SC" pitchFamily="34" charset="-120"/>
              </a:rPr>
              <a:t>XGBoost</a:t>
            </a:r>
            <a:r>
              <a:rPr lang="en-US" sz="2680" b="1" dirty="0">
                <a:solidFill>
                  <a:srgbClr val="002A85"/>
                </a:solidFill>
                <a:latin typeface="Noto Sans SC" pitchFamily="34" charset="0"/>
                <a:ea typeface="Noto Sans SC" pitchFamily="34" charset="-122"/>
                <a:cs typeface="Noto Sans SC" pitchFamily="34" charset="-120"/>
              </a:rPr>
              <a:t> in R: Result</a:t>
            </a:r>
            <a:endParaRPr lang="en-US" sz="2680" dirty="0"/>
          </a:p>
        </p:txBody>
      </p:sp>
      <p:sp>
        <p:nvSpPr>
          <p:cNvPr id="4" name="Text 2"/>
          <p:cNvSpPr/>
          <p:nvPr/>
        </p:nvSpPr>
        <p:spPr>
          <a:xfrm>
            <a:off x="762000" y="589093"/>
            <a:ext cx="7715250" cy="4010878"/>
          </a:xfrm>
          <a:prstGeom prst="rect">
            <a:avLst/>
          </a:prstGeom>
          <a:noFill/>
        </p:spPr>
        <p:txBody>
          <a:bodyPr wrap="square" rtlCol="0" anchor="t"/>
          <a:lstStyle/>
          <a:p>
            <a:pPr algn="l">
              <a:lnSpc>
                <a:spcPct val="150000"/>
              </a:lnSpc>
              <a:buSzPct val="100000"/>
            </a:pPr>
            <a:endParaRPr lang="en-US" sz="1680" dirty="0">
              <a:solidFill>
                <a:srgbClr val="383838"/>
              </a:solidFill>
              <a:latin typeface="Noto Sans SC" pitchFamily="34" charset="0"/>
              <a:ea typeface="Noto Sans SC" pitchFamily="34" charset="-122"/>
            </a:endParaRPr>
          </a:p>
          <a:p>
            <a:pPr algn="l">
              <a:lnSpc>
                <a:spcPct val="150000"/>
              </a:lnSpc>
              <a:buSzPct val="100000"/>
            </a:pPr>
            <a:endParaRPr lang="en-US" sz="1680" dirty="0"/>
          </a:p>
          <a:p>
            <a:pPr algn="l">
              <a:lnSpc>
                <a:spcPct val="150000"/>
              </a:lnSpc>
              <a:buSzPct val="100000"/>
            </a:pPr>
            <a:endParaRPr lang="en-US" sz="1680" dirty="0"/>
          </a:p>
        </p:txBody>
      </p:sp>
      <p:sp>
        <p:nvSpPr>
          <p:cNvPr id="5" name="文本框 4"/>
          <p:cNvSpPr txBox="1"/>
          <p:nvPr/>
        </p:nvSpPr>
        <p:spPr>
          <a:xfrm>
            <a:off x="346075" y="800100"/>
            <a:ext cx="8310245" cy="737235"/>
          </a:xfrm>
          <a:prstGeom prst="rect">
            <a:avLst/>
          </a:prstGeom>
          <a:noFill/>
        </p:spPr>
        <p:txBody>
          <a:bodyPr wrap="square" rtlCol="0">
            <a:spAutoFit/>
          </a:bodyPr>
          <a:lstStyle/>
          <a:p>
            <a:r>
              <a:rPr lang="en-US" altLang="zh-CN" sz="1400"/>
              <a:t>Our model stops boosting at #261 round, which means the model accuracy decreases in the next 50 rounds. So we know that overfitting occurs after that. Hence, we changed parameter nrounds to 261 and trained our final model. </a:t>
            </a:r>
            <a:endParaRPr lang="en-US" altLang="zh-CN" sz="1400"/>
          </a:p>
        </p:txBody>
      </p:sp>
      <p:pic>
        <p:nvPicPr>
          <p:cNvPr id="6" name="图片 5"/>
          <p:cNvPicPr>
            <a:picLocks noChangeAspect="1"/>
          </p:cNvPicPr>
          <p:nvPr/>
        </p:nvPicPr>
        <p:blipFill>
          <a:blip r:embed="rId1"/>
          <a:stretch>
            <a:fillRect/>
          </a:stretch>
        </p:blipFill>
        <p:spPr>
          <a:xfrm>
            <a:off x="3163570" y="1537970"/>
            <a:ext cx="2404745" cy="2606675"/>
          </a:xfrm>
          <a:prstGeom prst="rect">
            <a:avLst/>
          </a:prstGeom>
        </p:spPr>
      </p:pic>
      <p:pic>
        <p:nvPicPr>
          <p:cNvPr id="7" name="图片 6"/>
          <p:cNvPicPr>
            <a:picLocks noChangeAspect="1"/>
          </p:cNvPicPr>
          <p:nvPr/>
        </p:nvPicPr>
        <p:blipFill>
          <a:blip r:embed="rId2"/>
          <a:stretch>
            <a:fillRect/>
          </a:stretch>
        </p:blipFill>
        <p:spPr>
          <a:xfrm>
            <a:off x="5828665" y="1537970"/>
            <a:ext cx="2404110" cy="2606040"/>
          </a:xfrm>
          <a:prstGeom prst="rect">
            <a:avLst/>
          </a:prstGeom>
        </p:spPr>
      </p:pic>
      <p:sp>
        <p:nvSpPr>
          <p:cNvPr id="8" name="文本框 7"/>
          <p:cNvSpPr txBox="1"/>
          <p:nvPr/>
        </p:nvSpPr>
        <p:spPr>
          <a:xfrm>
            <a:off x="160655" y="1646555"/>
            <a:ext cx="2742565" cy="2891790"/>
          </a:xfrm>
          <a:prstGeom prst="rect">
            <a:avLst/>
          </a:prstGeom>
          <a:noFill/>
        </p:spPr>
        <p:txBody>
          <a:bodyPr wrap="square" rtlCol="0">
            <a:spAutoFit/>
          </a:bodyPr>
          <a:lstStyle/>
          <a:p>
            <a:r>
              <a:rPr lang="en-US" altLang="zh-CN" sz="1400"/>
              <a:t>The first plot shows the 5 most important features identified by our final XGBoost model</a:t>
            </a:r>
            <a:endParaRPr lang="en-US" altLang="zh-CN" sz="1400"/>
          </a:p>
          <a:p>
            <a:endParaRPr lang="en-US" altLang="zh-CN" sz="1400"/>
          </a:p>
          <a:p>
            <a:r>
              <a:rPr lang="en-US" altLang="zh-CN" sz="1400"/>
              <a:t>The plot on the right shows a very high AUC score of 0.99988, which means the model is almost a perfect classifier. Such an unusual result is probably because the simulated dataset is designed for practice purposes, so it is easier to classify.</a:t>
            </a:r>
            <a:endParaRPr lang="en-US" altLang="zh-CN"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71788" y="1838325"/>
            <a:ext cx="3395663" cy="552450"/>
          </a:xfrm>
          <a:prstGeom prst="rect">
            <a:avLst/>
          </a:prstGeom>
          <a:noFill/>
        </p:spPr>
        <p:txBody>
          <a:bodyPr wrap="square" rtlCol="0" anchor="t"/>
          <a:lstStyle/>
          <a:p>
            <a:pPr marL="0" indent="0" algn="ctr">
              <a:buNone/>
            </a:pPr>
            <a:r>
              <a:rPr lang="en-US" sz="2800" b="1" dirty="0">
                <a:solidFill>
                  <a:srgbClr val="002A85"/>
                </a:solidFill>
                <a:latin typeface="Noto Sans SC" pitchFamily="34" charset="0"/>
                <a:ea typeface="Noto Sans SC" pitchFamily="34" charset="-122"/>
                <a:cs typeface="Noto Sans SC" pitchFamily="34" charset="-120"/>
              </a:rPr>
              <a:t>THE END</a:t>
            </a:r>
            <a:endParaRPr lang="en-US" sz="2800" dirty="0"/>
          </a:p>
        </p:txBody>
      </p:sp>
      <p:sp>
        <p:nvSpPr>
          <p:cNvPr id="3" name="Text 1"/>
          <p:cNvSpPr/>
          <p:nvPr/>
        </p:nvSpPr>
        <p:spPr>
          <a:xfrm>
            <a:off x="2871788" y="2390775"/>
            <a:ext cx="3395663" cy="1033463"/>
          </a:xfrm>
          <a:prstGeom prst="rect">
            <a:avLst/>
          </a:prstGeom>
          <a:noFill/>
        </p:spPr>
        <p:txBody>
          <a:bodyPr wrap="square" rtlCol="0" anchor="t"/>
          <a:lstStyle/>
          <a:p>
            <a:pPr marL="0" indent="0" algn="ctr">
              <a:buNone/>
            </a:pPr>
            <a:r>
              <a:rPr lang="en-US" sz="5250" b="1" dirty="0">
                <a:solidFill>
                  <a:srgbClr val="002A85"/>
                </a:solidFill>
                <a:latin typeface="Noto Sans SC" pitchFamily="34" charset="0"/>
                <a:ea typeface="Noto Sans SC" pitchFamily="34" charset="-122"/>
                <a:cs typeface="Noto Sans SC" pitchFamily="34" charset="-120"/>
              </a:rPr>
              <a:t>THANKS</a:t>
            </a:r>
            <a:endParaRPr lang="en-US" sz="52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 Introduction</a:t>
            </a:r>
            <a:endParaRPr lang="en-US" sz="2625" dirty="0"/>
          </a:p>
        </p:txBody>
      </p:sp>
      <p:sp>
        <p:nvSpPr>
          <p:cNvPr id="4" name="Text 2"/>
          <p:cNvSpPr/>
          <p:nvPr/>
        </p:nvSpPr>
        <p:spPr>
          <a:xfrm>
            <a:off x="714375" y="759015"/>
            <a:ext cx="7715250" cy="3452813"/>
          </a:xfrm>
          <a:prstGeom prst="rect">
            <a:avLst/>
          </a:prstGeom>
          <a:noFill/>
        </p:spPr>
        <p:txBody>
          <a:bodyPr wrap="square" rtlCol="0" anchor="t"/>
          <a:lstStyle/>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Simulated credit card transaction fraud data on Kaggle  </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00" dirty="0">
                <a:hlinkClick r:id="rId1"/>
              </a:rPr>
              <a:t>Credit Card Fraud (kaggle.com)</a:t>
            </a:r>
            <a:endParaRPr lang="en-US" sz="1600" dirty="0"/>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Binary classification problem</a:t>
            </a:r>
            <a:r>
              <a:rPr lang="en-US" sz="1600" dirty="0">
                <a:solidFill>
                  <a:srgbClr val="383838"/>
                </a:solidFill>
                <a:latin typeface="Noto Sans SC" pitchFamily="34" charset="0"/>
                <a:ea typeface="Noto Sans SC" pitchFamily="34" charset="-122"/>
              </a:rPr>
              <a:t>, each transaction is either fraudulent or not.</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1000000 transactions, only 87403 transactions are fraudulent. 8.74% fraud rate, very unbalanced data</a:t>
            </a:r>
            <a:endParaRPr lang="en-US" sz="1680" dirty="0">
              <a:solidFill>
                <a:srgbClr val="383838"/>
              </a:solidFill>
              <a:latin typeface="Noto Sans SC" pitchFamily="34" charset="0"/>
              <a:ea typeface="Noto Sans SC" pitchFamily="34" charset="-122"/>
            </a:endParaRPr>
          </a:p>
          <a:p>
            <a:pPr marL="285750" indent="-285750">
              <a:lnSpc>
                <a:spcPct val="150000"/>
              </a:lnSpc>
              <a:buSzPct val="100000"/>
              <a:buFont typeface="Arial" panose="020B0604020202020204" pitchFamily="34" charset="0"/>
              <a:buChar char="•"/>
            </a:pPr>
            <a:r>
              <a:rPr lang="en-US" sz="1680" dirty="0">
                <a:solidFill>
                  <a:srgbClr val="383838"/>
                </a:solidFill>
                <a:latin typeface="Noto Sans SC" pitchFamily="34" charset="0"/>
                <a:ea typeface="Noto Sans SC" pitchFamily="34" charset="-122"/>
              </a:rPr>
              <a:t>We will apply stratification when dividing the dataset</a:t>
            </a: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Dataset</a:t>
            </a:r>
            <a:r>
              <a:rPr lang="zh-CN" altLang="en-US" sz="2625" b="1" dirty="0">
                <a:solidFill>
                  <a:srgbClr val="002A85"/>
                </a:solidFill>
                <a:latin typeface="Noto Sans SC" pitchFamily="34" charset="0"/>
                <a:ea typeface="Noto Sans SC" pitchFamily="34" charset="-122"/>
              </a:rPr>
              <a:t> </a:t>
            </a:r>
            <a:r>
              <a:rPr lang="en-US" altLang="zh-CN" sz="2625" b="1" dirty="0">
                <a:solidFill>
                  <a:srgbClr val="002A85"/>
                </a:solidFill>
                <a:latin typeface="Noto Sans SC" pitchFamily="34" charset="0"/>
                <a:ea typeface="Noto Sans SC" pitchFamily="34" charset="-122"/>
              </a:rPr>
              <a:t>description</a:t>
            </a:r>
            <a:endParaRPr lang="en-US" sz="2625" dirty="0"/>
          </a:p>
        </p:txBody>
      </p:sp>
      <p:sp>
        <p:nvSpPr>
          <p:cNvPr id="4" name="Text 2"/>
          <p:cNvSpPr/>
          <p:nvPr/>
        </p:nvSpPr>
        <p:spPr>
          <a:xfrm>
            <a:off x="762000" y="2825749"/>
            <a:ext cx="7929513" cy="1432874"/>
          </a:xfrm>
          <a:prstGeom prst="rect">
            <a:avLst/>
          </a:prstGeom>
          <a:noFill/>
        </p:spPr>
        <p:txBody>
          <a:bodyPr wrap="square" rtlCol="0" anchor="t"/>
          <a:lstStyle/>
          <a:p>
            <a:pPr fontAlgn="base"/>
            <a:r>
              <a:rPr lang="en-US" dirty="0" err="1"/>
              <a:t>dist_home</a:t>
            </a:r>
            <a:r>
              <a:rPr lang="en-US" dirty="0"/>
              <a:t>: the distance from home where the transaction happened</a:t>
            </a:r>
            <a:endParaRPr lang="en-US" dirty="0"/>
          </a:p>
          <a:p>
            <a:pPr fontAlgn="base"/>
            <a:endParaRPr lang="en-US" dirty="0"/>
          </a:p>
          <a:p>
            <a:pPr fontAlgn="base"/>
            <a:r>
              <a:rPr lang="en-US" dirty="0" err="1"/>
              <a:t>dist_last_transact</a:t>
            </a:r>
            <a:r>
              <a:rPr lang="en-US" dirty="0"/>
              <a:t>: the distance from last transaction happened</a:t>
            </a:r>
            <a:endParaRPr lang="en-US" dirty="0"/>
          </a:p>
          <a:p>
            <a:pPr fontAlgn="base"/>
            <a:endParaRPr lang="en-US" dirty="0"/>
          </a:p>
          <a:p>
            <a:pPr fontAlgn="base"/>
            <a:r>
              <a:rPr lang="en-US" dirty="0" err="1"/>
              <a:t>ratio_to_med_price</a:t>
            </a:r>
            <a:r>
              <a:rPr lang="en-US" dirty="0"/>
              <a:t>: ratio of transaction </a:t>
            </a:r>
            <a:r>
              <a:rPr lang="en-US" dirty="0" err="1"/>
              <a:t>price</a:t>
            </a:r>
            <a:r>
              <a:rPr lang="en-US" dirty="0"/>
              <a:t> to median purchase price</a:t>
            </a:r>
            <a:endParaRPr lang="en-US" dirty="0"/>
          </a:p>
          <a:p>
            <a:pPr fontAlgn="base"/>
            <a:endParaRPr lang="en-US" dirty="0"/>
          </a:p>
          <a:p>
            <a:pPr fontAlgn="base"/>
            <a:r>
              <a:rPr lang="en-US" dirty="0" err="1"/>
              <a:t>repeat_retailer</a:t>
            </a:r>
            <a:r>
              <a:rPr lang="en-US" dirty="0"/>
              <a:t>: Is the transaction happened from same retailer</a:t>
            </a:r>
            <a:endParaRPr lang="en-US" dirty="0"/>
          </a:p>
          <a:p>
            <a:pPr marL="342900" indent="-342900">
              <a:lnSpc>
                <a:spcPct val="150000"/>
              </a:lnSpc>
              <a:buSzPct val="100000"/>
              <a:buFontTx/>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00" b="0" i="0" dirty="0">
              <a:solidFill>
                <a:srgbClr val="3C4043"/>
              </a:solidFill>
              <a:effectLst/>
              <a:latin typeface="Inter"/>
            </a:endParaRPr>
          </a:p>
          <a:p>
            <a:pPr marL="342900" indent="-342900" algn="l">
              <a:lnSpc>
                <a:spcPct val="150000"/>
              </a:lnSpc>
              <a:buSzPct val="100000"/>
              <a:buChar char="•"/>
            </a:pPr>
            <a:endParaRPr lang="en-US" sz="1680" dirty="0">
              <a:solidFill>
                <a:srgbClr val="383838"/>
              </a:solidFill>
              <a:latin typeface="Noto Sans SC" pitchFamily="34" charset="0"/>
              <a:ea typeface="Noto Sans SC" pitchFamily="34" charset="-122"/>
            </a:endParaRPr>
          </a:p>
          <a:p>
            <a:pPr marL="342900" indent="-342900" algn="l">
              <a:lnSpc>
                <a:spcPct val="150000"/>
              </a:lnSpc>
              <a:buSzPct val="100000"/>
              <a:buChar char="•"/>
            </a:pPr>
            <a:endParaRPr lang="en-US" sz="1680" dirty="0"/>
          </a:p>
          <a:p>
            <a:pPr marL="342900" indent="-342900" algn="l">
              <a:lnSpc>
                <a:spcPct val="150000"/>
              </a:lnSpc>
              <a:buSzPct val="100000"/>
              <a:buChar char="•"/>
            </a:pPr>
            <a:endParaRPr lang="en-US" sz="1680" dirty="0"/>
          </a:p>
        </p:txBody>
      </p:sp>
      <p:pic>
        <p:nvPicPr>
          <p:cNvPr id="10" name="Picture 9"/>
          <p:cNvPicPr>
            <a:picLocks noChangeAspect="1"/>
          </p:cNvPicPr>
          <p:nvPr/>
        </p:nvPicPr>
        <p:blipFill>
          <a:blip r:embed="rId1"/>
          <a:stretch>
            <a:fillRect/>
          </a:stretch>
        </p:blipFill>
        <p:spPr>
          <a:xfrm>
            <a:off x="0" y="1009650"/>
            <a:ext cx="9144000" cy="14568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Dataset</a:t>
            </a:r>
            <a:r>
              <a:rPr lang="zh-CN" altLang="en-US" sz="2400" b="1" dirty="0">
                <a:solidFill>
                  <a:srgbClr val="002A85"/>
                </a:solidFill>
                <a:latin typeface="Noto Sans SC" pitchFamily="34" charset="0"/>
                <a:ea typeface="Noto Sans SC" pitchFamily="34" charset="-122"/>
              </a:rPr>
              <a:t> </a:t>
            </a:r>
            <a:r>
              <a:rPr lang="en-US" altLang="zh-CN" sz="2400" b="1" dirty="0">
                <a:solidFill>
                  <a:srgbClr val="002A85"/>
                </a:solidFill>
                <a:latin typeface="Noto Sans SC" pitchFamily="34" charset="0"/>
                <a:ea typeface="Noto Sans SC" pitchFamily="34" charset="-122"/>
              </a:rPr>
              <a:t>description (continue)</a:t>
            </a:r>
            <a:endParaRPr lang="en-US" sz="2400" dirty="0"/>
          </a:p>
        </p:txBody>
      </p:sp>
      <p:pic>
        <p:nvPicPr>
          <p:cNvPr id="6" name="Picture 5"/>
          <p:cNvPicPr>
            <a:picLocks noChangeAspect="1"/>
          </p:cNvPicPr>
          <p:nvPr/>
        </p:nvPicPr>
        <p:blipFill>
          <a:blip r:embed="rId1"/>
          <a:stretch>
            <a:fillRect/>
          </a:stretch>
        </p:blipFill>
        <p:spPr>
          <a:xfrm>
            <a:off x="0" y="1009650"/>
            <a:ext cx="9144000" cy="1456841"/>
          </a:xfrm>
          <a:prstGeom prst="rect">
            <a:avLst/>
          </a:prstGeom>
        </p:spPr>
      </p:pic>
      <p:sp>
        <p:nvSpPr>
          <p:cNvPr id="7" name="Rectangle 6"/>
          <p:cNvSpPr/>
          <p:nvPr/>
        </p:nvSpPr>
        <p:spPr>
          <a:xfrm>
            <a:off x="768285" y="2630744"/>
            <a:ext cx="7876094" cy="2030095"/>
          </a:xfrm>
          <a:prstGeom prst="rect">
            <a:avLst/>
          </a:prstGeom>
        </p:spPr>
        <p:txBody>
          <a:bodyPr wrap="square">
            <a:spAutoFit/>
          </a:bodyPr>
          <a:lstStyle/>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used_chip</a:t>
            </a:r>
            <a:r>
              <a:rPr lang="en-US" dirty="0">
                <a:solidFill>
                  <a:srgbClr val="3C4043"/>
                </a:solidFill>
                <a:latin typeface="Arial" panose="020B0604020202020204" pitchFamily="34" charset="0"/>
              </a:rPr>
              <a:t>: Is the transaction through credit card chip?</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used_pin_number</a:t>
            </a:r>
            <a:r>
              <a:rPr lang="en-US" dirty="0">
                <a:solidFill>
                  <a:srgbClr val="3C4043"/>
                </a:solidFill>
                <a:latin typeface="Arial" panose="020B0604020202020204" pitchFamily="34" charset="0"/>
              </a:rPr>
              <a:t> - Is the transaction happened by using PIN number?</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a:t>
            </a:r>
            <a:r>
              <a:rPr lang="en-US" dirty="0" err="1">
                <a:solidFill>
                  <a:srgbClr val="3C4043"/>
                </a:solidFill>
                <a:latin typeface="Arial" panose="020B0604020202020204" pitchFamily="34" charset="0"/>
              </a:rPr>
              <a:t>online_order</a:t>
            </a:r>
            <a:r>
              <a:rPr lang="en-US" dirty="0">
                <a:solidFill>
                  <a:srgbClr val="3C4043"/>
                </a:solidFill>
                <a:latin typeface="Arial" panose="020B0604020202020204" pitchFamily="34" charset="0"/>
              </a:rPr>
              <a:t> - Is the transaction an online order?</a:t>
            </a:r>
            <a:endParaRPr lang="en-US" dirty="0">
              <a:solidFill>
                <a:srgbClr val="3C4043"/>
              </a:solidFill>
              <a:latin typeface="Arial" panose="020B0604020202020204" pitchFamily="34" charset="0"/>
            </a:endParaRPr>
          </a:p>
          <a:p>
            <a:pPr fontAlgn="base">
              <a:buFont typeface="Arial" panose="020B0604020202020204" pitchFamily="34" charset="0"/>
              <a:buChar char="•"/>
            </a:pPr>
            <a:endParaRPr lang="en-US" dirty="0">
              <a:solidFill>
                <a:srgbClr val="3C4043"/>
              </a:solidFill>
              <a:latin typeface="Arial" panose="020B0604020202020204" pitchFamily="34" charset="0"/>
            </a:endParaRPr>
          </a:p>
          <a:p>
            <a:pPr fontAlgn="base">
              <a:buFont typeface="Arial" panose="020B0604020202020204" pitchFamily="34" charset="0"/>
              <a:buChar char="•"/>
            </a:pPr>
            <a:r>
              <a:rPr lang="en-US" dirty="0">
                <a:solidFill>
                  <a:srgbClr val="3C4043"/>
                </a:solidFill>
                <a:latin typeface="Arial" panose="020B0604020202020204" pitchFamily="34" charset="0"/>
              </a:rPr>
              <a:t> fraud - Is the transaction fraudulent.</a:t>
            </a:r>
            <a:endParaRPr lang="en-US" dirty="0">
              <a:solidFill>
                <a:srgbClr val="3C4043"/>
              </a:solidFill>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endParaRPr lang="en-US" sz="2400" dirty="0"/>
          </a:p>
        </p:txBody>
      </p:sp>
      <p:sp>
        <p:nvSpPr>
          <p:cNvPr id="7" name="Rectangle 6"/>
          <p:cNvSpPr/>
          <p:nvPr/>
        </p:nvSpPr>
        <p:spPr>
          <a:xfrm>
            <a:off x="603315" y="1234738"/>
            <a:ext cx="4932512" cy="4770537"/>
          </a:xfrm>
          <a:prstGeom prst="rect">
            <a:avLst/>
          </a:prstGeom>
        </p:spPr>
        <p:txBody>
          <a:bodyPr wrap="square">
            <a:spAutoFit/>
          </a:bodyPr>
          <a:lstStyle/>
          <a:p>
            <a:pPr rtl="0">
              <a:spcBef>
                <a:spcPts val="0"/>
              </a:spcBef>
              <a:spcAft>
                <a:spcPts val="1200"/>
              </a:spcAft>
            </a:pPr>
            <a:r>
              <a:rPr lang="en-US" sz="1800" b="1" i="0" u="none" strike="noStrike" dirty="0">
                <a:solidFill>
                  <a:srgbClr val="595959"/>
                </a:solidFill>
                <a:effectLst/>
                <a:latin typeface="Arial" panose="020B0604020202020204" pitchFamily="34" charset="0"/>
              </a:rPr>
              <a:t>&gt; dim(data)</a:t>
            </a:r>
            <a:endParaRPr lang="en-US" b="0" dirty="0">
              <a:effectLst/>
            </a:endParaRPr>
          </a:p>
          <a:p>
            <a:pPr rtl="0">
              <a:spcBef>
                <a:spcPts val="0"/>
              </a:spcBef>
              <a:spcAft>
                <a:spcPts val="1200"/>
              </a:spcAft>
            </a:pPr>
            <a:r>
              <a:rPr lang="en-US" sz="1800" b="1" i="0" u="none" strike="noStrike" dirty="0">
                <a:solidFill>
                  <a:srgbClr val="595959"/>
                </a:solidFill>
                <a:effectLst/>
                <a:latin typeface="Arial" panose="020B0604020202020204" pitchFamily="34" charset="0"/>
              </a:rPr>
              <a:t>[1] 1000000       8</a:t>
            </a:r>
            <a:endParaRPr lang="en-US" b="0" dirty="0">
              <a:effectLst/>
            </a:endParaRPr>
          </a:p>
          <a:p>
            <a:pPr rtl="0">
              <a:spcBef>
                <a:spcPts val="0"/>
              </a:spcBef>
              <a:spcAft>
                <a:spcPts val="1200"/>
              </a:spcAft>
            </a:pPr>
            <a:br>
              <a:rPr lang="en-US" b="0" dirty="0">
                <a:effectLst/>
              </a:rPr>
            </a:br>
            <a:r>
              <a:rPr lang="en-US" sz="1800" b="1" i="0" u="none" strike="noStrike" dirty="0">
                <a:solidFill>
                  <a:srgbClr val="595959"/>
                </a:solidFill>
                <a:effectLst/>
                <a:latin typeface="Arial" panose="020B0604020202020204" pitchFamily="34" charset="0"/>
              </a:rPr>
              <a:t>&gt; sum(</a:t>
            </a:r>
            <a:r>
              <a:rPr lang="en-US" sz="1800" b="1" i="0" u="none" strike="noStrike" dirty="0" err="1">
                <a:solidFill>
                  <a:srgbClr val="595959"/>
                </a:solidFill>
                <a:effectLst/>
                <a:latin typeface="Arial" panose="020B0604020202020204" pitchFamily="34" charset="0"/>
              </a:rPr>
              <a:t>is.na</a:t>
            </a:r>
            <a:r>
              <a:rPr lang="en-US" sz="1800" b="1" i="0" u="none" strike="noStrike" dirty="0">
                <a:solidFill>
                  <a:srgbClr val="595959"/>
                </a:solidFill>
                <a:effectLst/>
                <a:latin typeface="Arial" panose="020B0604020202020204" pitchFamily="34" charset="0"/>
              </a:rPr>
              <a:t>(data)) </a:t>
            </a:r>
            <a:endParaRPr lang="en-US" b="0" dirty="0">
              <a:effectLst/>
            </a:endParaRPr>
          </a:p>
          <a:p>
            <a:pPr rtl="0">
              <a:spcBef>
                <a:spcPts val="0"/>
              </a:spcBef>
              <a:spcAft>
                <a:spcPts val="1200"/>
              </a:spcAft>
            </a:pPr>
            <a:r>
              <a:rPr lang="en-US" sz="1800" b="1" i="0" u="none" strike="noStrike" dirty="0">
                <a:solidFill>
                  <a:srgbClr val="595959"/>
                </a:solidFill>
                <a:effectLst/>
                <a:latin typeface="Arial" panose="020B0604020202020204" pitchFamily="34" charset="0"/>
              </a:rPr>
              <a:t>[1] 0</a:t>
            </a:r>
            <a:endParaRPr lang="en-US" b="0" dirty="0">
              <a:effectLst/>
            </a:endParaRPr>
          </a:p>
          <a:p>
            <a:pPr rtl="0">
              <a:spcBef>
                <a:spcPts val="0"/>
              </a:spcBef>
              <a:spcAft>
                <a:spcPts val="1200"/>
              </a:spcAft>
            </a:pPr>
            <a:endParaRPr lang="en-US" b="0" dirty="0">
              <a:effectLst/>
            </a:endParaRPr>
          </a:p>
          <a:p>
            <a:pPr rtl="0">
              <a:spcBef>
                <a:spcPts val="0"/>
              </a:spcBef>
              <a:spcAft>
                <a:spcPts val="1200"/>
              </a:spcAft>
            </a:pPr>
            <a:endParaRPr lang="en-US" b="0" dirty="0">
              <a:effectLst/>
            </a:endParaRPr>
          </a:p>
          <a:p>
            <a:pPr rtl="0">
              <a:spcBef>
                <a:spcPts val="0"/>
              </a:spcBef>
              <a:spcAft>
                <a:spcPts val="1200"/>
              </a:spcAft>
            </a:pPr>
            <a:br>
              <a:rPr lang="en-US" b="0" dirty="0">
                <a:effectLst/>
              </a:rPr>
            </a:br>
            <a:r>
              <a:rPr lang="en-US" sz="1800" b="1" i="0" u="none" strike="noStrike" dirty="0">
                <a:solidFill>
                  <a:srgbClr val="595959"/>
                </a:solidFill>
                <a:effectLst/>
                <a:latin typeface="Arial" panose="020B0604020202020204" pitchFamily="34" charset="0"/>
              </a:rPr>
              <a:t># distribution and outliers in each feature</a:t>
            </a:r>
            <a:endParaRPr lang="en-US" b="0" dirty="0">
              <a:effectLst/>
            </a:endParaRPr>
          </a:p>
          <a:p>
            <a:br>
              <a:rPr lang="en-US" b="0" dirty="0">
                <a:effectLst/>
              </a:rPr>
            </a:br>
            <a:br>
              <a:rPr lang="en-US" b="0" dirty="0">
                <a:effectLst/>
              </a:rPr>
            </a:br>
            <a:br>
              <a:rPr lang="en-US" b="0" dirty="0">
                <a:effectLst/>
              </a:rPr>
            </a:br>
            <a:endParaRPr lang="en-US" dirty="0">
              <a:solidFill>
                <a:srgbClr val="3C4043"/>
              </a:solidFill>
              <a:latin typeface="Arial" panose="020B0604020202020204" pitchFamily="34"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503608" y="974268"/>
            <a:ext cx="4417970" cy="34113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r>
              <a:rPr lang="zh-CN" altLang="en-US" sz="2400" b="1" dirty="0">
                <a:solidFill>
                  <a:srgbClr val="002A85"/>
                </a:solidFill>
                <a:latin typeface="Noto Sans SC" pitchFamily="34" charset="0"/>
                <a:ea typeface="Noto Sans SC" pitchFamily="34" charset="-122"/>
              </a:rPr>
              <a:t>：</a:t>
            </a:r>
            <a:r>
              <a:rPr lang="en-US" altLang="zh-CN" sz="2400" b="1" dirty="0">
                <a:solidFill>
                  <a:srgbClr val="002A85"/>
                </a:solidFill>
                <a:latin typeface="Noto Sans SC" pitchFamily="34" charset="0"/>
                <a:ea typeface="Noto Sans SC" pitchFamily="34" charset="-122"/>
              </a:rPr>
              <a:t>Correlation</a:t>
            </a:r>
            <a:endParaRPr lang="en-US" sz="2400" dirty="0"/>
          </a:p>
        </p:txBody>
      </p:sp>
      <p:sp>
        <p:nvSpPr>
          <p:cNvPr id="7" name="Rectangle 6"/>
          <p:cNvSpPr/>
          <p:nvPr/>
        </p:nvSpPr>
        <p:spPr>
          <a:xfrm>
            <a:off x="4967926" y="1068513"/>
            <a:ext cx="3863036" cy="4324261"/>
          </a:xfrm>
          <a:prstGeom prst="rect">
            <a:avLst/>
          </a:prstGeom>
        </p:spPr>
        <p:txBody>
          <a:bodyPr wrap="square">
            <a:spAutoFit/>
          </a:bodyPr>
          <a:lstStyle/>
          <a:p>
            <a:pPr rtl="0">
              <a:spcBef>
                <a:spcPts val="0"/>
              </a:spcBef>
              <a:spcAft>
                <a:spcPts val="1200"/>
              </a:spcAft>
            </a:pPr>
            <a:r>
              <a:rPr lang="en-US" sz="1500" i="0" u="none" strike="noStrike" dirty="0">
                <a:solidFill>
                  <a:srgbClr val="595959"/>
                </a:solidFill>
                <a:effectLst/>
                <a:latin typeface="Arial" panose="020B0604020202020204" pitchFamily="34" charset="0"/>
              </a:rPr>
              <a:t>There is a </a:t>
            </a:r>
            <a:r>
              <a:rPr lang="en-US" sz="1500" b="1" i="0" u="none" strike="noStrike" dirty="0">
                <a:solidFill>
                  <a:srgbClr val="595959"/>
                </a:solidFill>
                <a:effectLst/>
                <a:latin typeface="Arial" panose="020B0604020202020204" pitchFamily="34" charset="0"/>
              </a:rPr>
              <a:t>positive</a:t>
            </a:r>
            <a:r>
              <a:rPr lang="en-US" sz="1500" i="0" u="none" strike="noStrike" dirty="0">
                <a:solidFill>
                  <a:srgbClr val="595959"/>
                </a:solidFill>
                <a:effectLst/>
                <a:latin typeface="Arial" panose="020B0604020202020204" pitchFamily="34" charset="0"/>
              </a:rPr>
              <a:t> correlation with respect to the response variable "fraud" in the variables:</a:t>
            </a:r>
            <a:endParaRPr lang="en-US" sz="1500" dirty="0">
              <a:effectLst/>
            </a:endParaRPr>
          </a:p>
          <a:p>
            <a:pPr rtl="0" fontAlgn="base">
              <a:spcBef>
                <a:spcPts val="0"/>
              </a:spcBef>
              <a:spcAft>
                <a:spcPts val="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ratio_to_median_purchase_price</a:t>
            </a:r>
            <a:endParaRPr lang="en-US" sz="1500" i="0" u="none" strike="noStrike" dirty="0">
              <a:solidFill>
                <a:srgbClr val="595959"/>
              </a:solidFill>
              <a:effectLst/>
              <a:latin typeface="Arial" panose="020B0604020202020204" pitchFamily="34" charset="0"/>
            </a:endParaRPr>
          </a:p>
          <a:p>
            <a:pPr rtl="0" fontAlgn="base">
              <a:spcBef>
                <a:spcPts val="0"/>
              </a:spcBef>
              <a:spcAft>
                <a:spcPts val="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distance_from_home</a:t>
            </a:r>
            <a:endParaRPr lang="en-US" sz="1500" i="0" u="none" strike="noStrike" dirty="0">
              <a:solidFill>
                <a:srgbClr val="595959"/>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online_order</a:t>
            </a:r>
            <a:endParaRPr lang="en-US" sz="1500" i="0" u="none" strike="noStrike" dirty="0">
              <a:solidFill>
                <a:srgbClr val="595959"/>
              </a:solidFill>
              <a:effectLst/>
              <a:latin typeface="Arial" panose="020B0604020202020204" pitchFamily="34" charset="0"/>
            </a:endParaRPr>
          </a:p>
          <a:p>
            <a:pPr rtl="0" fontAlgn="base">
              <a:spcBef>
                <a:spcPts val="0"/>
              </a:spcBef>
              <a:spcAft>
                <a:spcPts val="1200"/>
              </a:spcAft>
            </a:pPr>
            <a:endParaRPr lang="en-US" sz="1500" i="0" u="none" strike="noStrike" dirty="0">
              <a:solidFill>
                <a:srgbClr val="595959"/>
              </a:solidFill>
              <a:effectLst/>
              <a:latin typeface="Arial" panose="020B0604020202020204" pitchFamily="34" charset="0"/>
            </a:endParaRPr>
          </a:p>
          <a:p>
            <a:pPr rtl="0">
              <a:spcBef>
                <a:spcPts val="0"/>
              </a:spcBef>
              <a:spcAft>
                <a:spcPts val="1200"/>
              </a:spcAft>
            </a:pPr>
            <a:r>
              <a:rPr lang="en-US" sz="1500" i="0" u="none" strike="noStrike" dirty="0">
                <a:solidFill>
                  <a:srgbClr val="595959"/>
                </a:solidFill>
                <a:effectLst/>
                <a:latin typeface="Arial" panose="020B0604020202020204" pitchFamily="34" charset="0"/>
              </a:rPr>
              <a:t>And a </a:t>
            </a:r>
            <a:r>
              <a:rPr lang="en-US" sz="1500" b="1" i="0" u="none" strike="noStrike" dirty="0">
                <a:solidFill>
                  <a:srgbClr val="595959"/>
                </a:solidFill>
                <a:effectLst/>
                <a:latin typeface="Arial" panose="020B0604020202020204" pitchFamily="34" charset="0"/>
              </a:rPr>
              <a:t>negative</a:t>
            </a:r>
            <a:r>
              <a:rPr lang="en-US" sz="1500" i="0" u="none" strike="noStrike" dirty="0">
                <a:solidFill>
                  <a:srgbClr val="595959"/>
                </a:solidFill>
                <a:effectLst/>
                <a:latin typeface="Arial" panose="020B0604020202020204" pitchFamily="34" charset="0"/>
              </a:rPr>
              <a:t> relationship with:</a:t>
            </a:r>
            <a:endParaRPr lang="en-US" sz="1500" dirty="0">
              <a:effectLst/>
            </a:endParaRPr>
          </a:p>
          <a:p>
            <a:pPr rtl="0" fontAlgn="base">
              <a:spcBef>
                <a:spcPts val="0"/>
              </a:spcBef>
              <a:spcAft>
                <a:spcPts val="1200"/>
              </a:spcAft>
              <a:buFont typeface="Arial" panose="020B0604020202020204" pitchFamily="34" charset="0"/>
              <a:buChar char="•"/>
            </a:pPr>
            <a:r>
              <a:rPr lang="zh-CN" altLang="en-US" sz="1500" i="0" u="none" strike="noStrike" dirty="0">
                <a:solidFill>
                  <a:srgbClr val="595959"/>
                </a:solidFill>
                <a:effectLst/>
                <a:latin typeface="Arial" panose="020B0604020202020204" pitchFamily="34" charset="0"/>
              </a:rPr>
              <a:t>  </a:t>
            </a:r>
            <a:r>
              <a:rPr lang="en-US" sz="1500" i="0" u="none" strike="noStrike" dirty="0" err="1">
                <a:solidFill>
                  <a:srgbClr val="595959"/>
                </a:solidFill>
                <a:effectLst/>
                <a:latin typeface="Arial" panose="020B0604020202020204" pitchFamily="34" charset="0"/>
              </a:rPr>
              <a:t>used_pin_number</a:t>
            </a:r>
            <a:endParaRPr lang="en-US" sz="1500" i="0" u="none" strike="noStrike" dirty="0">
              <a:solidFill>
                <a:srgbClr val="595959"/>
              </a:solidFill>
              <a:effectLst/>
              <a:latin typeface="Arial" panose="020B0604020202020204" pitchFamily="34" charset="0"/>
            </a:endParaRPr>
          </a:p>
          <a:p>
            <a:br>
              <a:rPr lang="en-US" sz="1500" b="0" dirty="0">
                <a:effectLst/>
              </a:rPr>
            </a:br>
            <a:br>
              <a:rPr lang="en-US" sz="1500" b="0" dirty="0">
                <a:effectLst/>
              </a:rPr>
            </a:br>
            <a:br>
              <a:rPr lang="en-US" sz="1500" b="0" dirty="0">
                <a:effectLst/>
              </a:rPr>
            </a:br>
            <a:br>
              <a:rPr lang="en-US" sz="1500" b="0" dirty="0">
                <a:effectLst/>
              </a:rPr>
            </a:br>
            <a:br>
              <a:rPr lang="en-US" sz="1500" b="0" dirty="0">
                <a:effectLst/>
              </a:rPr>
            </a:br>
            <a:endParaRPr lang="en-US" sz="1500" dirty="0">
              <a:solidFill>
                <a:srgbClr val="3C4043"/>
              </a:solidFill>
              <a:latin typeface="Arial" panose="020B0604020202020204" pitchFamily="34"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5588" y="1382160"/>
            <a:ext cx="4221127" cy="30935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3315" y="235670"/>
            <a:ext cx="4364611" cy="461665"/>
          </a:xfrm>
          <a:prstGeom prst="rect">
            <a:avLst/>
          </a:prstGeom>
          <a:noFill/>
        </p:spPr>
        <p:txBody>
          <a:bodyPr wrap="square" rtlCol="0">
            <a:spAutoFit/>
          </a:bodyPr>
          <a:lstStyle/>
          <a:p>
            <a:r>
              <a:rPr lang="en-US" sz="2400" b="1" dirty="0">
                <a:solidFill>
                  <a:srgbClr val="002A85"/>
                </a:solidFill>
                <a:latin typeface="Noto Sans SC" pitchFamily="34" charset="0"/>
                <a:ea typeface="Noto Sans SC" pitchFamily="34" charset="-122"/>
              </a:rPr>
              <a:t>EDA</a:t>
            </a:r>
            <a:r>
              <a:rPr lang="zh-CN" altLang="en-US" sz="2400" b="1" dirty="0">
                <a:solidFill>
                  <a:srgbClr val="002A85"/>
                </a:solidFill>
                <a:latin typeface="Noto Sans SC" pitchFamily="34" charset="0"/>
                <a:ea typeface="Noto Sans SC" pitchFamily="34" charset="-122"/>
              </a:rPr>
              <a:t>：</a:t>
            </a:r>
            <a:r>
              <a:rPr lang="en-US" altLang="zh-CN" sz="2400" b="1" dirty="0">
                <a:solidFill>
                  <a:srgbClr val="002A85"/>
                </a:solidFill>
                <a:latin typeface="Noto Sans SC" pitchFamily="34" charset="0"/>
                <a:ea typeface="Noto Sans SC" pitchFamily="34" charset="-122"/>
              </a:rPr>
              <a:t>Imbalance</a:t>
            </a:r>
            <a:endParaRPr lang="en-US" sz="2400" dirty="0"/>
          </a:p>
        </p:txBody>
      </p:sp>
      <p:sp>
        <p:nvSpPr>
          <p:cNvPr id="7" name="Rectangle 6"/>
          <p:cNvSpPr/>
          <p:nvPr/>
        </p:nvSpPr>
        <p:spPr>
          <a:xfrm>
            <a:off x="5354595" y="1151825"/>
            <a:ext cx="3421590" cy="3170099"/>
          </a:xfrm>
          <a:prstGeom prst="rect">
            <a:avLst/>
          </a:prstGeom>
        </p:spPr>
        <p:txBody>
          <a:bodyPr wrap="square">
            <a:spAutoFit/>
          </a:bodyPr>
          <a:lstStyle/>
          <a:p>
            <a:pPr rtl="0" fontAlgn="base">
              <a:spcBef>
                <a:spcPts val="0"/>
              </a:spcBef>
              <a:spcAft>
                <a:spcPts val="1200"/>
              </a:spcAft>
              <a:buFont typeface="Arial" panose="020B0604020202020204" pitchFamily="34" charset="0"/>
              <a:buChar char="•"/>
            </a:pPr>
            <a:r>
              <a:rPr lang="zh-CN" altLang="en-US" sz="1800" b="0" i="0" u="none" strike="noStrike" dirty="0">
                <a:solidFill>
                  <a:srgbClr val="595959"/>
                </a:solidFill>
                <a:effectLst/>
                <a:latin typeface="Arial" panose="020B0604020202020204" pitchFamily="34" charset="0"/>
              </a:rPr>
              <a:t> </a:t>
            </a:r>
            <a:r>
              <a:rPr lang="en-US" sz="1800" b="0" i="0" u="none" strike="noStrike" dirty="0">
                <a:solidFill>
                  <a:srgbClr val="595959"/>
                </a:solidFill>
                <a:effectLst/>
                <a:latin typeface="Arial" panose="020B0604020202020204" pitchFamily="34" charset="0"/>
              </a:rPr>
              <a:t>Around 91% of the transactions are not fraud and 9% are fraud.</a:t>
            </a:r>
            <a:endParaRPr lang="en-US" sz="1800" b="0" i="0" u="none" strike="noStrike" dirty="0">
              <a:solidFill>
                <a:srgbClr val="595959"/>
              </a:solidFill>
              <a:effectLst/>
              <a:latin typeface="Arial" panose="020B0604020202020204" pitchFamily="34" charset="0"/>
            </a:endParaRPr>
          </a:p>
          <a:p>
            <a:pPr rtl="0" fontAlgn="base">
              <a:spcBef>
                <a:spcPts val="0"/>
              </a:spcBef>
              <a:spcAft>
                <a:spcPts val="1200"/>
              </a:spcAft>
            </a:pPr>
            <a:endParaRPr lang="en-US" sz="1800" b="0" i="0" u="none" strike="noStrike" dirty="0">
              <a:solidFill>
                <a:srgbClr val="595959"/>
              </a:solidFill>
              <a:effectLst/>
              <a:latin typeface="Arial" panose="020B0604020202020204" pitchFamily="34" charset="0"/>
            </a:endParaRPr>
          </a:p>
          <a:p>
            <a:pPr rtl="0" fontAlgn="base">
              <a:spcBef>
                <a:spcPts val="0"/>
              </a:spcBef>
              <a:spcAft>
                <a:spcPts val="1200"/>
              </a:spcAft>
              <a:buFont typeface="Arial" panose="020B0604020202020204" pitchFamily="34" charset="0"/>
              <a:buChar char="•"/>
            </a:pPr>
            <a:r>
              <a:rPr lang="zh-CN" altLang="en-US" sz="1800" i="0" u="none" strike="noStrike" dirty="0">
                <a:solidFill>
                  <a:srgbClr val="595959"/>
                </a:solidFill>
                <a:latin typeface="Arial" panose="020B0604020202020204" pitchFamily="34" charset="0"/>
              </a:rPr>
              <a:t> </a:t>
            </a:r>
            <a:r>
              <a:rPr lang="en-US" sz="1800" b="0" i="0" u="none" strike="noStrike" dirty="0">
                <a:solidFill>
                  <a:srgbClr val="595959"/>
                </a:solidFill>
                <a:effectLst/>
                <a:latin typeface="Arial" panose="020B0604020202020204" pitchFamily="34" charset="0"/>
              </a:rPr>
              <a:t>There imbalance suggests adapting performance metrics like </a:t>
            </a:r>
            <a:r>
              <a:rPr lang="en-US" sz="1800" b="1" i="0" u="none" strike="noStrike" dirty="0">
                <a:solidFill>
                  <a:srgbClr val="595959"/>
                </a:solidFill>
                <a:effectLst/>
                <a:latin typeface="Arial" panose="020B0604020202020204" pitchFamily="34" charset="0"/>
              </a:rPr>
              <a:t>"true positive rate", "precision" </a:t>
            </a:r>
            <a:r>
              <a:rPr lang="en-US" sz="1800" b="0" i="0" u="none" strike="noStrike" dirty="0">
                <a:solidFill>
                  <a:srgbClr val="595959"/>
                </a:solidFill>
                <a:effectLst/>
                <a:latin typeface="Arial" panose="020B0604020202020204" pitchFamily="34" charset="0"/>
              </a:rPr>
              <a:t>instead of "</a:t>
            </a:r>
            <a:r>
              <a:rPr lang="en-US" sz="1800" b="0" i="0" u="none" strike="noStrike" dirty="0" err="1">
                <a:solidFill>
                  <a:srgbClr val="595959"/>
                </a:solidFill>
                <a:effectLst/>
                <a:latin typeface="Arial" panose="020B0604020202020204" pitchFamily="34" charset="0"/>
              </a:rPr>
              <a:t>accurary</a:t>
            </a:r>
            <a:r>
              <a:rPr lang="en-US" sz="1800" b="0" i="0" u="none" strike="noStrike" dirty="0">
                <a:solidFill>
                  <a:srgbClr val="595959"/>
                </a:solidFill>
                <a:effectLst/>
                <a:latin typeface="Arial" panose="020B0604020202020204" pitchFamily="34" charset="0"/>
              </a:rPr>
              <a:t>" to assess the ML model. </a:t>
            </a:r>
            <a:endParaRPr lang="en-US" sz="1800" b="0" i="0" u="none" strike="noStrike" dirty="0">
              <a:solidFill>
                <a:srgbClr val="595959"/>
              </a:solidFill>
              <a:effectLst/>
              <a:latin typeface="Arial" panose="020B0604020202020204" pitchFamily="34" charset="0"/>
            </a:endParaRPr>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8784" y="1151825"/>
            <a:ext cx="4459142" cy="34163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a:solidFill>
                  <a:srgbClr val="002A85"/>
                </a:solidFill>
                <a:latin typeface="Noto Sans SC" pitchFamily="34" charset="0"/>
                <a:ea typeface="Noto Sans SC" pitchFamily="34" charset="-122"/>
              </a:rPr>
              <a:t>Gradient boosting</a:t>
            </a:r>
            <a:endParaRPr lang="en-US" sz="2625" dirty="0"/>
          </a:p>
        </p:txBody>
      </p:sp>
      <p:sp>
        <p:nvSpPr>
          <p:cNvPr id="4" name="Text 2"/>
          <p:cNvSpPr/>
          <p:nvPr/>
        </p:nvSpPr>
        <p:spPr>
          <a:xfrm>
            <a:off x="762000" y="1304925"/>
            <a:ext cx="7715250" cy="3452813"/>
          </a:xfrm>
          <a:prstGeom prst="rect">
            <a:avLst/>
          </a:prstGeom>
          <a:noFill/>
        </p:spPr>
        <p:txBody>
          <a:bodyPr wrap="square" rtlCol="0" anchor="t"/>
          <a:lstStyle/>
          <a:p>
            <a:pPr marL="342900" indent="-342900" algn="l">
              <a:lnSpc>
                <a:spcPct val="150000"/>
              </a:lnSpc>
              <a:buSzPct val="100000"/>
              <a:buChar char="•"/>
            </a:pPr>
            <a:r>
              <a:rPr lang="en-US" sz="1680" dirty="0"/>
              <a:t>In Gradient boosted decision tree(GBDT), the k-</a:t>
            </a:r>
            <a:r>
              <a:rPr lang="en-US" sz="1680" dirty="0" err="1"/>
              <a:t>th</a:t>
            </a:r>
            <a:r>
              <a:rPr lang="en-US" sz="1680" dirty="0"/>
              <a:t> tree is used to fit the negative derivative of the loss function with respect to the current model’s prediction.</a:t>
            </a:r>
            <a:endParaRPr lang="en-US" sz="1680" dirty="0"/>
          </a:p>
          <a:p>
            <a:pPr marL="342900" indent="-342900" algn="l">
              <a:lnSpc>
                <a:spcPct val="150000"/>
              </a:lnSpc>
              <a:buSzPct val="100000"/>
              <a:buChar char="•"/>
            </a:pPr>
            <a:r>
              <a:rPr lang="en-US" sz="1680" dirty="0"/>
              <a:t>The current model’s prediction for each observation is the weighted sum of the first k-1 trees.</a:t>
            </a:r>
            <a:endParaRPr lang="en-US" sz="1680" dirty="0"/>
          </a:p>
          <a:p>
            <a:pPr marL="342900" indent="-342900" algn="l">
              <a:lnSpc>
                <a:spcPct val="150000"/>
              </a:lnSpc>
              <a:buSzPct val="100000"/>
              <a:buChar char="•"/>
            </a:pPr>
            <a:r>
              <a:rPr lang="en-US" sz="1680" dirty="0"/>
              <a:t>If we use MSE as the loss function in a regression task, the derivative for each observation is simply the residual between true label value and predicted value.</a:t>
            </a:r>
            <a:endParaRPr lang="en-US" sz="1680" dirty="0"/>
          </a:p>
          <a:p>
            <a:pPr marL="342900" indent="-342900" algn="l">
              <a:lnSpc>
                <a:spcPct val="150000"/>
              </a:lnSpc>
              <a:buSzPct val="100000"/>
              <a:buChar char="•"/>
            </a:pPr>
            <a:endParaRPr lang="en-US" sz="168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457200"/>
            <a:ext cx="4019550" cy="233363"/>
          </a:xfrm>
          <a:prstGeom prst="rect">
            <a:avLst/>
          </a:prstGeom>
          <a:solidFill>
            <a:srgbClr val="A5DDFF"/>
          </a:solidFill>
        </p:spPr>
        <p:txBody>
          <a:bodyPr/>
          <a:lstStyle/>
          <a:p>
            <a:endParaRPr lang="en-US"/>
          </a:p>
        </p:txBody>
      </p:sp>
      <p:sp>
        <p:nvSpPr>
          <p:cNvPr id="3" name="Text 1"/>
          <p:cNvSpPr/>
          <p:nvPr/>
        </p:nvSpPr>
        <p:spPr>
          <a:xfrm>
            <a:off x="762000" y="138113"/>
            <a:ext cx="8130540" cy="552450"/>
          </a:xfrm>
          <a:prstGeom prst="rect">
            <a:avLst/>
          </a:prstGeom>
          <a:noFill/>
        </p:spPr>
        <p:txBody>
          <a:bodyPr wrap="square" rtlCol="0" anchor="ctr"/>
          <a:lstStyle/>
          <a:p>
            <a:pPr marL="0" indent="0">
              <a:buNone/>
            </a:pPr>
            <a:r>
              <a:rPr lang="en-US" sz="2625" b="1" dirty="0" err="1">
                <a:solidFill>
                  <a:srgbClr val="002A85"/>
                </a:solidFill>
                <a:latin typeface="Noto Sans SC" pitchFamily="34" charset="0"/>
                <a:ea typeface="Noto Sans SC" pitchFamily="34" charset="-122"/>
                <a:cs typeface="Noto Sans SC" pitchFamily="34" charset="-120"/>
              </a:rPr>
              <a:t>XGBoost</a:t>
            </a:r>
            <a:endParaRPr lang="en-US" sz="2625" dirty="0"/>
          </a:p>
        </p:txBody>
      </p:sp>
      <mc:AlternateContent xmlns:mc="http://schemas.openxmlformats.org/markup-compatibility/2006">
        <mc:Choice xmlns:a14="http://schemas.microsoft.com/office/drawing/2010/main" Requires="a14">
          <p:sp>
            <p:nvSpPr>
              <p:cNvPr id="4" name="Text 2"/>
              <p:cNvSpPr/>
              <p:nvPr/>
            </p:nvSpPr>
            <p:spPr>
              <a:xfrm>
                <a:off x="762000" y="845343"/>
                <a:ext cx="7715250" cy="3452813"/>
              </a:xfrm>
              <a:prstGeom prst="rect">
                <a:avLst/>
              </a:prstGeom>
              <a:noFill/>
            </p:spPr>
            <p:txBody>
              <a:bodyPr wrap="square" rtlCol="0" anchor="t"/>
              <a:lstStyle/>
              <a:p>
                <a:pPr algn="l">
                  <a:lnSpc>
                    <a:spcPct val="150000"/>
                  </a:lnSpc>
                  <a:buSzPct val="100000"/>
                </a:pPr>
                <a:r>
                  <a:rPr lang="en-US" sz="1680" dirty="0"/>
                  <a:t>An efficient and scalable implementation of GBDT</a:t>
                </a:r>
                <a:endParaRPr lang="en-US" sz="1680" dirty="0">
                  <a:solidFill>
                    <a:srgbClr val="404040"/>
                  </a:solidFill>
                </a:endParaRPr>
              </a:p>
              <a:p>
                <a:pPr algn="l">
                  <a:lnSpc>
                    <a:spcPct val="150000"/>
                  </a:lnSpc>
                  <a:buSzPct val="100000"/>
                </a:pPr>
                <a:r>
                  <a:rPr lang="en-US" sz="1680" dirty="0"/>
                  <a:t>Advantages over GBDT:</a:t>
                </a:r>
                <a:endParaRPr lang="en-US" sz="1680" dirty="0"/>
              </a:p>
              <a:p>
                <a:pPr marL="342900" indent="-342900" algn="l">
                  <a:lnSpc>
                    <a:spcPct val="150000"/>
                  </a:lnSpc>
                  <a:buSzPct val="100000"/>
                  <a:buChar char="•"/>
                </a:pPr>
                <a:r>
                  <a:rPr lang="en-US" sz="1680" dirty="0"/>
                  <a:t>Objective function for t-</a:t>
                </a:r>
                <a:r>
                  <a:rPr lang="en-US" sz="1680" dirty="0" err="1"/>
                  <a:t>th</a:t>
                </a:r>
                <a:r>
                  <a:rPr lang="en-US" sz="1680" dirty="0"/>
                  <a:t> tree is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r>
                          <a:rPr lang="en-US" sz="1680" b="0" i="1" smtClean="0">
                            <a:latin typeface="Cambria Math" panose="02040503050406030204" pitchFamily="18" charset="0"/>
                          </a:rPr>
                          <m:t>𝑙𝑜𝑠𝑠</m:t>
                        </m:r>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𝑦</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sSubSup>
                          <m:sSubSupPr>
                            <m:ctrlPr>
                              <a:rPr lang="en-US" sz="1680" b="0" i="1" smtClean="0">
                                <a:latin typeface="Cambria Math" panose="02040503050406030204" pitchFamily="18" charset="0"/>
                              </a:rPr>
                            </m:ctrlPr>
                          </m:sSubSupPr>
                          <m:e>
                            <m:acc>
                              <m:accPr>
                                <m:ctrlPr>
                                  <a:rPr lang="en-US" sz="1680" b="0" i="1" smtClean="0">
                                    <a:latin typeface="Cambria Math" panose="02040503050406030204" pitchFamily="18" charset="0"/>
                                  </a:rPr>
                                </m:ctrlPr>
                              </m:accPr>
                              <m:e>
                                <m:r>
                                  <a:rPr lang="en-US" sz="1680" b="0" i="1" smtClean="0">
                                    <a:latin typeface="Cambria Math" panose="02040503050406030204" pitchFamily="18" charset="0"/>
                                  </a:rPr>
                                  <m:t>𝑦</m:t>
                                </m:r>
                              </m:e>
                            </m:acc>
                          </m:e>
                          <m:sub>
                            <m:r>
                              <a:rPr lang="en-US" sz="1680" b="0" i="1" smtClean="0">
                                <a:latin typeface="Cambria Math" panose="02040503050406030204" pitchFamily="18" charset="0"/>
                              </a:rPr>
                              <m:t>𝑖</m:t>
                            </m:r>
                          </m:sub>
                          <m:sup>
                            <m:r>
                              <a:rPr lang="en-US" sz="1680" b="0" i="1" smtClean="0">
                                <a:latin typeface="Cambria Math" panose="02040503050406030204" pitchFamily="18" charset="0"/>
                              </a:rPr>
                              <m:t>𝑡</m:t>
                            </m:r>
                          </m:sup>
                        </m:sSubSup>
                        <m:r>
                          <a:rPr lang="en-US" sz="1680" b="0" i="1" smtClean="0">
                            <a:latin typeface="Cambria Math" panose="02040503050406030204" pitchFamily="18" charset="0"/>
                          </a:rPr>
                          <m:t>)+</m:t>
                        </m:r>
                      </m:e>
                    </m:nary>
                    <m:r>
                      <a:rPr lang="en-US" sz="1680" b="0" i="1" smtClean="0">
                        <a:latin typeface="Cambria Math" panose="02040503050406030204" pitchFamily="18" charset="0"/>
                      </a:rPr>
                      <m:t> </m:t>
                    </m:r>
                    <m:nary>
                      <m:naryPr>
                        <m:chr m:val="∑"/>
                        <m:ctrlPr>
                          <a:rPr lang="en-US" sz="1680" b="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𝑡</m:t>
                        </m:r>
                      </m:sup>
                      <m:e>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𝑖</m:t>
                            </m:r>
                          </m:sub>
                        </m:sSub>
                        <m:r>
                          <a:rPr lang="en-US" sz="1680" b="0" i="1" smtClean="0">
                            <a:latin typeface="Cambria Math" panose="02040503050406030204" pitchFamily="18" charset="0"/>
                            <a:ea typeface="Cambria Math" panose="02040503050406030204" pitchFamily="18" charset="0"/>
                          </a:rPr>
                          <m:t>)</m:t>
                        </m:r>
                      </m:e>
                    </m:nary>
                  </m:oMath>
                </a14:m>
                <a:endParaRPr lang="en-US" sz="1680" b="0" dirty="0"/>
              </a:p>
              <a:p>
                <a:pPr marL="342900" indent="-342900" algn="l">
                  <a:lnSpc>
                    <a:spcPct val="150000"/>
                  </a:lnSpc>
                  <a:buSzPct val="100000"/>
                  <a:buChar char="•"/>
                </a:pPr>
                <a:r>
                  <a:rPr lang="en-US" sz="1680" dirty="0"/>
                  <a:t>Add a regularized term in the objective function to avoid overfitting</a:t>
                </a:r>
                <a:endParaRPr lang="en-US" sz="1680" dirty="0"/>
              </a:p>
              <a:p>
                <a:pPr marL="342900" indent="-342900" algn="l">
                  <a:lnSpc>
                    <a:spcPct val="150000"/>
                  </a:lnSpc>
                  <a:buSzPct val="100000"/>
                  <a:buChar char="•"/>
                </a:pPr>
                <a:r>
                  <a:rPr lang="en-US" sz="1680" dirty="0"/>
                  <a:t>Use second-order Taylor expansion to approximate the objective function</a:t>
                </a:r>
                <a:endParaRPr lang="en-US" sz="1680" dirty="0"/>
              </a:p>
              <a:p>
                <a:pPr marL="342900" indent="-342900" algn="l">
                  <a:lnSpc>
                    <a:spcPct val="150000"/>
                  </a:lnSpc>
                  <a:buSzPct val="100000"/>
                  <a:buChar char="•"/>
                </a:pPr>
                <a:r>
                  <a:rPr lang="en-US" sz="1680" dirty="0"/>
                  <a:t>The objective goal of step t will be </a:t>
                </a:r>
                <a14:m>
                  <m:oMath xmlns:m="http://schemas.openxmlformats.org/officeDocument/2006/math">
                    <m:nary>
                      <m:naryPr>
                        <m:chr m:val="∑"/>
                        <m:ctrlPr>
                          <a:rPr lang="en-US" sz="1680" i="1" smtClean="0">
                            <a:latin typeface="Cambria Math" panose="02040503050406030204" pitchFamily="18" charset="0"/>
                          </a:rPr>
                        </m:ctrlPr>
                      </m:naryPr>
                      <m:sub>
                        <m:r>
                          <m:rPr>
                            <m:brk m:alnAt="23"/>
                          </m:rPr>
                          <a:rPr lang="en-US" sz="1680" b="0" i="1" smtClean="0">
                            <a:latin typeface="Cambria Math" panose="02040503050406030204" pitchFamily="18" charset="0"/>
                          </a:rPr>
                          <m:t>𝑖</m:t>
                        </m:r>
                        <m:r>
                          <a:rPr lang="en-US" sz="1680" b="0" i="1" smtClean="0">
                            <a:latin typeface="Cambria Math" panose="02040503050406030204" pitchFamily="18" charset="0"/>
                          </a:rPr>
                          <m:t>=</m:t>
                        </m:r>
                        <m:r>
                          <a:rPr lang="en-US" sz="1680" b="0" i="1" smtClean="0">
                            <a:latin typeface="Cambria Math" panose="02040503050406030204" pitchFamily="18" charset="0"/>
                          </a:rPr>
                          <m:t>1</m:t>
                        </m:r>
                      </m:sub>
                      <m:sup>
                        <m:r>
                          <a:rPr lang="en-US" sz="1680" b="0" i="1" smtClean="0">
                            <a:latin typeface="Cambria Math" panose="02040503050406030204" pitchFamily="18" charset="0"/>
                          </a:rPr>
                          <m:t>𝑛</m:t>
                        </m:r>
                      </m:sup>
                      <m:e>
                        <m:d>
                          <m:dPr>
                            <m:begChr m:val="["/>
                            <m:endChr m:val="]"/>
                            <m:ctrlPr>
                              <a:rPr lang="en-US" sz="1680" i="1" smtClean="0">
                                <a:latin typeface="Cambria Math" panose="02040503050406030204" pitchFamily="18" charset="0"/>
                              </a:rPr>
                            </m:ctrlPr>
                          </m:dPr>
                          <m:e>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𝑔</m:t>
                                </m:r>
                              </m:e>
                              <m:sub>
                                <m:r>
                                  <a:rPr lang="en-US" sz="1680" b="0" i="1" smtClean="0">
                                    <a:latin typeface="Cambria Math" panose="02040503050406030204" pitchFamily="18" charset="0"/>
                                  </a:rPr>
                                  <m:t>𝑖</m:t>
                                </m:r>
                              </m:sub>
                            </m:sSub>
                            <m:sSub>
                              <m:sSubPr>
                                <m:ctrlPr>
                                  <a:rPr lang="en-US" sz="1680" i="1" smtClean="0">
                                    <a:latin typeface="Cambria Math" panose="02040503050406030204" pitchFamily="18" charset="0"/>
                                  </a:rPr>
                                </m:ctrlPr>
                              </m:sSub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Sub>
                            <m:d>
                              <m:dPr>
                                <m:ctrlPr>
                                  <a:rPr lang="en-US" sz="1680" b="0" i="1" smtClean="0">
                                    <a:latin typeface="Cambria Math" panose="02040503050406030204" pitchFamily="18" charset="0"/>
                                  </a:rPr>
                                </m:ctrlPr>
                              </m:dPr>
                              <m:e>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e>
                            </m:d>
                            <m:r>
                              <a:rPr lang="en-US" sz="1680" b="0" i="1" smtClean="0">
                                <a:latin typeface="Cambria Math" panose="02040503050406030204" pitchFamily="18" charset="0"/>
                              </a:rPr>
                              <m:t>+</m:t>
                            </m:r>
                            <m:f>
                              <m:fPr>
                                <m:ctrlPr>
                                  <a:rPr lang="en-US" sz="1680" b="0" i="1" smtClean="0">
                                    <a:latin typeface="Cambria Math" panose="02040503050406030204" pitchFamily="18" charset="0"/>
                                  </a:rPr>
                                </m:ctrlPr>
                              </m:fPr>
                              <m:num>
                                <m:r>
                                  <a:rPr lang="en-US" sz="1680" b="0" i="1" smtClean="0">
                                    <a:latin typeface="Cambria Math" panose="02040503050406030204" pitchFamily="18" charset="0"/>
                                  </a:rPr>
                                  <m:t>1</m:t>
                                </m:r>
                              </m:num>
                              <m:den>
                                <m:r>
                                  <a:rPr lang="en-US" sz="1680" b="0" i="1" smtClean="0">
                                    <a:latin typeface="Cambria Math" panose="02040503050406030204" pitchFamily="18" charset="0"/>
                                  </a:rPr>
                                  <m:t>2</m:t>
                                </m:r>
                              </m:den>
                            </m:f>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ℎ</m:t>
                                </m:r>
                              </m:e>
                              <m:sub>
                                <m:r>
                                  <a:rPr lang="en-US" sz="1680" b="0" i="1" smtClean="0">
                                    <a:latin typeface="Cambria Math" panose="02040503050406030204" pitchFamily="18" charset="0"/>
                                  </a:rPr>
                                  <m:t>𝑖</m:t>
                                </m:r>
                              </m:sub>
                            </m:sSub>
                            <m:sSubSup>
                              <m:sSubSupPr>
                                <m:ctrlPr>
                                  <a:rPr lang="en-US" sz="1680" b="0" i="1" smtClean="0">
                                    <a:latin typeface="Cambria Math" panose="02040503050406030204" pitchFamily="18" charset="0"/>
                                  </a:rPr>
                                </m:ctrlPr>
                              </m:sSubSupPr>
                              <m:e>
                                <m:r>
                                  <a:rPr lang="en-US" sz="1680" b="0" i="1" smtClean="0">
                                    <a:latin typeface="Cambria Math" panose="02040503050406030204" pitchFamily="18" charset="0"/>
                                  </a:rPr>
                                  <m:t>𝑓</m:t>
                                </m:r>
                              </m:e>
                              <m:sub>
                                <m:r>
                                  <a:rPr lang="en-US" sz="1680" b="0" i="1" smtClean="0">
                                    <a:latin typeface="Cambria Math" panose="02040503050406030204" pitchFamily="18" charset="0"/>
                                  </a:rPr>
                                  <m:t>𝑡</m:t>
                                </m:r>
                              </m:sub>
                              <m:sup>
                                <m:r>
                                  <a:rPr lang="en-US" sz="1680" b="0" i="1" smtClean="0">
                                    <a:latin typeface="Cambria Math" panose="02040503050406030204" pitchFamily="18" charset="0"/>
                                  </a:rPr>
                                  <m:t>2</m:t>
                                </m:r>
                              </m:sup>
                            </m:sSubSup>
                            <m:r>
                              <a:rPr lang="en-US" sz="1680" b="0" i="1" smtClean="0">
                                <a:latin typeface="Cambria Math" panose="02040503050406030204" pitchFamily="18" charset="0"/>
                              </a:rPr>
                              <m:t>(</m:t>
                            </m:r>
                            <m:sSub>
                              <m:sSubPr>
                                <m:ctrlPr>
                                  <a:rPr lang="en-US" sz="1680" b="0" i="1" smtClean="0">
                                    <a:latin typeface="Cambria Math" panose="02040503050406030204" pitchFamily="18" charset="0"/>
                                  </a:rPr>
                                </m:ctrlPr>
                              </m:sSubPr>
                              <m:e>
                                <m:r>
                                  <a:rPr lang="en-US" sz="1680" b="0" i="1" smtClean="0">
                                    <a:latin typeface="Cambria Math" panose="02040503050406030204" pitchFamily="18" charset="0"/>
                                  </a:rPr>
                                  <m:t>𝑥</m:t>
                                </m:r>
                              </m:e>
                              <m:sub>
                                <m:r>
                                  <a:rPr lang="en-US" sz="1680" b="0" i="1" smtClean="0">
                                    <a:latin typeface="Cambria Math" panose="02040503050406030204" pitchFamily="18" charset="0"/>
                                  </a:rPr>
                                  <m:t>𝑖</m:t>
                                </m:r>
                              </m:sub>
                            </m:sSub>
                            <m:r>
                              <a:rPr lang="en-US" sz="1680" b="0" i="1" smtClean="0">
                                <a:latin typeface="Cambria Math" panose="02040503050406030204" pitchFamily="18" charset="0"/>
                              </a:rPr>
                              <m:t>)</m:t>
                            </m:r>
                          </m:e>
                        </m:d>
                        <m:r>
                          <a:rPr lang="en-US" sz="1680" b="0" i="1" smtClean="0">
                            <a:latin typeface="Cambria Math" panose="02040503050406030204" pitchFamily="18" charset="0"/>
                          </a:rPr>
                          <m:t>+</m:t>
                        </m:r>
                        <m:r>
                          <a:rPr lang="en-US" sz="1680" b="0" i="1" smtClean="0">
                            <a:latin typeface="Cambria Math" panose="02040503050406030204" pitchFamily="18" charset="0"/>
                            <a:ea typeface="Cambria Math" panose="02040503050406030204" pitchFamily="18" charset="0"/>
                          </a:rPr>
                          <m:t>𝜔</m:t>
                        </m:r>
                        <m:r>
                          <a:rPr lang="en-US" sz="1680" b="0" i="1" smtClean="0">
                            <a:latin typeface="Cambria Math" panose="02040503050406030204" pitchFamily="18" charset="0"/>
                            <a:ea typeface="Cambria Math" panose="02040503050406030204" pitchFamily="18" charset="0"/>
                          </a:rPr>
                          <m:t>(</m:t>
                        </m:r>
                        <m:sSub>
                          <m:sSubPr>
                            <m:ctrlPr>
                              <a:rPr lang="en-US" sz="1680" b="0" i="1" smtClean="0">
                                <a:latin typeface="Cambria Math" panose="02040503050406030204" pitchFamily="18" charset="0"/>
                                <a:ea typeface="Cambria Math" panose="02040503050406030204" pitchFamily="18" charset="0"/>
                              </a:rPr>
                            </m:ctrlPr>
                          </m:sSubPr>
                          <m:e>
                            <m:r>
                              <a:rPr lang="en-US" sz="1680" b="0" i="1" smtClean="0">
                                <a:latin typeface="Cambria Math" panose="02040503050406030204" pitchFamily="18" charset="0"/>
                                <a:ea typeface="Cambria Math" panose="02040503050406030204" pitchFamily="18" charset="0"/>
                              </a:rPr>
                              <m:t>𝑓</m:t>
                            </m:r>
                          </m:e>
                          <m:sub>
                            <m:r>
                              <a:rPr lang="en-US" sz="1680" b="0" i="1" smtClean="0">
                                <a:latin typeface="Cambria Math" panose="02040503050406030204" pitchFamily="18" charset="0"/>
                                <a:ea typeface="Cambria Math" panose="02040503050406030204" pitchFamily="18" charset="0"/>
                              </a:rPr>
                              <m:t>𝑡</m:t>
                            </m:r>
                          </m:sub>
                        </m:sSub>
                        <m:r>
                          <a:rPr lang="en-US" sz="1680" b="0" i="1" smtClean="0">
                            <a:latin typeface="Cambria Math" panose="02040503050406030204" pitchFamily="18" charset="0"/>
                            <a:ea typeface="Cambria Math" panose="02040503050406030204" pitchFamily="18" charset="0"/>
                          </a:rPr>
                          <m:t>)</m:t>
                        </m:r>
                      </m:e>
                    </m:nary>
                  </m:oMath>
                </a14:m>
                <a:endParaRPr lang="en-US" sz="1680" dirty="0"/>
              </a:p>
              <a:p>
                <a:pPr marL="342900" indent="-342900" algn="l">
                  <a:lnSpc>
                    <a:spcPct val="150000"/>
                  </a:lnSpc>
                  <a:buSzPct val="100000"/>
                  <a:buChar char="•"/>
                </a:pPr>
                <a:r>
                  <a:rPr lang="en-US" sz="1680" dirty="0"/>
                  <a:t>Consistent form for every loss function</a:t>
                </a:r>
                <a:endParaRPr lang="en-US" sz="1680" dirty="0"/>
              </a:p>
              <a:p>
                <a:pPr marL="342900" indent="-342900" algn="l">
                  <a:lnSpc>
                    <a:spcPct val="150000"/>
                  </a:lnSpc>
                  <a:buSzPct val="100000"/>
                  <a:buChar char="•"/>
                </a:pPr>
                <a:r>
                  <a:rPr lang="en-US" sz="1680" dirty="0"/>
                  <a:t>When building each single tree, use parallel computing to improve efficiency</a:t>
                </a:r>
                <a:endParaRPr lang="en-US" sz="1680" dirty="0"/>
              </a:p>
              <a:p>
                <a:pPr marL="342900" indent="-342900" algn="l">
                  <a:lnSpc>
                    <a:spcPct val="150000"/>
                  </a:lnSpc>
                  <a:buSzPct val="100000"/>
                  <a:buChar char="•"/>
                </a:pPr>
                <a:r>
                  <a:rPr lang="en-US" sz="1680" dirty="0"/>
                  <a:t>Support column subsampling </a:t>
                </a:r>
                <a:r>
                  <a:rPr lang="en-US" sz="1680"/>
                  <a:t>similar </a:t>
                </a:r>
                <a:r>
                  <a:rPr lang="en-US" altLang="zh-CN" sz="1680"/>
                  <a:t>in</a:t>
                </a:r>
                <a:r>
                  <a:rPr lang="en-US" sz="1680"/>
                  <a:t> </a:t>
                </a:r>
                <a:r>
                  <a:rPr lang="en-US" sz="1680" dirty="0"/>
                  <a:t>random forest</a:t>
                </a:r>
                <a:endParaRPr lang="en-US" sz="1680" dirty="0"/>
              </a:p>
            </p:txBody>
          </p:sp>
        </mc:Choice>
        <mc:Fallback>
          <p:sp>
            <p:nvSpPr>
              <p:cNvPr id="4" name="Text 2"/>
              <p:cNvSpPr>
                <a:spLocks noRot="1" noChangeAspect="1" noMove="1" noResize="1" noEditPoints="1" noAdjustHandles="1" noChangeArrowheads="1" noChangeShapeType="1" noTextEdit="1"/>
              </p:cNvSpPr>
              <p:nvPr/>
            </p:nvSpPr>
            <p:spPr>
              <a:xfrm>
                <a:off x="762000" y="845343"/>
                <a:ext cx="7715250" cy="3452813"/>
              </a:xfrm>
              <a:prstGeom prst="rect">
                <a:avLst/>
              </a:prstGeom>
              <a:blipFill rotWithShape="1">
                <a:blip r:embed="rId1"/>
                <a:stretch>
                  <a:fillRect t="-5" b="-19848"/>
                </a:stretch>
              </a:blipFill>
            </p:spPr>
            <p:txBody>
              <a:bodyPr/>
              <a:lstStyle/>
              <a:p>
                <a:r>
                  <a:rPr lang="zh-CN"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4139</Words>
  <Application>WPS 演示</Application>
  <PresentationFormat>On-screen Show (16:9)</PresentationFormat>
  <Paragraphs>128</Paragraphs>
  <Slides>13</Slides>
  <Notes>11</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13</vt:i4>
      </vt:variant>
    </vt:vector>
  </HeadingPairs>
  <TitlesOfParts>
    <vt:vector size="35" baseType="lpstr">
      <vt:lpstr>Arial</vt:lpstr>
      <vt:lpstr>宋体</vt:lpstr>
      <vt:lpstr>Wingdings</vt:lpstr>
      <vt:lpstr>Noto Sans SC</vt:lpstr>
      <vt:lpstr>苹方-简</vt:lpstr>
      <vt:lpstr>Noto Sans SC</vt:lpstr>
      <vt:lpstr>Noto Sans SC</vt:lpstr>
      <vt:lpstr>Inter</vt:lpstr>
      <vt:lpstr>Cambria Math</vt:lpstr>
      <vt:lpstr>Calibri</vt:lpstr>
      <vt:lpstr>Helvetica Neue</vt:lpstr>
      <vt:lpstr>微软雅黑</vt:lpstr>
      <vt:lpstr>汉仪旗黑</vt:lpstr>
      <vt:lpstr>宋体</vt:lpstr>
      <vt:lpstr>Arial Unicode MS</vt:lpstr>
      <vt:lpstr>等线</vt:lpstr>
      <vt:lpstr>汉仪中等线KW</vt:lpstr>
      <vt:lpstr>汉仪书宋二KW</vt:lpstr>
      <vt:lpstr>Thonburi</vt:lpstr>
      <vt:lpstr>Kingsoft Math</vt:lpstr>
      <vt:lpstr>DejaVu Math TeX Gyre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MindShow.fun</dc:creator>
  <dc:subject>SUBTITLE HERE</dc:subject>
  <cp:lastModifiedBy>ReviloN</cp:lastModifiedBy>
  <cp:revision>17</cp:revision>
  <dcterms:created xsi:type="dcterms:W3CDTF">2023-12-06T06:44:33Z</dcterms:created>
  <dcterms:modified xsi:type="dcterms:W3CDTF">2023-12-06T06:44:33Z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68D91B53AFC1C5F7E5F56F65BE1402E3</vt:lpwstr>
  </property>
  <property fmtid="{D5CDD505-2E9C-101B-9397-08002B2CF9AE}" pid="3" name="KSOProductBuildVer">
    <vt:lpwstr>2052-4.6.0.7435</vt:lpwstr>
  </property>
</Properties>
</file>