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75" r:id="rId1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12" d="100"/>
          <a:sy n="112" d="100"/>
        </p:scale>
        <p:origin x="6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727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30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lightblue_computer_20221011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lightblue_computer_20221011/Catalog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lightblue_computer_20221011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EBF3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lightblue_computer_20221011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76650" y="1128713"/>
            <a:ext cx="4772978" cy="13335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l">
              <a:buNone/>
            </a:pPr>
            <a:r>
              <a:rPr lang="en-US" sz="322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PRESENTATION TITLE</a:t>
            </a:r>
            <a:endParaRPr lang="en-US" sz="3220" dirty="0"/>
          </a:p>
        </p:txBody>
      </p:sp>
      <p:sp>
        <p:nvSpPr>
          <p:cNvPr id="3" name="Text 1"/>
          <p:cNvSpPr/>
          <p:nvPr/>
        </p:nvSpPr>
        <p:spPr>
          <a:xfrm>
            <a:off x="3676650" y="2724150"/>
            <a:ext cx="2925128" cy="7524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2100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SUBTITLE HERE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6219825" y="4576763"/>
            <a:ext cx="1219200" cy="1381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7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MindShow.fun</a:t>
            </a:r>
            <a:endParaRPr lang="en-US" sz="700" dirty="0"/>
          </a:p>
        </p:txBody>
      </p:sp>
      <p:sp>
        <p:nvSpPr>
          <p:cNvPr id="5" name="Text 3"/>
          <p:cNvSpPr/>
          <p:nvPr/>
        </p:nvSpPr>
        <p:spPr>
          <a:xfrm>
            <a:off x="7610475" y="4576763"/>
            <a:ext cx="1052513" cy="1381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7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2023-12-04</a:t>
            </a:r>
            <a:endParaRPr lang="en-US" sz="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 offers several advantages that make it a preferred choice for machine learning enthusiasts and practitioners. These advantages include:</a:t>
            </a:r>
            <a:endParaRPr lang="en-US" sz="1225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High Performance: XGBoost has a proven track record of winning numerous machine learning competitions due to its superior performance.</a:t>
            </a:r>
            <a:endParaRPr lang="en-US" sz="168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Flexibility: It supports custom optimization objectives and evaluation criteria, providing flexibility in model development.</a:t>
            </a:r>
            <a:endParaRPr lang="en-US" sz="168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Cross-Platform Compatibility: XGBoost is compatible with various programming languages, including Python, R, Java, and more, making it accessible to a wide range of users.</a:t>
            </a:r>
            <a:endParaRPr lang="en-US" sz="168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71875" y="103822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63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6300" dirty="0"/>
          </a:p>
        </p:txBody>
      </p:sp>
      <p:sp>
        <p:nvSpPr>
          <p:cNvPr id="3" name="Text 1"/>
          <p:cNvSpPr/>
          <p:nvPr/>
        </p:nvSpPr>
        <p:spPr>
          <a:xfrm>
            <a:off x="3790950" y="2281238"/>
            <a:ext cx="3963353" cy="15097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41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Card Transaction Fraud Dataset Introduction</a:t>
            </a:r>
            <a:endParaRPr lang="en-US" sz="241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Card Transaction Fraud Dataset Introduction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Understanding Card Transaction Fraud</a:t>
            </a:r>
            <a:endParaRPr lang="en-US" sz="168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Importance of Fraud Detection</a:t>
            </a:r>
            <a:endParaRPr lang="en-US" sz="168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Characteristics of Fraudulent Transactions</a:t>
            </a:r>
            <a:endParaRPr lang="en-US" sz="168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71875" y="103822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63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6300" dirty="0"/>
          </a:p>
        </p:txBody>
      </p:sp>
      <p:sp>
        <p:nvSpPr>
          <p:cNvPr id="3" name="Text 1"/>
          <p:cNvSpPr/>
          <p:nvPr/>
        </p:nvSpPr>
        <p:spPr>
          <a:xfrm>
            <a:off x="3790950" y="2281238"/>
            <a:ext cx="3963353" cy="15097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41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Enhanced Fraud Detection using XGBoost</a:t>
            </a:r>
            <a:endParaRPr lang="en-US" sz="241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838325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2871788" y="2390775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25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52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24000" y="361950"/>
            <a:ext cx="3109913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2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CONTENTS 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1819275" y="1619250"/>
            <a:ext cx="6605587" cy="31051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</a:t>
            </a:r>
            <a:r>
              <a:rPr lang="en-US" altLang="zh-CN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ard </a:t>
            </a: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Transaction Fraud Dataset Introduction</a:t>
            </a:r>
            <a:endParaRPr lang="en-US" sz="175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71875" y="103822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63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6300" dirty="0"/>
          </a:p>
        </p:txBody>
      </p:sp>
      <p:sp>
        <p:nvSpPr>
          <p:cNvPr id="3" name="Text 1"/>
          <p:cNvSpPr/>
          <p:nvPr/>
        </p:nvSpPr>
        <p:spPr>
          <a:xfrm>
            <a:off x="3790950" y="2281238"/>
            <a:ext cx="3963353" cy="15097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64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Introduction to Dataset</a:t>
            </a:r>
            <a:endParaRPr lang="en-US" sz="36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Dataset Introduction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714375" y="75901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ct val="150000"/>
              </a:lnSpc>
              <a:buSzPct val="100000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>
              <a:lnSpc>
                <a:spcPct val="150000"/>
              </a:lnSpc>
              <a:buSzPct val="100000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1000000 transactions, 8.74% fraud rate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Binary classification problem, Unbalanced data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We will try stratified sampling and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upsampling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when dividing the dataset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Dataset Introduction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714375" y="75901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ct val="150000"/>
              </a:lnSpc>
              <a:buSzPct val="100000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Feature Explanation: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b="0" i="0" dirty="0" err="1">
                <a:solidFill>
                  <a:srgbClr val="3C4043"/>
                </a:solidFill>
                <a:effectLst/>
                <a:latin typeface="Inter"/>
              </a:rPr>
              <a:t>distance_from_home</a:t>
            </a:r>
            <a:r>
              <a:rPr lang="en-US" sz="1600" dirty="0">
                <a:solidFill>
                  <a:srgbClr val="3C4043"/>
                </a:solidFill>
                <a:latin typeface="Inter"/>
              </a:rPr>
              <a:t>:</a:t>
            </a:r>
            <a:r>
              <a:rPr lang="en-US" sz="1600" b="0" i="0" dirty="0">
                <a:solidFill>
                  <a:srgbClr val="3C4043"/>
                </a:solidFill>
                <a:effectLst/>
                <a:latin typeface="Inter"/>
              </a:rPr>
              <a:t> the distance from home where the transaction happened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b="0" i="0" dirty="0" err="1">
                <a:solidFill>
                  <a:srgbClr val="3C4043"/>
                </a:solidFill>
                <a:effectLst/>
                <a:latin typeface="Inter"/>
              </a:rPr>
              <a:t>distance_from_last_transaction</a:t>
            </a:r>
            <a:r>
              <a:rPr lang="en-US" sz="1600" dirty="0">
                <a:solidFill>
                  <a:srgbClr val="3C4043"/>
                </a:solidFill>
                <a:latin typeface="Inter"/>
              </a:rPr>
              <a:t>:</a:t>
            </a:r>
            <a:r>
              <a:rPr lang="en-US" sz="1600" b="0" i="0" dirty="0">
                <a:solidFill>
                  <a:srgbClr val="3C4043"/>
                </a:solidFill>
                <a:effectLst/>
                <a:latin typeface="Inter"/>
              </a:rPr>
              <a:t> the distance from last transaction happened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b="0" i="0" dirty="0" err="1">
                <a:solidFill>
                  <a:srgbClr val="3C4043"/>
                </a:solidFill>
                <a:effectLst/>
                <a:latin typeface="Inter"/>
              </a:rPr>
              <a:t>ratio_to_median_purchase_price</a:t>
            </a:r>
            <a:r>
              <a:rPr lang="en-US" sz="1600" dirty="0">
                <a:solidFill>
                  <a:srgbClr val="3C4043"/>
                </a:solidFill>
                <a:latin typeface="Inter"/>
              </a:rPr>
              <a:t>:</a:t>
            </a:r>
            <a:r>
              <a:rPr lang="en-US" sz="1600" b="0" i="0" dirty="0">
                <a:solidFill>
                  <a:srgbClr val="3C4043"/>
                </a:solidFill>
                <a:effectLst/>
                <a:latin typeface="Inter"/>
              </a:rPr>
              <a:t> </a:t>
            </a:r>
            <a:r>
              <a:rPr lang="en-US" sz="1600" dirty="0">
                <a:solidFill>
                  <a:srgbClr val="3C4043"/>
                </a:solidFill>
                <a:latin typeface="Inter"/>
              </a:rPr>
              <a:t>r</a:t>
            </a:r>
            <a:r>
              <a:rPr lang="en-US" sz="1600" b="0" i="0" dirty="0">
                <a:solidFill>
                  <a:srgbClr val="3C4043"/>
                </a:solidFill>
                <a:effectLst/>
                <a:latin typeface="Inter"/>
              </a:rPr>
              <a:t>atio of transaction </a:t>
            </a:r>
            <a:r>
              <a:rPr lang="en-US" sz="1600" b="0" i="0" dirty="0" err="1">
                <a:solidFill>
                  <a:srgbClr val="3C4043"/>
                </a:solidFill>
                <a:effectLst/>
                <a:latin typeface="Inter"/>
              </a:rPr>
              <a:t>prive</a:t>
            </a:r>
            <a:r>
              <a:rPr lang="en-US" sz="1600" b="0" i="0" dirty="0">
                <a:solidFill>
                  <a:srgbClr val="3C4043"/>
                </a:solidFill>
                <a:effectLst/>
                <a:latin typeface="Inter"/>
              </a:rPr>
              <a:t> to median purchase price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b="0" i="0" dirty="0" err="1">
                <a:solidFill>
                  <a:srgbClr val="3C4043"/>
                </a:solidFill>
                <a:effectLst/>
                <a:latin typeface="Inter"/>
              </a:rPr>
              <a:t>repeat_retailer</a:t>
            </a:r>
            <a:r>
              <a:rPr lang="en-US" sz="1600" dirty="0">
                <a:solidFill>
                  <a:srgbClr val="3C4043"/>
                </a:solidFill>
                <a:latin typeface="Inter"/>
              </a:rPr>
              <a:t>:</a:t>
            </a:r>
            <a:r>
              <a:rPr lang="en-US" sz="1600" b="0" i="0" dirty="0">
                <a:solidFill>
                  <a:srgbClr val="3C4043"/>
                </a:solidFill>
                <a:effectLst/>
                <a:latin typeface="Inter"/>
              </a:rPr>
              <a:t> Is the transaction happened from same retailer</a:t>
            </a: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1600" b="0" i="0" dirty="0" err="1">
                <a:solidFill>
                  <a:srgbClr val="3C4043"/>
                </a:solidFill>
                <a:effectLst/>
                <a:latin typeface="Inter"/>
              </a:rPr>
              <a:t>used_chip</a:t>
            </a:r>
            <a:r>
              <a:rPr lang="en-US" sz="1600" dirty="0">
                <a:solidFill>
                  <a:srgbClr val="3C4043"/>
                </a:solidFill>
                <a:latin typeface="Inter"/>
              </a:rPr>
              <a:t>:</a:t>
            </a:r>
            <a:r>
              <a:rPr lang="en-US" sz="1600" b="0" i="0" dirty="0">
                <a:solidFill>
                  <a:srgbClr val="3C4043"/>
                </a:solidFill>
                <a:effectLst/>
                <a:latin typeface="Inter"/>
              </a:rPr>
              <a:t> Is the transaction through credit card?</a:t>
            </a: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1600" b="0" i="0" dirty="0" err="1">
                <a:solidFill>
                  <a:srgbClr val="3C4043"/>
                </a:solidFill>
                <a:effectLst/>
                <a:latin typeface="Inter"/>
              </a:rPr>
              <a:t>used_pin_number</a:t>
            </a:r>
            <a:r>
              <a:rPr lang="en-US" sz="1600" b="0" i="0" dirty="0">
                <a:solidFill>
                  <a:srgbClr val="3C4043"/>
                </a:solidFill>
                <a:effectLst/>
                <a:latin typeface="Inter"/>
              </a:rPr>
              <a:t> - Is the transaction happened by using PIN number?</a:t>
            </a: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1600" b="0" i="0" dirty="0" err="1">
                <a:solidFill>
                  <a:srgbClr val="3C4043"/>
                </a:solidFill>
                <a:effectLst/>
                <a:latin typeface="Inter"/>
              </a:rPr>
              <a:t>online_order</a:t>
            </a:r>
            <a:r>
              <a:rPr lang="en-US" sz="1600" b="0" i="0" dirty="0">
                <a:solidFill>
                  <a:srgbClr val="3C4043"/>
                </a:solidFill>
                <a:effectLst/>
                <a:latin typeface="Inter"/>
              </a:rPr>
              <a:t> - Is the transaction an online order?</a:t>
            </a: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1600" b="0" i="0" dirty="0">
                <a:solidFill>
                  <a:srgbClr val="3C4043"/>
                </a:solidFill>
                <a:effectLst/>
                <a:latin typeface="Inter"/>
              </a:rPr>
              <a:t>fraud - Is the transaction fraudulent.</a:t>
            </a: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endParaRPr lang="en-US" sz="1600" b="0" i="0" dirty="0">
              <a:solidFill>
                <a:srgbClr val="3C4043"/>
              </a:solidFill>
              <a:effectLst/>
              <a:latin typeface="Inter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00" b="0" i="0" dirty="0">
              <a:solidFill>
                <a:srgbClr val="3C4043"/>
              </a:solidFill>
              <a:effectLst/>
              <a:latin typeface="Inter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</p:txBody>
      </p:sp>
    </p:spTree>
    <p:extLst>
      <p:ext uri="{BB962C8B-B14F-4D97-AF65-F5344CB8AC3E}">
        <p14:creationId xmlns:p14="http://schemas.microsoft.com/office/powerpoint/2010/main" val="305992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Gradient boosting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/>
              <a:t>In Gradient boosted decision tree(GBDT), the k-</a:t>
            </a:r>
            <a:r>
              <a:rPr lang="en-US" sz="1680" dirty="0" err="1"/>
              <a:t>th</a:t>
            </a:r>
            <a:r>
              <a:rPr lang="en-US" sz="1680" dirty="0"/>
              <a:t> tree is used to fit the negative derivative of the loss function with respect to the current model’s prediction.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/>
              <a:t>The current model’s prediction for each observation is the weighted sum of the first k-1 trees.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/>
              <a:t>If we use MSE as the loss function in a regression task, the derivative for each observation is simply the residual between true label value and predicted value.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 err="1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endParaRPr lang="en-US" sz="262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2"/>
              <p:cNvSpPr/>
              <p:nvPr/>
            </p:nvSpPr>
            <p:spPr>
              <a:xfrm>
                <a:off x="762000" y="1304925"/>
                <a:ext cx="7715250" cy="3452813"/>
              </a:xfrm>
              <a:prstGeom prst="rect">
                <a:avLst/>
              </a:prstGeom>
              <a:noFill/>
              <a:ln/>
            </p:spPr>
            <p:txBody>
              <a:bodyPr wrap="square" rtlCol="0" anchor="t"/>
              <a:lstStyle/>
              <a:p>
                <a:pPr algn="l">
                  <a:lnSpc>
                    <a:spcPct val="150000"/>
                  </a:lnSpc>
                  <a:buSzPct val="100000"/>
                </a:pPr>
                <a:r>
                  <a:rPr lang="en-US" sz="1680" dirty="0"/>
                  <a:t>Advantages over GBDT:</a:t>
                </a:r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 err="1"/>
                  <a:t>Obejctive</a:t>
                </a:r>
                <a:r>
                  <a:rPr lang="en-US" sz="1680" dirty="0"/>
                  <a:t> function for t-</a:t>
                </a:r>
                <a:r>
                  <a:rPr lang="en-US" sz="1680" dirty="0" err="1"/>
                  <a:t>th</a:t>
                </a:r>
                <a:r>
                  <a:rPr lang="en-US" sz="1680" dirty="0"/>
                  <a:t> tree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8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8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)+</m:t>
                        </m:r>
                      </m:e>
                    </m:nary>
                    <m:r>
                      <a:rPr lang="en-US" sz="168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168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8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168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8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8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8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8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80" b="0" dirty="0"/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Adding a regularized term in the objective function to avoid overfitting</a:t>
                </a:r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Using second-order Taylor expansion to approximate the objective function</a:t>
                </a:r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When building each single tree, use parallel computing to improve efficiency</a:t>
                </a:r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Support column subsampling similar to random forest</a:t>
                </a:r>
              </a:p>
            </p:txBody>
          </p:sp>
        </mc:Choice>
        <mc:Fallback xmlns="">
          <p:sp>
            <p:nvSpPr>
              <p:cNvPr id="4" name="Tex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304925"/>
                <a:ext cx="7715250" cy="3452813"/>
              </a:xfrm>
              <a:prstGeom prst="rect">
                <a:avLst/>
              </a:prstGeom>
              <a:blipFill>
                <a:blip r:embed="rId3"/>
                <a:stretch>
                  <a:fillRect l="-474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762000" y="117641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30" b="1" dirty="0" err="1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XGBoost</a:t>
            </a:r>
            <a:r>
              <a:rPr lang="en-US" sz="263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 in R</a:t>
            </a:r>
            <a:endParaRPr lang="en-US" sz="2630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Install required package 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install.packages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(‘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’)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require(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)</a:t>
            </a:r>
          </a:p>
          <a:p>
            <a:pPr algn="l">
              <a:lnSpc>
                <a:spcPct val="150000"/>
              </a:lnSpc>
              <a:buSzPct val="100000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algn="l">
              <a:lnSpc>
                <a:spcPct val="150000"/>
              </a:lnSpc>
              <a:buSzPct val="100000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Save the dataset in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Dmatrix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format provided by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package to ensure efficiency</a:t>
            </a:r>
          </a:p>
          <a:p>
            <a:pPr algn="l">
              <a:lnSpc>
                <a:spcPct val="150000"/>
              </a:lnSpc>
              <a:buSzPct val="100000"/>
            </a:pP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E.x</a:t>
            </a: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train.x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&lt;- 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data.matrix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(training(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data.split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) %&gt;% select(-fraud)) 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xgb.train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&lt;- 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xgb.DMatrix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(data =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train.x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, label =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train.y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)</a:t>
            </a:r>
          </a:p>
          <a:p>
            <a:pPr algn="l">
              <a:lnSpc>
                <a:spcPct val="150000"/>
              </a:lnSpc>
              <a:buSzPct val="100000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 err="1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in R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Model parameters and training example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model &lt;-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xgb.train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(data =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xgb.train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max_depth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3, objective = “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binary:logistic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”, 			  eta = 0.3,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nrounds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100,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nthread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2,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early_stopping_rounds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		  50, verbose = 0)</a:t>
            </a:r>
          </a:p>
          <a:p>
            <a:pPr algn="l">
              <a:lnSpc>
                <a:spcPct val="150000"/>
              </a:lnSpc>
              <a:buSzPct val="100000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algn="l">
              <a:lnSpc>
                <a:spcPct val="150000"/>
              </a:lnSpc>
              <a:buSzPct val="100000"/>
            </a:pP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Max_depth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</a:t>
            </a:r>
            <a:endParaRPr lang="en-US" sz="168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558</Words>
  <Application>Microsoft Office PowerPoint</Application>
  <PresentationFormat>On-screen Show (16:9)</PresentationFormat>
  <Paragraphs>82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Inter</vt:lpstr>
      <vt:lpstr>Noto Sans SC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>SUBTITLE HERE</dc:subject>
  <dc:creator>MindShow.fun</dc:creator>
  <cp:lastModifiedBy>xueyixin2020@163.com</cp:lastModifiedBy>
  <cp:revision>3</cp:revision>
  <dcterms:created xsi:type="dcterms:W3CDTF">2023-12-05T00:32:11Z</dcterms:created>
  <dcterms:modified xsi:type="dcterms:W3CDTF">2023-12-05T03:38:26Z</dcterms:modified>
</cp:coreProperties>
</file>