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9" r:id="rId3"/>
    <p:sldId id="277" r:id="rId4"/>
    <p:sldId id="278" r:id="rId5"/>
    <p:sldId id="279" r:id="rId6"/>
    <p:sldId id="280" r:id="rId7"/>
    <p:sldId id="281" r:id="rId8"/>
    <p:sldId id="260" r:id="rId9"/>
    <p:sldId id="261" r:id="rId10"/>
    <p:sldId id="262" r:id="rId11"/>
    <p:sldId id="263" r:id="rId12"/>
    <p:sldId id="264" r:id="rId13"/>
    <p:sldId id="283" r:id="rId14"/>
    <p:sldId id="275" r:id="rId1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55" d="100"/>
          <a:sy n="155" d="100"/>
        </p:scale>
        <p:origin x="5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2729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dhanushnarayananr/credit-card-fraud/data"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48435" y="1129030"/>
            <a:ext cx="7695565"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XGBoost: Extreme Gradient Boosting </a:t>
            </a:r>
            <a:endParaRPr lang="en-US" sz="3220" dirty="0"/>
          </a:p>
        </p:txBody>
      </p:sp>
      <p:sp>
        <p:nvSpPr>
          <p:cNvPr id="3" name="Text 1"/>
          <p:cNvSpPr/>
          <p:nvPr/>
        </p:nvSpPr>
        <p:spPr>
          <a:xfrm>
            <a:off x="4546600" y="285305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3"/>
          <a:stretch>
            <a:fillRect/>
          </a:stretch>
        </p:blipFill>
        <p:spPr>
          <a:xfrm>
            <a:off x="513715" y="3261360"/>
            <a:ext cx="5927725" cy="1736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3"/>
          <a:stretch>
            <a:fillRect/>
          </a:stretch>
        </p:blipFill>
        <p:spPr>
          <a:xfrm>
            <a:off x="137160" y="2974975"/>
            <a:ext cx="6038215" cy="1838960"/>
          </a:xfrm>
          <a:prstGeom prst="rect">
            <a:avLst/>
          </a:prstGeom>
        </p:spPr>
      </p:pic>
      <p:pic>
        <p:nvPicPr>
          <p:cNvPr id="8" name="图片 7"/>
          <p:cNvPicPr>
            <a:picLocks noChangeAspect="1"/>
          </p:cNvPicPr>
          <p:nvPr/>
        </p:nvPicPr>
        <p:blipFill>
          <a:blip r:embed="rId4"/>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p>
          <a:p>
            <a:pPr marL="285750" indent="-285750">
              <a:buFont typeface="Arial" panose="020B0604020202020204" pitchFamily="34" charset="0"/>
              <a:buChar char="•"/>
            </a:pPr>
            <a:r>
              <a:rPr lang="en-US" altLang="zh-CN" sz="1400"/>
              <a:t>eta: How fast to learn? default value 0.3</a:t>
            </a:r>
          </a:p>
          <a:p>
            <a:pPr marL="285750" indent="-285750">
              <a:buFont typeface="Arial" panose="020B0604020202020204" pitchFamily="34" charset="0"/>
              <a:buChar char="•"/>
            </a:pPr>
            <a:r>
              <a:rPr lang="en-US" altLang="zh-CN" sz="1400"/>
              <a:t>data: Training data in DMatrix structure</a:t>
            </a:r>
          </a:p>
          <a:p>
            <a:pPr marL="285750" indent="-285750">
              <a:buFont typeface="Arial" panose="020B0604020202020204" pitchFamily="34" charset="0"/>
              <a:buChar char="•"/>
            </a:pPr>
            <a:r>
              <a:rPr lang="en-US" altLang="zh-CN" sz="1400"/>
              <a:t>max.depth: The size of each tree and a rule of thumb is to use 2 or 3 to prevent overfitting</a:t>
            </a:r>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p>
          <a:p>
            <a:pPr marL="285750" indent="-285750">
              <a:buFont typeface="Arial" panose="020B0604020202020204" pitchFamily="34" charset="0"/>
              <a:buChar char="•"/>
            </a:pPr>
            <a:r>
              <a:rPr lang="en-US" altLang="zh-CN" sz="1400"/>
              <a:t>nrounds: number of boosting rounds</a:t>
            </a:r>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p>
        </p:txBody>
      </p:sp>
      <p:pic>
        <p:nvPicPr>
          <p:cNvPr id="6" name="图片 5"/>
          <p:cNvPicPr>
            <a:picLocks noChangeAspect="1"/>
          </p:cNvPicPr>
          <p:nvPr/>
        </p:nvPicPr>
        <p:blipFill>
          <a:blip r:embed="rId3"/>
          <a:stretch>
            <a:fillRect/>
          </a:stretch>
        </p:blipFill>
        <p:spPr>
          <a:xfrm>
            <a:off x="3163570" y="1537970"/>
            <a:ext cx="2404745" cy="2606675"/>
          </a:xfrm>
          <a:prstGeom prst="rect">
            <a:avLst/>
          </a:prstGeom>
        </p:spPr>
      </p:pic>
      <p:pic>
        <p:nvPicPr>
          <p:cNvPr id="7" name="图片 6"/>
          <p:cNvPicPr>
            <a:picLocks noChangeAspect="1"/>
          </p:cNvPicPr>
          <p:nvPr/>
        </p:nvPicPr>
        <p:blipFill>
          <a:blip r:embed="rId4"/>
          <a:stretch>
            <a:fillRect/>
          </a:stretch>
        </p:blipFill>
        <p:spPr>
          <a:xfrm>
            <a:off x="5828665" y="1537970"/>
            <a:ext cx="2404110" cy="2606040"/>
          </a:xfrm>
          <a:prstGeom prst="rect">
            <a:avLst/>
          </a:prstGeom>
        </p:spPr>
      </p:pic>
      <p:sp>
        <p:nvSpPr>
          <p:cNvPr id="8" name="文本框 7"/>
          <p:cNvSpPr txBox="1"/>
          <p:nvPr/>
        </p:nvSpPr>
        <p:spPr>
          <a:xfrm>
            <a:off x="160655" y="1646555"/>
            <a:ext cx="2742565" cy="2891790"/>
          </a:xfrm>
          <a:prstGeom prst="rect">
            <a:avLst/>
          </a:prstGeom>
          <a:noFill/>
        </p:spPr>
        <p:txBody>
          <a:bodyPr wrap="square" rtlCol="0">
            <a:spAutoFit/>
          </a:bodyPr>
          <a:lstStyle/>
          <a:p>
            <a:r>
              <a:rPr lang="en-US" altLang="zh-CN" sz="1400"/>
              <a:t>The first plot shows the 5 most important features identified by our final XGBoost model</a:t>
            </a:r>
          </a:p>
          <a:p>
            <a:endParaRPr lang="en-US" altLang="zh-CN" sz="1400"/>
          </a:p>
          <a:p>
            <a:r>
              <a:rPr lang="en-US" altLang="zh-CN" sz="1400"/>
              <a:t>The plot on the right shows a very high AUC score of 0.99988, which means the model is almost a perfect classifier. Such an unusual result is probably because the simulated dataset is designed for practice purposes, so it is easier to classify.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a:solidFill>
                  <a:srgbClr val="002A85"/>
                </a:solidFill>
                <a:latin typeface="Noto Sans SC" pitchFamily="34" charset="0"/>
                <a:ea typeface="Noto Sans SC" pitchFamily="34" charset="-122"/>
                <a:cs typeface="Noto Sans SC" pitchFamily="34" charset="-120"/>
              </a:rPr>
              <a:t>Reference</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666750" y="1141543"/>
            <a:ext cx="8310245" cy="1384995"/>
          </a:xfrm>
          <a:prstGeom prst="rect">
            <a:avLst/>
          </a:prstGeom>
          <a:noFill/>
        </p:spPr>
        <p:txBody>
          <a:bodyPr wrap="square" rtlCol="0">
            <a:spAutoFit/>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Documentation." GitHub, </a:t>
            </a:r>
            <a:endParaRPr lang="en-US" sz="1400" b="0" dirty="0">
              <a:effectLst/>
            </a:endParaRPr>
          </a:p>
          <a:p>
            <a:pPr rtl="0">
              <a:spcBef>
                <a:spcPts val="0"/>
              </a:spcBef>
              <a:spcAft>
                <a:spcPts val="1200"/>
              </a:spcAft>
            </a:pPr>
            <a:r>
              <a:rPr lang="en-US" sz="1800" b="0" i="0" u="none" strike="noStrike" dirty="0">
                <a:solidFill>
                  <a:srgbClr val="000000"/>
                </a:solidFill>
                <a:effectLst/>
                <a:latin typeface="Arial" panose="020B0604020202020204" pitchFamily="34" charset="0"/>
              </a:rPr>
              <a:t>https://</a:t>
            </a:r>
            <a:r>
              <a:rPr lang="en-US" sz="1800" b="0" i="0" u="none" strike="noStrike" dirty="0" err="1">
                <a:solidFill>
                  <a:srgbClr val="000000"/>
                </a:solidFill>
                <a:effectLst/>
                <a:latin typeface="Arial" panose="020B0604020202020204" pitchFamily="34" charset="0"/>
              </a:rPr>
              <a:t>github.com</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dmlc</a:t>
            </a:r>
            <a:r>
              <a:rPr lang="en-US" sz="1800" b="0" i="0" u="none" strike="noStrike" dirty="0">
                <a:solidFill>
                  <a:srgbClr val="000000"/>
                </a:solidFill>
                <a:effectLst/>
                <a:latin typeface="Arial" panose="020B0604020202020204" pitchFamily="34" charset="0"/>
              </a:rPr>
              <a:t>/</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(Accessed Dec 5, 2023).</a:t>
            </a:r>
            <a:endParaRPr lang="en-US" sz="1400" b="0" dirty="0">
              <a:effectLst/>
            </a:endParaRPr>
          </a:p>
          <a:p>
            <a:br>
              <a:rPr lang="en-US" sz="1400" dirty="0"/>
            </a:br>
            <a:endParaRPr lang="en-US" altLang="zh-CN" sz="1400" dirty="0"/>
          </a:p>
        </p:txBody>
      </p:sp>
    </p:spTree>
    <p:extLst>
      <p:ext uri="{BB962C8B-B14F-4D97-AF65-F5344CB8AC3E}">
        <p14:creationId xmlns:p14="http://schemas.microsoft.com/office/powerpoint/2010/main" val="1303414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p>
          <a:p>
            <a:pPr marL="285750" indent="-285750">
              <a:lnSpc>
                <a:spcPct val="150000"/>
              </a:lnSpc>
              <a:buSzPct val="100000"/>
              <a:buFont typeface="Arial" panose="020B0604020202020204" pitchFamily="34" charset="0"/>
              <a:buChar char="•"/>
            </a:pPr>
            <a:r>
              <a:rPr lang="en-US" sz="1600" dirty="0">
                <a:hlinkClick r:id="rId3"/>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apply stratification when dividing the dataset</a:t>
            </a: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p>
          <a:p>
            <a:pPr fontAlgn="base"/>
            <a:endParaRPr lang="en-US" dirty="0"/>
          </a:p>
          <a:p>
            <a:pPr fontAlgn="base"/>
            <a:r>
              <a:rPr lang="en-US" dirty="0" err="1"/>
              <a:t>dist_last_transact</a:t>
            </a:r>
            <a:r>
              <a:rPr lang="en-US" dirty="0"/>
              <a:t>: the distance from last transaction happened</a:t>
            </a:r>
          </a:p>
          <a:p>
            <a:pPr fontAlgn="base"/>
            <a:endParaRPr lang="en-US" dirty="0"/>
          </a:p>
          <a:p>
            <a:pPr fontAlgn="base"/>
            <a:r>
              <a:rPr lang="en-US" dirty="0" err="1"/>
              <a:t>ratio_to_med_price</a:t>
            </a:r>
            <a:r>
              <a:rPr lang="en-US" dirty="0"/>
              <a:t>: ratio of transaction </a:t>
            </a:r>
            <a:r>
              <a:rPr lang="en-US" dirty="0" err="1"/>
              <a:t>price</a:t>
            </a:r>
            <a:r>
              <a:rPr lang="en-US" dirty="0"/>
              <a:t> to median purchase price</a:t>
            </a:r>
          </a:p>
          <a:p>
            <a:pPr fontAlgn="base"/>
            <a:endParaRPr lang="en-US" dirty="0"/>
          </a:p>
          <a:p>
            <a:pPr fontAlgn="base"/>
            <a:r>
              <a:rPr lang="en-US" dirty="0" err="1"/>
              <a:t>repeat_retailer</a:t>
            </a:r>
            <a:r>
              <a:rPr lang="en-US" dirty="0"/>
              <a:t>: Is the transaction happened from same retailer</a:t>
            </a:r>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3"/>
          <a:stretch>
            <a:fillRect/>
          </a:stretch>
        </p:blipFill>
        <p:spPr>
          <a:xfrm>
            <a:off x="0" y="1009650"/>
            <a:ext cx="9144000" cy="1456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2"/>
          <a:stretch>
            <a:fillRect/>
          </a:stretch>
        </p:blipFill>
        <p:spPr>
          <a:xfrm>
            <a:off x="0" y="1009650"/>
            <a:ext cx="9144000" cy="1456841"/>
          </a:xfrm>
          <a:prstGeom prst="rect">
            <a:avLst/>
          </a:prstGeom>
        </p:spPr>
      </p:pic>
      <p:sp>
        <p:nvSpPr>
          <p:cNvPr id="7" name="Rectangle 6"/>
          <p:cNvSpPr/>
          <p:nvPr/>
        </p:nvSpPr>
        <p:spPr>
          <a:xfrm>
            <a:off x="768285" y="2630744"/>
            <a:ext cx="7876094" cy="203009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 chip?</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123473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Arial" panose="020B0604020202020204" pitchFamily="34" charset="0"/>
              </a:rPr>
              <a:t>&gt; dim(data)</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1000000       8</a:t>
            </a: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&gt; sum(</a:t>
            </a:r>
            <a:r>
              <a:rPr lang="en-US" sz="1800" b="1" i="0" u="none" strike="noStrike" dirty="0" err="1">
                <a:solidFill>
                  <a:srgbClr val="595959"/>
                </a:solidFill>
                <a:effectLst/>
                <a:latin typeface="Arial" panose="020B0604020202020204" pitchFamily="34" charset="0"/>
              </a:rPr>
              <a:t>is.na</a:t>
            </a:r>
            <a:r>
              <a:rPr lang="en-US" sz="1800" b="1" i="0" u="none" strike="noStrike" dirty="0">
                <a:solidFill>
                  <a:srgbClr val="595959"/>
                </a:solidFill>
                <a:effectLst/>
                <a:latin typeface="Arial" panose="020B0604020202020204" pitchFamily="34" charset="0"/>
              </a:rPr>
              <a:t>(data)) </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0</a:t>
            </a:r>
            <a:endParaRPr lang="en-US" b="0" dirty="0">
              <a:effectLst/>
            </a:endParaRPr>
          </a:p>
          <a:p>
            <a:pPr rtl="0">
              <a:spcBef>
                <a:spcPts val="0"/>
              </a:spcBef>
              <a:spcAft>
                <a:spcPts val="1200"/>
              </a:spcAft>
            </a:pPr>
            <a:endParaRPr lang="en-US" b="0" dirty="0">
              <a:effectLst/>
            </a:endParaRPr>
          </a:p>
          <a:p>
            <a:pPr rtl="0">
              <a:spcBef>
                <a:spcPts val="0"/>
              </a:spcBef>
              <a:spcAft>
                <a:spcPts val="1200"/>
              </a:spcAft>
            </a:pP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 distribution and outliers in each feature</a:t>
            </a:r>
            <a:endParaRPr lang="en-US" b="0" dirty="0">
              <a:effectLst/>
            </a:endParaRPr>
          </a:p>
          <a:p>
            <a:br>
              <a:rPr lang="en-US" b="0" dirty="0">
                <a:effectLst/>
              </a:rPr>
            </a:br>
            <a:br>
              <a:rPr lang="en-US" b="0" dirty="0">
                <a:effectLst/>
              </a:rPr>
            </a:br>
            <a:br>
              <a:rPr lang="en-US" b="0" dirty="0">
                <a:effectLst/>
              </a:rPr>
            </a:br>
            <a:endParaRPr lang="en-US" dirty="0">
              <a:solidFill>
                <a:srgbClr val="3C4043"/>
              </a:solidFill>
              <a:latin typeface="Arial" panose="020B060402020202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4324261"/>
          </a:xfrm>
          <a:prstGeom prst="rect">
            <a:avLst/>
          </a:prstGeom>
        </p:spPr>
        <p:txBody>
          <a:bodyPr wrap="square">
            <a:spAutoFit/>
          </a:bodyPr>
          <a:lstStyle/>
          <a:p>
            <a:pPr rtl="0">
              <a:spcBef>
                <a:spcPts val="0"/>
              </a:spcBef>
              <a:spcAft>
                <a:spcPts val="1200"/>
              </a:spcAft>
            </a:pPr>
            <a:r>
              <a:rPr lang="en-US" sz="1500" i="0" u="none" strike="noStrike" dirty="0">
                <a:solidFill>
                  <a:srgbClr val="595959"/>
                </a:solidFill>
                <a:effectLst/>
                <a:latin typeface="Arial" panose="020B0604020202020204" pitchFamily="34" charset="0"/>
              </a:rPr>
              <a:t>There is a </a:t>
            </a:r>
            <a:r>
              <a:rPr lang="en-US" sz="1500" b="1" i="0" u="none" strike="noStrike" dirty="0">
                <a:solidFill>
                  <a:srgbClr val="595959"/>
                </a:solidFill>
                <a:effectLst/>
                <a:latin typeface="Arial" panose="020B0604020202020204" pitchFamily="34" charset="0"/>
              </a:rPr>
              <a:t>positive</a:t>
            </a:r>
            <a:r>
              <a:rPr lang="en-US" sz="1500" i="0" u="none" strike="noStrike" dirty="0">
                <a:solidFill>
                  <a:srgbClr val="595959"/>
                </a:solidFill>
                <a:effectLst/>
                <a:latin typeface="Arial" panose="020B0604020202020204" pitchFamily="34" charset="0"/>
              </a:rPr>
              <a:t> correlation with respect to the response variable "fraud" in the variables:</a:t>
            </a:r>
            <a:endParaRPr lang="en-US" sz="1500" dirty="0">
              <a:effectLst/>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ratio_to_median_purchase_price</a:t>
            </a:r>
            <a:endParaRPr lang="en-US" sz="150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distance_from_home</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online_order</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500" i="0" u="none" strike="noStrike" dirty="0">
              <a:solidFill>
                <a:srgbClr val="595959"/>
              </a:solidFill>
              <a:effectLst/>
              <a:latin typeface="Arial" panose="020B0604020202020204" pitchFamily="34" charset="0"/>
            </a:endParaRPr>
          </a:p>
          <a:p>
            <a:pPr rtl="0">
              <a:spcBef>
                <a:spcPts val="0"/>
              </a:spcBef>
              <a:spcAft>
                <a:spcPts val="1200"/>
              </a:spcAft>
            </a:pPr>
            <a:r>
              <a:rPr lang="en-US" sz="1500" i="0" u="none" strike="noStrike" dirty="0">
                <a:solidFill>
                  <a:srgbClr val="595959"/>
                </a:solidFill>
                <a:effectLst/>
                <a:latin typeface="Arial" panose="020B0604020202020204" pitchFamily="34" charset="0"/>
              </a:rPr>
              <a:t>And a </a:t>
            </a:r>
            <a:r>
              <a:rPr lang="en-US" sz="1500" b="1" i="0" u="none" strike="noStrike" dirty="0">
                <a:solidFill>
                  <a:srgbClr val="595959"/>
                </a:solidFill>
                <a:effectLst/>
                <a:latin typeface="Arial" panose="020B0604020202020204" pitchFamily="34" charset="0"/>
              </a:rPr>
              <a:t>negative</a:t>
            </a:r>
            <a:r>
              <a:rPr lang="en-US" sz="1500" i="0" u="none" strike="noStrike" dirty="0">
                <a:solidFill>
                  <a:srgbClr val="595959"/>
                </a:solidFill>
                <a:effectLst/>
                <a:latin typeface="Arial" panose="020B0604020202020204" pitchFamily="34" charset="0"/>
              </a:rPr>
              <a:t> relationship with:</a:t>
            </a:r>
            <a:endParaRPr lang="en-US" sz="1500" dirty="0">
              <a:effectLst/>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used_pin_number</a:t>
            </a:r>
            <a:endParaRPr lang="en-US" sz="1500" i="0" u="none" strike="noStrike" dirty="0">
              <a:solidFill>
                <a:srgbClr val="595959"/>
              </a:solidFill>
              <a:effectLst/>
              <a:latin typeface="Arial" panose="020B0604020202020204" pitchFamily="34" charset="0"/>
            </a:endParaRPr>
          </a:p>
          <a:p>
            <a:br>
              <a:rPr lang="en-US" sz="1500" b="0" dirty="0">
                <a:effectLst/>
              </a:rPr>
            </a:br>
            <a:br>
              <a:rPr lang="en-US" sz="1500" b="0" dirty="0">
                <a:effectLst/>
              </a:rPr>
            </a:br>
            <a:br>
              <a:rPr lang="en-US" sz="1500" b="0" dirty="0">
                <a:effectLst/>
              </a:rPr>
            </a:br>
            <a:br>
              <a:rPr lang="en-US" sz="1500" b="0" dirty="0">
                <a:effectLst/>
              </a:rPr>
            </a:br>
            <a:br>
              <a:rPr lang="en-US" sz="1500" b="0" dirty="0">
                <a:effectLst/>
              </a:rPr>
            </a:br>
            <a:endParaRPr lang="en-US" sz="1500" dirty="0">
              <a:solidFill>
                <a:srgbClr val="3C4043"/>
              </a:solidFill>
              <a:latin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588" y="1382160"/>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151825"/>
            <a:ext cx="3421590" cy="3170099"/>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Around 91% of the transactions are not fraud and 9% are fraud.</a:t>
            </a:r>
          </a:p>
          <a:p>
            <a:pPr rtl="0" fontAlgn="base">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800" i="0" u="none" strike="noStrike"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There imbalance suggests adapting performance metrics like </a:t>
            </a:r>
            <a:r>
              <a:rPr lang="en-US" sz="1800" b="1" i="0" u="none" strike="noStrike" dirty="0">
                <a:solidFill>
                  <a:srgbClr val="595959"/>
                </a:solidFill>
                <a:effectLst/>
                <a:latin typeface="Arial" panose="020B0604020202020204" pitchFamily="34" charset="0"/>
              </a:rPr>
              <a:t>"true positive rate", "precision" </a:t>
            </a:r>
            <a:r>
              <a:rPr lang="en-US" sz="1800" b="0" i="0" u="none" strike="noStrike" dirty="0">
                <a:solidFill>
                  <a:srgbClr val="595959"/>
                </a:solidFill>
                <a:effectLst/>
                <a:latin typeface="Arial" panose="020B0604020202020204" pitchFamily="34" charset="0"/>
              </a:rPr>
              <a:t>instead of "</a:t>
            </a:r>
            <a:r>
              <a:rPr lang="en-US" sz="1800" b="0" i="0" u="none" strike="noStrike" dirty="0" err="1">
                <a:solidFill>
                  <a:srgbClr val="595959"/>
                </a:solidFill>
                <a:effectLst/>
                <a:latin typeface="Arial" panose="020B0604020202020204" pitchFamily="34" charset="0"/>
              </a:rPr>
              <a:t>accurary</a:t>
            </a:r>
            <a:r>
              <a:rPr lang="en-US" sz="1800" b="0" i="0" u="none" strike="noStrike" dirty="0">
                <a:solidFill>
                  <a:srgbClr val="595959"/>
                </a:solidFill>
                <a:effectLst/>
                <a:latin typeface="Arial" panose="020B0604020202020204" pitchFamily="34" charset="0"/>
              </a:rPr>
              <a:t>" to assess the ML model.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p>
          <a:p>
            <a:pPr marL="342900" indent="-342900" algn="l">
              <a:lnSpc>
                <a:spcPct val="150000"/>
              </a:lnSpc>
              <a:buSzPct val="100000"/>
              <a:buChar char="•"/>
            </a:pPr>
            <a:r>
              <a:rPr lang="en-US" sz="1680" dirty="0"/>
              <a:t>The current model’s prediction for each observation is the weighted sum of the first k-1 trees.</a:t>
            </a:r>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p>
          <a:p>
            <a:pPr marL="342900" indent="-342900" algn="l">
              <a:lnSpc>
                <a:spcPct val="150000"/>
              </a:lnSpc>
              <a:buSzPct val="100000"/>
              <a:buChar char="•"/>
            </a:pPr>
            <a:endParaRPr lang="en-US" sz="16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xmlns:a14="http://schemas.microsoft.com/office/drawing/2010/main">
        <mc:Choice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hr m:val="̂"/>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p>
              <a:p>
                <a:pPr marL="342900" indent="-342900" algn="l">
                  <a:lnSpc>
                    <a:spcPct val="150000"/>
                  </a:lnSpc>
                  <a:buSzPct val="100000"/>
                  <a:buChar char="•"/>
                </a:pPr>
                <a:r>
                  <a:rPr lang="en-US" sz="1680" dirty="0"/>
                  <a:t>Use second-order Taylor expansion to approximate the objective function</a:t>
                </a:r>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h</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p>
              <a:p>
                <a:pPr marL="342900" indent="-342900" algn="l">
                  <a:lnSpc>
                    <a:spcPct val="150000"/>
                  </a:lnSpc>
                  <a:buSzPct val="100000"/>
                  <a:buChar char="•"/>
                </a:pPr>
                <a:r>
                  <a:rPr lang="en-US" sz="1680" dirty="0"/>
                  <a:t>When building each single tree, use parallel computing to improve efficiency</a:t>
                </a:r>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p>
            </p:txBody>
          </p:sp>
        </mc:Choice>
        <mc:Fallback xmlns="">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3"/>
                <a:stretch>
                  <a:fillRect t="-5" b="-19848"/>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820</Words>
  <Application>Microsoft Macintosh PowerPoint</Application>
  <PresentationFormat>On-screen Show (16:9)</PresentationFormat>
  <Paragraphs>105</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Inter</vt:lpstr>
      <vt:lpstr>Noto Sans SC</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Amber Wang</cp:lastModifiedBy>
  <cp:revision>19</cp:revision>
  <dcterms:created xsi:type="dcterms:W3CDTF">2023-12-06T06:44:33Z</dcterms:created>
  <dcterms:modified xsi:type="dcterms:W3CDTF">2023-12-06T07:04:03Z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