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77" r:id="rId6"/>
    <p:sldId id="27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5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0925C4-C9DA-4C4E-B935-F17EE2C31D52}" v="5" dt="2023-12-05T04:29:29.743"/>
    <p1510:client id="{8C6C7F99-3EE1-4554-9D3D-FF27E9222130}" v="8" dt="2023-12-05T03:26:26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eyixin2020@163.com" userId="3b2cfe6c01cce2ac" providerId="LiveId" clId="{F40925C4-C9DA-4C4E-B935-F17EE2C31D52}"/>
    <pc:docChg chg="custSel delSld modSld">
      <pc:chgData name="xueyixin2020@163.com" userId="3b2cfe6c01cce2ac" providerId="LiveId" clId="{F40925C4-C9DA-4C4E-B935-F17EE2C31D52}" dt="2023-12-05T04:29:29.743" v="916"/>
      <pc:docMkLst>
        <pc:docMk/>
      </pc:docMkLst>
      <pc:sldChg chg="modSp mod">
        <pc:chgData name="xueyixin2020@163.com" userId="3b2cfe6c01cce2ac" providerId="LiveId" clId="{F40925C4-C9DA-4C4E-B935-F17EE2C31D52}" dt="2023-12-05T04:27:58.763" v="907" actId="20577"/>
        <pc:sldMkLst>
          <pc:docMk/>
          <pc:sldMk cId="0" sldId="259"/>
        </pc:sldMkLst>
        <pc:spChg chg="mod">
          <ac:chgData name="xueyixin2020@163.com" userId="3b2cfe6c01cce2ac" providerId="LiveId" clId="{F40925C4-C9DA-4C4E-B935-F17EE2C31D52}" dt="2023-12-05T04:27:58.763" v="907" actId="20577"/>
          <ac:spMkLst>
            <pc:docMk/>
            <pc:sldMk cId="0" sldId="259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3:58:46.805" v="86" actId="20577"/>
        <pc:sldMkLst>
          <pc:docMk/>
          <pc:sldMk cId="0" sldId="261"/>
        </pc:sldMkLst>
        <pc:spChg chg="mod">
          <ac:chgData name="xueyixin2020@163.com" userId="3b2cfe6c01cce2ac" providerId="LiveId" clId="{F40925C4-C9DA-4C4E-B935-F17EE2C31D52}" dt="2023-12-05T03:58:46.805" v="86" actId="20577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1.252" v="914" actId="20577"/>
        <pc:sldMkLst>
          <pc:docMk/>
          <pc:sldMk cId="0" sldId="263"/>
        </pc:sldMkLst>
        <pc:spChg chg="mod">
          <ac:chgData name="xueyixin2020@163.com" userId="3b2cfe6c01cce2ac" providerId="LiveId" clId="{F40925C4-C9DA-4C4E-B935-F17EE2C31D52}" dt="2023-12-05T04:29:21.252" v="914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9:29.743" v="916"/>
        <pc:sldMkLst>
          <pc:docMk/>
          <pc:sldMk cId="0" sldId="264"/>
        </pc:sldMkLst>
        <pc:spChg chg="mod">
          <ac:chgData name="xueyixin2020@163.com" userId="3b2cfe6c01cce2ac" providerId="LiveId" clId="{F40925C4-C9DA-4C4E-B935-F17EE2C31D52}" dt="2023-12-05T04:05:33.407" v="206" actId="255"/>
          <ac:spMkLst>
            <pc:docMk/>
            <pc:sldMk cId="0" sldId="264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9:29.743" v="916"/>
          <ac:spMkLst>
            <pc:docMk/>
            <pc:sldMk cId="0" sldId="264"/>
            <ac:spMk id="4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29.660" v="909" actId="20577"/>
        <pc:sldMkLst>
          <pc:docMk/>
          <pc:sldMk cId="0" sldId="265"/>
        </pc:sldMkLst>
        <pc:spChg chg="mod">
          <ac:chgData name="xueyixin2020@163.com" userId="3b2cfe6c01cce2ac" providerId="LiveId" clId="{F40925C4-C9DA-4C4E-B935-F17EE2C31D52}" dt="2023-12-05T04:28:29.660" v="909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xueyixin2020@163.com" userId="3b2cfe6c01cce2ac" providerId="LiveId" clId="{F40925C4-C9DA-4C4E-B935-F17EE2C31D52}" dt="2023-12-05T04:28:47.019" v="912" actId="20577"/>
        <pc:sldMkLst>
          <pc:docMk/>
          <pc:sldMk cId="0" sldId="266"/>
        </pc:sldMkLst>
        <pc:spChg chg="mod">
          <ac:chgData name="xueyixin2020@163.com" userId="3b2cfe6c01cce2ac" providerId="LiveId" clId="{F40925C4-C9DA-4C4E-B935-F17EE2C31D52}" dt="2023-12-05T04:28:47.019" v="912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xueyixin2020@163.com" userId="3b2cfe6c01cce2ac" providerId="LiveId" clId="{F40925C4-C9DA-4C4E-B935-F17EE2C31D52}" dt="2023-12-05T04:28:42.663" v="911" actId="5793"/>
          <ac:spMkLst>
            <pc:docMk/>
            <pc:sldMk cId="0" sldId="266"/>
            <ac:spMk id="4" creationId="{00000000-0000-0000-0000-000000000000}"/>
          </ac:spMkLst>
        </pc:spChg>
      </pc:sldChg>
      <pc:sldChg chg="del">
        <pc:chgData name="xueyixin2020@163.com" userId="3b2cfe6c01cce2ac" providerId="LiveId" clId="{F40925C4-C9DA-4C4E-B935-F17EE2C31D52}" dt="2023-12-05T04:22:49.090" v="698" actId="2696"/>
        <pc:sldMkLst>
          <pc:docMk/>
          <pc:sldMk cId="0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274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30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EBF3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lightblue_computer_20221011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hanushnarayananr/credit-card-fraud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76650" y="1128713"/>
            <a:ext cx="4772978" cy="13335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322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PRESENTATION TITLE</a:t>
            </a:r>
            <a:endParaRPr lang="en-US" sz="3220" dirty="0"/>
          </a:p>
        </p:txBody>
      </p:sp>
      <p:sp>
        <p:nvSpPr>
          <p:cNvPr id="3" name="Text 1"/>
          <p:cNvSpPr/>
          <p:nvPr/>
        </p:nvSpPr>
        <p:spPr>
          <a:xfrm>
            <a:off x="2727753" y="2616185"/>
            <a:ext cx="6142869" cy="4475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2100" dirty="0"/>
              <a:t>David</a:t>
            </a:r>
            <a:r>
              <a:rPr lang="zh-CN" altLang="en-US" sz="2100" dirty="0"/>
              <a:t> </a:t>
            </a:r>
            <a:r>
              <a:rPr lang="en-US" altLang="zh-CN" sz="2100" dirty="0"/>
              <a:t>Lin, Amber Wang, </a:t>
            </a:r>
            <a:r>
              <a:rPr lang="en-US" altLang="zh-CN" sz="2100" dirty="0" err="1"/>
              <a:t>Niu</a:t>
            </a:r>
            <a:r>
              <a:rPr lang="en-US" altLang="zh-CN" sz="2100" dirty="0"/>
              <a:t> Mu, </a:t>
            </a:r>
            <a:r>
              <a:rPr lang="en-US" altLang="zh-CN" sz="2100" dirty="0" err="1"/>
              <a:t>Qifei</a:t>
            </a:r>
            <a:r>
              <a:rPr lang="en-US" altLang="zh-CN" sz="2100" dirty="0"/>
              <a:t> Cui, </a:t>
            </a:r>
            <a:r>
              <a:rPr lang="en-US" altLang="zh-CN" sz="2100" dirty="0" err="1"/>
              <a:t>Yixin</a:t>
            </a:r>
            <a:r>
              <a:rPr lang="en-US" altLang="zh-CN" sz="2100" dirty="0"/>
              <a:t> </a:t>
            </a:r>
            <a:r>
              <a:rPr lang="en-US" altLang="zh-CN" sz="2100" dirty="0" err="1"/>
              <a:t>Xue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6219825" y="4576763"/>
            <a:ext cx="1219200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MindShow.fun</a:t>
            </a:r>
            <a:endParaRPr lang="en-US" sz="700" dirty="0"/>
          </a:p>
        </p:txBody>
      </p:sp>
      <p:sp>
        <p:nvSpPr>
          <p:cNvPr id="5" name="Text 3"/>
          <p:cNvSpPr/>
          <p:nvPr/>
        </p:nvSpPr>
        <p:spPr>
          <a:xfrm>
            <a:off x="7610475" y="4576763"/>
            <a:ext cx="1052513" cy="1381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700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2023-12-04</a:t>
            </a:r>
            <a:endParaRPr lang="en-US"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parameters and training example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268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 R</a:t>
            </a:r>
            <a:endParaRPr lang="en-US" sz="2680" dirty="0"/>
          </a:p>
        </p:txBody>
      </p:sp>
      <p:sp>
        <p:nvSpPr>
          <p:cNvPr id="4" name="Text 2"/>
          <p:cNvSpPr/>
          <p:nvPr/>
        </p:nvSpPr>
        <p:spPr>
          <a:xfrm>
            <a:off x="762000" y="589093"/>
            <a:ext cx="7715250" cy="40108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watchlist = list(train=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validation=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dval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model &lt;-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dtrain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3, objective = “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binary:logistic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”, 			  eta = 0.3,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100,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nthread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2,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		  50, verbose = 0, watchlist = watchlist)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m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ax_depth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depth of each decision tree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nrounds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: max number of trees built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eta: learning rate used to control the weight of each tree, default 0.3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use watchlist to monitor model performance on validation dataset in each round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early_stopping_rounds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= 10 means that if the model’s performance on </a:t>
            </a:r>
            <a:r>
              <a:rPr lang="en-US" altLang="zh-CN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validset</a:t>
            </a:r>
            <a:r>
              <a:rPr lang="en-US" altLang="zh-CN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doesn’t decrease for 10 rounds, stop training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24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Card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endParaRPr lang="en-US" sz="168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838325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2871788" y="2390775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525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5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24000" y="361950"/>
            <a:ext cx="3109913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2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CONTENTS 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819275" y="1619250"/>
            <a:ext cx="6605587" cy="31051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</a:t>
            </a:r>
            <a:r>
              <a:rPr lang="en-US" altLang="zh-CN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ard 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Transaction Fraud Dataset Introduction</a:t>
            </a:r>
            <a:endParaRPr lang="en-US" sz="175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75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75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71875" y="1038225"/>
            <a:ext cx="1452563" cy="1243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63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3790950" y="2281238"/>
            <a:ext cx="3963353" cy="15097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64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Introduction to Dataset</a:t>
            </a:r>
            <a:endParaRPr lang="en-US" sz="36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 Introduction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14375" y="75901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Simulated credit card transaction fraud data on Kaggle  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Credit Card Fraud (kaggle.com)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Binary classification problem</a:t>
            </a:r>
            <a:r>
              <a:rPr lang="en-US" sz="160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, each transaction is either fraudulent or not.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1000000 transactions, only 87403 transactions are fraudulent. 8.74% fraud rate, very unbalanced data</a:t>
            </a:r>
          </a:p>
          <a:p>
            <a:pPr marL="285750" indent="-28575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We will try stratified sampling and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upsampling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</a:rPr>
              <a:t> when dividing the dataset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</a:t>
            </a:r>
            <a:r>
              <a:rPr lang="zh-CN" alt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</a:t>
            </a:r>
            <a:r>
              <a:rPr lang="en-US" altLang="zh-CN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description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2825749"/>
            <a:ext cx="7929513" cy="14328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fontAlgn="base"/>
            <a:r>
              <a:rPr lang="en-US" dirty="0" err="1"/>
              <a:t>dist_home</a:t>
            </a:r>
            <a:r>
              <a:rPr lang="en-US" dirty="0"/>
              <a:t>: the distance from home where the transaction happened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dist_last_transact</a:t>
            </a:r>
            <a:r>
              <a:rPr lang="en-US" dirty="0"/>
              <a:t>: the distance from last transaction happened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ratio_to_med_price</a:t>
            </a:r>
            <a:r>
              <a:rPr lang="en-US" dirty="0"/>
              <a:t>: ratio of transaction </a:t>
            </a:r>
            <a:r>
              <a:rPr lang="en-US" dirty="0" err="1"/>
              <a:t>prive</a:t>
            </a:r>
            <a:r>
              <a:rPr lang="en-US" dirty="0"/>
              <a:t> to median purchase price</a:t>
            </a:r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repeat_retailer</a:t>
            </a:r>
            <a:r>
              <a:rPr lang="en-US" dirty="0"/>
              <a:t>: Is the transaction happened from same retailer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BDD145-21DE-0940-A494-74ADE9535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9650"/>
            <a:ext cx="9144000" cy="14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7B560-363B-2C47-96A0-2BBD79C7BBEC}"/>
              </a:ext>
            </a:extLst>
          </p:cNvPr>
          <p:cNvSpPr txBox="1"/>
          <p:nvPr/>
        </p:nvSpPr>
        <p:spPr>
          <a:xfrm>
            <a:off x="603315" y="235670"/>
            <a:ext cx="436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Dataset</a:t>
            </a:r>
            <a:r>
              <a:rPr lang="zh-CN" altLang="en-US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</a:t>
            </a:r>
            <a:r>
              <a:rPr lang="en-US" altLang="zh-CN" sz="240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description (continue)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BB452-635F-674F-A6DA-DB711F77C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650"/>
            <a:ext cx="9144000" cy="14568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93048D-ABAD-1A46-90D0-BFAFEECBE5F5}"/>
              </a:ext>
            </a:extLst>
          </p:cNvPr>
          <p:cNvSpPr/>
          <p:nvPr/>
        </p:nvSpPr>
        <p:spPr>
          <a:xfrm>
            <a:off x="768285" y="2630744"/>
            <a:ext cx="78760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used_chip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: Is the transaction through credit card?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used_pin_number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- Is the transaction happened by using PIN number?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3C4043"/>
                </a:solidFill>
                <a:latin typeface="Arial" panose="020B0604020202020204" pitchFamily="34" charset="0"/>
              </a:rPr>
              <a:t>online_order</a:t>
            </a: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- Is the transaction an online order?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3C4043"/>
              </a:solidFill>
              <a:latin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4043"/>
                </a:solidFill>
                <a:latin typeface="Arial" panose="020B0604020202020204" pitchFamily="34" charset="0"/>
              </a:rPr>
              <a:t> fraud - Is the transaction fraudulent.</a:t>
            </a:r>
          </a:p>
        </p:txBody>
      </p:sp>
    </p:spTree>
    <p:extLst>
      <p:ext uri="{BB962C8B-B14F-4D97-AF65-F5344CB8AC3E}">
        <p14:creationId xmlns:p14="http://schemas.microsoft.com/office/powerpoint/2010/main" val="322129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Gradient boosting</a:t>
            </a:r>
            <a:endParaRPr lang="en-US" sz="2625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In Gradient boosted decision tree(GBDT), the k-</a:t>
            </a:r>
            <a:r>
              <a:rPr lang="en-US" sz="1680" dirty="0" err="1"/>
              <a:t>th</a:t>
            </a:r>
            <a:r>
              <a:rPr lang="en-US" sz="1680" dirty="0"/>
              <a:t> tree is used to fit the negative derivative of the loss function with respect to the current model’s prediction.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The current model’s prediction for each observation is the weighted sum of the first k-1 trees.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/>
              <a:t>If we use MSE as the loss function in a regression task, the derivative for each observation is simply the residual between true label value and predicted value.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38113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25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endParaRPr lang="en-US" sz="262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2"/>
              <p:cNvSpPr/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An efficient and scalable implementation of GBDT</a:t>
                </a:r>
                <a:endParaRPr lang="en-US" sz="1680" dirty="0">
                  <a:solidFill>
                    <a:srgbClr val="404040"/>
                  </a:solidFill>
                </a:endParaRPr>
              </a:p>
              <a:p>
                <a:pPr algn="l">
                  <a:lnSpc>
                    <a:spcPct val="150000"/>
                  </a:lnSpc>
                  <a:buSzPct val="100000"/>
                </a:pPr>
                <a:r>
                  <a:rPr lang="en-US" sz="1680" dirty="0"/>
                  <a:t>Advantages over GBDT: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Objective function for t-</a:t>
                </a:r>
                <a:r>
                  <a:rPr lang="en-US" sz="1680" dirty="0" err="1"/>
                  <a:t>th</a:t>
                </a:r>
                <a:r>
                  <a:rPr lang="en-US" sz="1680" dirty="0"/>
                  <a:t> tree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8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8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8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)+</m:t>
                        </m:r>
                      </m:e>
                    </m:nary>
                    <m:r>
                      <a:rPr lang="en-US" sz="168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68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8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8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68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8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80" b="0" dirty="0"/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Add a regularized term in the objective function to avoid overfitting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Use second-order Taylor expansion to approximate the objective function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When building each single tree, use parallel computing to improve efficiency</a:t>
                </a:r>
              </a:p>
              <a:p>
                <a:pPr marL="342900" indent="-342900" algn="l">
                  <a:lnSpc>
                    <a:spcPct val="150000"/>
                  </a:lnSpc>
                  <a:buSzPct val="100000"/>
                  <a:buChar char="•"/>
                </a:pPr>
                <a:r>
                  <a:rPr lang="en-US" sz="1680" dirty="0"/>
                  <a:t>Support column subsampling similar to random forest</a:t>
                </a:r>
              </a:p>
            </p:txBody>
          </p:sp>
        </mc:Choice>
        <mc:Fallback xmlns="">
          <p:sp>
            <p:nvSpPr>
              <p:cNvPr id="4" name="Tex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45343"/>
                <a:ext cx="7715250" cy="3452813"/>
              </a:xfrm>
              <a:prstGeom prst="rect">
                <a:avLst/>
              </a:prstGeom>
              <a:blipFill>
                <a:blip r:embed="rId3"/>
                <a:stretch>
                  <a:fillRect l="-474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"/>
            <a:ext cx="4019550" cy="233363"/>
          </a:xfrm>
          <a:prstGeom prst="rect">
            <a:avLst/>
          </a:prstGeom>
          <a:solidFill>
            <a:srgbClr val="A5DD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ext 1"/>
          <p:cNvSpPr/>
          <p:nvPr/>
        </p:nvSpPr>
        <p:spPr>
          <a:xfrm>
            <a:off x="762000" y="117641"/>
            <a:ext cx="8130540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630" b="1" dirty="0" err="1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XGBoost</a:t>
            </a:r>
            <a:r>
              <a:rPr lang="en-US" sz="2630" b="1" dirty="0">
                <a:solidFill>
                  <a:srgbClr val="002A85"/>
                </a:solidFill>
                <a:latin typeface="Noto Sans SC" pitchFamily="34" charset="0"/>
                <a:ea typeface="Noto Sans SC" pitchFamily="34" charset="-122"/>
              </a:rPr>
              <a:t> in R</a:t>
            </a:r>
            <a:endParaRPr lang="en-US" sz="2630" dirty="0"/>
          </a:p>
        </p:txBody>
      </p:sp>
      <p:sp>
        <p:nvSpPr>
          <p:cNvPr id="4" name="Text 2"/>
          <p:cNvSpPr/>
          <p:nvPr/>
        </p:nvSpPr>
        <p:spPr>
          <a:xfrm>
            <a:off x="762000" y="1304925"/>
            <a:ext cx="7715250" cy="34528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 required package 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install.packages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(‘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’)</a:t>
            </a:r>
          </a:p>
          <a:p>
            <a:pPr marL="285750" indent="-285750" algn="l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require(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Save the dataset in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format provided by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XGBoost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package to ensure efficiency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E.x</a:t>
            </a: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(training(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data.split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 %&gt;% select(-fraud)) 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xgb.train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&lt;- 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xgb.DMatrix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(data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train.x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, label = </a:t>
            </a:r>
            <a:r>
              <a:rPr lang="en-US" sz="1680" dirty="0" err="1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train.y</a:t>
            </a:r>
            <a:r>
              <a:rPr lang="en-US" sz="1680" dirty="0">
                <a:solidFill>
                  <a:srgbClr val="38383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)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680" dirty="0">
              <a:solidFill>
                <a:srgbClr val="383838"/>
              </a:solidFill>
              <a:latin typeface="Noto Sans SC" pitchFamily="34" charset="0"/>
              <a:ea typeface="Noto Sans SC" pitchFamily="34" charset="-122"/>
              <a:cs typeface="Noto Sans SC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641</Words>
  <Application>Microsoft Macintosh PowerPoint</Application>
  <PresentationFormat>On-screen Show (16:9)</PresentationFormat>
  <Paragraphs>88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等线</vt:lpstr>
      <vt:lpstr>Inter</vt:lpstr>
      <vt:lpstr>Noto Sans SC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SUBTITLE HERE</dc:subject>
  <dc:creator>MindShow.fun</dc:creator>
  <cp:lastModifiedBy>David Lin</cp:lastModifiedBy>
  <cp:revision>7</cp:revision>
  <dcterms:created xsi:type="dcterms:W3CDTF">2023-12-05T00:32:11Z</dcterms:created>
  <dcterms:modified xsi:type="dcterms:W3CDTF">2023-12-06T00:38:26Z</dcterms:modified>
</cp:coreProperties>
</file>