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112" d="100"/>
          <a:sy n="112" d="100"/>
        </p:scale>
        <p:origin x="61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7274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BF3F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3676650" y="1128713"/>
            <a:ext cx="4772978" cy="1333500"/>
          </a:xfrm>
          <a:prstGeom prst="rect">
            <a:avLst/>
          </a:prstGeom>
          <a:noFill/>
          <a:ln/>
        </p:spPr>
        <p:txBody>
          <a:bodyPr wrap="square" rtlCol="0" anchor="b"/>
          <a:lstStyle/>
          <a:p>
            <a:pPr marL="0" indent="0" algn="l">
              <a:buNone/>
            </a:pPr>
            <a:r>
              <a:rPr lang="en-US" sz="3220" b="1" dirty="0">
                <a:solidFill>
                  <a:srgbClr val="002A85"/>
                </a:solidFill>
                <a:latin typeface="Noto Sans SC" pitchFamily="34" charset="0"/>
                <a:ea typeface="Noto Sans SC" pitchFamily="34" charset="-122"/>
                <a:cs typeface="Noto Sans SC" pitchFamily="34" charset="-120"/>
              </a:rPr>
              <a:t>PRESENTATION TITLE</a:t>
            </a:r>
            <a:endParaRPr lang="en-US" sz="3220" dirty="0"/>
          </a:p>
        </p:txBody>
      </p:sp>
      <p:sp>
        <p:nvSpPr>
          <p:cNvPr id="3" name="Text 1"/>
          <p:cNvSpPr/>
          <p:nvPr/>
        </p:nvSpPr>
        <p:spPr>
          <a:xfrm>
            <a:off x="3676650" y="2724150"/>
            <a:ext cx="2925128" cy="752475"/>
          </a:xfrm>
          <a:prstGeom prst="rect">
            <a:avLst/>
          </a:prstGeom>
          <a:noFill/>
          <a:ln/>
        </p:spPr>
        <p:txBody>
          <a:bodyPr wrap="square" rtlCol="0" anchor="t"/>
          <a:lstStyle/>
          <a:p>
            <a:pPr marL="0" indent="0" algn="l">
              <a:buNone/>
            </a:pPr>
            <a:r>
              <a:rPr lang="en-US" sz="2100" dirty="0">
                <a:solidFill>
                  <a:srgbClr val="002A85"/>
                </a:solidFill>
                <a:latin typeface="Noto Sans SC" pitchFamily="34" charset="0"/>
                <a:ea typeface="Noto Sans SC" pitchFamily="34" charset="-122"/>
                <a:cs typeface="Noto Sans SC" pitchFamily="34" charset="-120"/>
              </a:rPr>
              <a:t>SUBTITLE HERE</a:t>
            </a:r>
            <a:endParaRPr lang="en-US" sz="2100" dirty="0"/>
          </a:p>
        </p:txBody>
      </p:sp>
      <p:sp>
        <p:nvSpPr>
          <p:cNvPr id="4" name="Text 2"/>
          <p:cNvSpPr/>
          <p:nvPr/>
        </p:nvSpPr>
        <p:spPr>
          <a:xfrm>
            <a:off x="6219825" y="4576763"/>
            <a:ext cx="1219200" cy="138113"/>
          </a:xfrm>
          <a:prstGeom prst="rect">
            <a:avLst/>
          </a:prstGeom>
          <a:noFill/>
          <a:ln/>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MindShow.fun</a:t>
            </a:r>
            <a:endParaRPr lang="en-US" sz="700" dirty="0"/>
          </a:p>
        </p:txBody>
      </p:sp>
      <p:sp>
        <p:nvSpPr>
          <p:cNvPr id="5" name="Text 3"/>
          <p:cNvSpPr/>
          <p:nvPr/>
        </p:nvSpPr>
        <p:spPr>
          <a:xfrm>
            <a:off x="7610475" y="4576763"/>
            <a:ext cx="1052513" cy="138113"/>
          </a:xfrm>
          <a:prstGeom prst="rect">
            <a:avLst/>
          </a:prstGeom>
          <a:noFill/>
          <a:ln/>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2023-12-04</a:t>
            </a:r>
            <a:endParaRPr lang="en-US" sz="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3571875" y="1038225"/>
            <a:ext cx="1452563" cy="1243013"/>
          </a:xfrm>
          <a:prstGeom prst="rect">
            <a:avLst/>
          </a:prstGeom>
          <a:noFill/>
          <a:ln/>
        </p:spPr>
        <p:txBody>
          <a:bodyPr wrap="square" rtlCol="0" anchor="t"/>
          <a:lstStyle/>
          <a:p>
            <a:pPr marL="0" indent="0" algn="ctr">
              <a:buNone/>
            </a:pPr>
            <a:r>
              <a:rPr lang="en-US" sz="6300" b="1" dirty="0">
                <a:solidFill>
                  <a:srgbClr val="002A85"/>
                </a:solidFill>
                <a:latin typeface="Noto Sans SC" pitchFamily="34" charset="0"/>
                <a:ea typeface="Noto Sans SC" pitchFamily="34" charset="-122"/>
                <a:cs typeface="Noto Sans SC" pitchFamily="34" charset="-120"/>
              </a:rPr>
              <a:t>02</a:t>
            </a:r>
            <a:endParaRPr lang="en-US" sz="6300" dirty="0"/>
          </a:p>
        </p:txBody>
      </p:sp>
      <p:sp>
        <p:nvSpPr>
          <p:cNvPr id="3" name="Text 1"/>
          <p:cNvSpPr/>
          <p:nvPr/>
        </p:nvSpPr>
        <p:spPr>
          <a:xfrm>
            <a:off x="3790950" y="2281238"/>
            <a:ext cx="3963353" cy="1509713"/>
          </a:xfrm>
          <a:prstGeom prst="rect">
            <a:avLst/>
          </a:prstGeom>
          <a:noFill/>
          <a:ln/>
        </p:spPr>
        <p:txBody>
          <a:bodyPr wrap="square" rtlCol="0" anchor="t"/>
          <a:lstStyle/>
          <a:p>
            <a:pPr marL="0" indent="0">
              <a:buNone/>
            </a:pPr>
            <a:r>
              <a:rPr lang="en-US" sz="2415" b="1" dirty="0">
                <a:solidFill>
                  <a:srgbClr val="002A85"/>
                </a:solidFill>
                <a:latin typeface="Noto Sans SC" pitchFamily="34" charset="0"/>
                <a:ea typeface="Noto Sans SC" pitchFamily="34" charset="-122"/>
                <a:cs typeface="Noto Sans SC" pitchFamily="34" charset="-120"/>
              </a:rPr>
              <a:t>Card Transaction Fraud Dataset Introduction</a:t>
            </a:r>
            <a:endParaRPr lang="en-US" sz="241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a:solidFill>
                  <a:srgbClr val="002A85"/>
                </a:solidFill>
                <a:latin typeface="Noto Sans SC" pitchFamily="34" charset="0"/>
                <a:ea typeface="Noto Sans SC" pitchFamily="34" charset="-122"/>
                <a:cs typeface="Noto Sans SC" pitchFamily="34" charset="-120"/>
              </a:rPr>
              <a:t>Card Transaction Fraud Dataset Introduction</a:t>
            </a:r>
            <a:endParaRPr lang="en-US" sz="2625"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Understanding Card Transaction Fraud</a:t>
            </a:r>
            <a:endParaRPr lang="en-US" sz="1680" dirty="0"/>
          </a:p>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Importance of Fraud Detection</a:t>
            </a:r>
            <a:endParaRPr lang="en-US" sz="1680" dirty="0"/>
          </a:p>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Characteristics of Fraudulent Transactions</a:t>
            </a:r>
            <a:endParaRPr lang="en-US" sz="168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a:solidFill>
                  <a:srgbClr val="002A85"/>
                </a:solidFill>
                <a:latin typeface="Noto Sans SC" pitchFamily="34" charset="0"/>
                <a:ea typeface="Noto Sans SC" pitchFamily="34" charset="-122"/>
                <a:cs typeface="Noto Sans SC" pitchFamily="34" charset="-120"/>
              </a:rPr>
              <a:t>Understanding Card Transaction Fraud</a:t>
            </a:r>
            <a:endParaRPr lang="en-US" sz="2625"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Credit card fraud has become a prevalent issue in the financial industry, posing a significant threat to both cardholders and financial institutions. Detecting fraudulent transactions is crucial for preventing financial losses and maintaining trust in the payment ecosystem.</a:t>
            </a:r>
            <a:endParaRPr lang="en-US" sz="168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a:solidFill>
                  <a:srgbClr val="002A85"/>
                </a:solidFill>
                <a:latin typeface="Noto Sans SC" pitchFamily="34" charset="0"/>
                <a:ea typeface="Noto Sans SC" pitchFamily="34" charset="-122"/>
                <a:cs typeface="Noto Sans SC" pitchFamily="34" charset="-120"/>
              </a:rPr>
              <a:t>Importance of Fraud Detection</a:t>
            </a:r>
            <a:endParaRPr lang="en-US" sz="2625"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The ability to identify and prevent fraudulent activities is paramount for safeguarding the integrity of financial transactions. With the advancement of machine learning techniques, such as XGBoost, the detection of fraudulent card transactions has become more efficient and accurate, leading to enhanced security measures and reduced financial losses for both consumers and businesses.</a:t>
            </a:r>
            <a:endParaRPr lang="en-US" sz="168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a:solidFill>
                  <a:srgbClr val="002A85"/>
                </a:solidFill>
                <a:latin typeface="Noto Sans SC" pitchFamily="34" charset="0"/>
                <a:ea typeface="Noto Sans SC" pitchFamily="34" charset="-122"/>
                <a:cs typeface="Noto Sans SC" pitchFamily="34" charset="-120"/>
              </a:rPr>
              <a:t>Characteristics of Fraudulent Transactions</a:t>
            </a:r>
            <a:endParaRPr lang="en-US" sz="2625"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Fraudulent card transactions often exhibit distinct patterns and anomalies that can be detected through sophisticated machine learning models. By leveraging advanced algorithms and feature engineering, it is possible to uncover hidden insights within card transaction data, enabling the identification of fraudulent activities with high precision.</a:t>
            </a:r>
            <a:endParaRPr lang="en-US" sz="1680" dirty="0"/>
          </a:p>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Chapter 3</a:t>
            </a:r>
            <a:endParaRPr lang="en-US" sz="168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3571875" y="1038225"/>
            <a:ext cx="1452563" cy="1243013"/>
          </a:xfrm>
          <a:prstGeom prst="rect">
            <a:avLst/>
          </a:prstGeom>
          <a:noFill/>
          <a:ln/>
        </p:spPr>
        <p:txBody>
          <a:bodyPr wrap="square" rtlCol="0" anchor="t"/>
          <a:lstStyle/>
          <a:p>
            <a:pPr marL="0" indent="0" algn="ctr">
              <a:buNone/>
            </a:pPr>
            <a:r>
              <a:rPr lang="en-US" sz="6300" b="1" dirty="0">
                <a:solidFill>
                  <a:srgbClr val="002A85"/>
                </a:solidFill>
                <a:latin typeface="Noto Sans SC" pitchFamily="34" charset="0"/>
                <a:ea typeface="Noto Sans SC" pitchFamily="34" charset="-122"/>
                <a:cs typeface="Noto Sans SC" pitchFamily="34" charset="-120"/>
              </a:rPr>
              <a:t>03</a:t>
            </a:r>
            <a:endParaRPr lang="en-US" sz="6300" dirty="0"/>
          </a:p>
        </p:txBody>
      </p:sp>
      <p:sp>
        <p:nvSpPr>
          <p:cNvPr id="3" name="Text 1"/>
          <p:cNvSpPr/>
          <p:nvPr/>
        </p:nvSpPr>
        <p:spPr>
          <a:xfrm>
            <a:off x="3790950" y="2281238"/>
            <a:ext cx="3963353" cy="1509713"/>
          </a:xfrm>
          <a:prstGeom prst="rect">
            <a:avLst/>
          </a:prstGeom>
          <a:noFill/>
          <a:ln/>
        </p:spPr>
        <p:txBody>
          <a:bodyPr wrap="square" rtlCol="0" anchor="t"/>
          <a:lstStyle/>
          <a:p>
            <a:pPr marL="0" indent="0">
              <a:buNone/>
            </a:pPr>
            <a:r>
              <a:rPr lang="en-US" sz="2415" b="1" dirty="0">
                <a:solidFill>
                  <a:srgbClr val="002A85"/>
                </a:solidFill>
                <a:latin typeface="Noto Sans SC" pitchFamily="34" charset="0"/>
                <a:ea typeface="Noto Sans SC" pitchFamily="34" charset="-122"/>
                <a:cs typeface="Noto Sans SC" pitchFamily="34" charset="-120"/>
              </a:rPr>
              <a:t>Enhanced Fraud Detection using XGBoost</a:t>
            </a:r>
            <a:endParaRPr lang="en-US" sz="241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a:solidFill>
                  <a:srgbClr val="002A85"/>
                </a:solidFill>
                <a:latin typeface="Noto Sans SC" pitchFamily="34" charset="0"/>
                <a:ea typeface="Noto Sans SC" pitchFamily="34" charset="-122"/>
                <a:cs typeface="Noto Sans SC" pitchFamily="34" charset="-120"/>
              </a:rPr>
              <a:t>Enhanced Fraud Detection using XGBoost</a:t>
            </a:r>
            <a:endParaRPr lang="en-US" sz="2625"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Leveraging XGBoost for Fraud Detection</a:t>
            </a:r>
            <a:endParaRPr lang="en-US" sz="1680" dirty="0"/>
          </a:p>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Feature Engineering in Fraud Detection</a:t>
            </a:r>
            <a:endParaRPr lang="en-US" sz="1680" dirty="0"/>
          </a:p>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Real-time Monitoring and Response</a:t>
            </a:r>
            <a:endParaRPr lang="en-US" sz="168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a:solidFill>
                  <a:srgbClr val="002A85"/>
                </a:solidFill>
                <a:latin typeface="Noto Sans SC" pitchFamily="34" charset="0"/>
                <a:ea typeface="Noto Sans SC" pitchFamily="34" charset="-122"/>
                <a:cs typeface="Noto Sans SC" pitchFamily="34" charset="-120"/>
              </a:rPr>
              <a:t>Leveraging XGBoost for Fraud Detection</a:t>
            </a:r>
            <a:endParaRPr lang="en-US" sz="2625"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XGBoost has emerged as a powerful tool for fraud detection in card transactions due to its ability to handle large volumes of data and effectively capture intricate patterns indicative of fraudulent behavior. By harnessing the strengths of XGBoost, financial institutions can enhance their fraud detection mechanisms and mitigate potential risks associated with unauthorized transactions.</a:t>
            </a:r>
            <a:endParaRPr lang="en-US" sz="168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a:solidFill>
                  <a:srgbClr val="002A85"/>
                </a:solidFill>
                <a:latin typeface="Noto Sans SC" pitchFamily="34" charset="0"/>
                <a:ea typeface="Noto Sans SC" pitchFamily="34" charset="-122"/>
                <a:cs typeface="Noto Sans SC" pitchFamily="34" charset="-120"/>
              </a:rPr>
              <a:t>Feature Engineering in Fraud Detection</a:t>
            </a:r>
            <a:endParaRPr lang="en-US" sz="2625"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Incorporating advanced feature engineering techniques in conjunction with XGBoost provides a comprehensive approach to detecting fraudulent transactions. By extracting relevant features from transaction data and leveraging the predictive capabilities of XGBoost, financial organizations can achieve greater accuracy in identifying potential fraud instances, thereby fortifying their security measures.</a:t>
            </a:r>
            <a:endParaRPr lang="en-US" sz="168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a:solidFill>
                  <a:srgbClr val="002A85"/>
                </a:solidFill>
                <a:latin typeface="Noto Sans SC" pitchFamily="34" charset="0"/>
                <a:ea typeface="Noto Sans SC" pitchFamily="34" charset="-122"/>
                <a:cs typeface="Noto Sans SC" pitchFamily="34" charset="-120"/>
              </a:rPr>
              <a:t>Real-time Monitoring and Response</a:t>
            </a:r>
            <a:endParaRPr lang="en-US" sz="2625"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Another compelling aspect of utilizing XGBoost for fraud detection lies in its capability to facilitate real-time monitoring and response. By continuously analyzing incoming transaction data using XGBoost-powered models, organizations can swiftly detect anomalies and take immediate action to prevent financial losses, thereby elevating the overall security posture within the payment ecosystem.</a:t>
            </a:r>
            <a:endParaRPr lang="en-US" sz="168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1524000" y="361950"/>
            <a:ext cx="3109913" cy="828675"/>
          </a:xfrm>
          <a:prstGeom prst="rect">
            <a:avLst/>
          </a:prstGeom>
          <a:noFill/>
          <a:ln/>
        </p:spPr>
        <p:txBody>
          <a:bodyPr wrap="square" rtlCol="0" anchor="ctr"/>
          <a:lstStyle/>
          <a:p>
            <a:pPr marL="0" indent="0" algn="ctr">
              <a:buNone/>
            </a:pPr>
            <a:r>
              <a:rPr lang="en-US" sz="4200" b="1" dirty="0">
                <a:solidFill>
                  <a:srgbClr val="002A85"/>
                </a:solidFill>
                <a:latin typeface="Noto Sans SC" pitchFamily="34" charset="0"/>
                <a:ea typeface="Noto Sans SC" pitchFamily="34" charset="-122"/>
                <a:cs typeface="Noto Sans SC" pitchFamily="34" charset="-120"/>
              </a:rPr>
              <a:t> CONTENTS </a:t>
            </a:r>
            <a:endParaRPr lang="en-US" sz="4200" dirty="0"/>
          </a:p>
        </p:txBody>
      </p:sp>
      <p:sp>
        <p:nvSpPr>
          <p:cNvPr id="3" name="Text 1"/>
          <p:cNvSpPr/>
          <p:nvPr/>
        </p:nvSpPr>
        <p:spPr>
          <a:xfrm>
            <a:off x="1819275" y="1619250"/>
            <a:ext cx="6605587" cy="3105150"/>
          </a:xfrm>
          <a:prstGeom prst="rect">
            <a:avLst/>
          </a:prstGeom>
          <a:noFill/>
          <a:ln/>
        </p:spPr>
        <p:txBody>
          <a:bodyPr wrap="square" rtlCol="0" anchor="t"/>
          <a:lstStyle/>
          <a:p>
            <a:pPr marL="342900" indent="-342900" algn="l">
              <a:lnSpc>
                <a:spcPct val="150000"/>
              </a:lnSpc>
              <a:buSzPct val="100000"/>
              <a:buChar char="•"/>
            </a:pPr>
            <a:r>
              <a:rPr lang="en-US" sz="1750" dirty="0">
                <a:solidFill>
                  <a:srgbClr val="383838"/>
                </a:solidFill>
                <a:latin typeface="Noto Sans SC" pitchFamily="34" charset="0"/>
                <a:ea typeface="Noto Sans SC" pitchFamily="34" charset="-122"/>
                <a:cs typeface="Noto Sans SC" pitchFamily="34" charset="-120"/>
              </a:rPr>
              <a:t>Introduction to XGBoost</a:t>
            </a:r>
            <a:endParaRPr lang="en-US" sz="1750" dirty="0"/>
          </a:p>
          <a:p>
            <a:pPr marL="342900" indent="-342900" algn="l">
              <a:lnSpc>
                <a:spcPct val="150000"/>
              </a:lnSpc>
              <a:buSzPct val="100000"/>
              <a:buChar char="•"/>
            </a:pPr>
            <a:r>
              <a:rPr lang="en-US" sz="1750" dirty="0">
                <a:solidFill>
                  <a:srgbClr val="383838"/>
                </a:solidFill>
                <a:latin typeface="Noto Sans SC" pitchFamily="34" charset="0"/>
                <a:ea typeface="Noto Sans SC" pitchFamily="34" charset="-122"/>
                <a:cs typeface="Noto Sans SC" pitchFamily="34" charset="-120"/>
              </a:rPr>
              <a:t>Card Transaction Fraud Dataset Introduction</a:t>
            </a:r>
            <a:endParaRPr lang="en-US" sz="1750" dirty="0"/>
          </a:p>
          <a:p>
            <a:pPr marL="342900" indent="-342900" algn="l">
              <a:lnSpc>
                <a:spcPct val="150000"/>
              </a:lnSpc>
              <a:buSzPct val="100000"/>
              <a:buChar char="•"/>
            </a:pPr>
            <a:r>
              <a:rPr lang="en-US" sz="1750" dirty="0">
                <a:solidFill>
                  <a:srgbClr val="383838"/>
                </a:solidFill>
                <a:latin typeface="Noto Sans SC" pitchFamily="34" charset="0"/>
                <a:ea typeface="Noto Sans SC" pitchFamily="34" charset="-122"/>
                <a:cs typeface="Noto Sans SC" pitchFamily="34" charset="-120"/>
              </a:rPr>
              <a:t>Enhanced Fraud Detection using XGBoost</a:t>
            </a:r>
            <a:endParaRPr lang="en-US" sz="17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2871788" y="1838325"/>
            <a:ext cx="3395663" cy="552450"/>
          </a:xfrm>
          <a:prstGeom prst="rect">
            <a:avLst/>
          </a:prstGeom>
          <a:noFill/>
          <a:ln/>
        </p:spPr>
        <p:txBody>
          <a:bodyPr wrap="square" rtlCol="0" anchor="t"/>
          <a:lstStyle/>
          <a:p>
            <a:pPr marL="0" indent="0" algn="ctr">
              <a:buNone/>
            </a:pPr>
            <a:r>
              <a:rPr lang="en-US" sz="2800" b="1" dirty="0">
                <a:solidFill>
                  <a:srgbClr val="002A85"/>
                </a:solidFill>
                <a:latin typeface="Noto Sans SC" pitchFamily="34" charset="0"/>
                <a:ea typeface="Noto Sans SC" pitchFamily="34" charset="-122"/>
                <a:cs typeface="Noto Sans SC" pitchFamily="34" charset="-120"/>
              </a:rPr>
              <a:t>THE END</a:t>
            </a:r>
            <a:endParaRPr lang="en-US" sz="2800" dirty="0"/>
          </a:p>
        </p:txBody>
      </p:sp>
      <p:sp>
        <p:nvSpPr>
          <p:cNvPr id="3" name="Text 1"/>
          <p:cNvSpPr/>
          <p:nvPr/>
        </p:nvSpPr>
        <p:spPr>
          <a:xfrm>
            <a:off x="2871788" y="2390775"/>
            <a:ext cx="3395663" cy="1033463"/>
          </a:xfrm>
          <a:prstGeom prst="rect">
            <a:avLst/>
          </a:prstGeom>
          <a:noFill/>
          <a:ln/>
        </p:spPr>
        <p:txBody>
          <a:bodyPr wrap="square" rtlCol="0" anchor="t"/>
          <a:lstStyle/>
          <a:p>
            <a:pPr marL="0" indent="0" algn="ctr">
              <a:buNone/>
            </a:pPr>
            <a:r>
              <a:rPr lang="en-US" sz="5250" b="1" dirty="0">
                <a:solidFill>
                  <a:srgbClr val="002A85"/>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457200" y="457200"/>
            <a:ext cx="8229600" cy="457200"/>
          </a:xfrm>
          <a:prstGeom prst="rect">
            <a:avLst/>
          </a:prstGeom>
          <a:solidFill>
            <a:srgbClr val="A913BD"/>
          </a:solidFill>
          <a:ln/>
        </p:spPr>
      </p:sp>
      <p:sp>
        <p:nvSpPr>
          <p:cNvPr id="3" name="Text 1"/>
          <p:cNvSpPr/>
          <p:nvPr/>
        </p:nvSpPr>
        <p:spPr>
          <a:xfrm>
            <a:off x="457200" y="457200"/>
            <a:ext cx="8229600" cy="457200"/>
          </a:xfrm>
          <a:prstGeom prst="rect">
            <a:avLst/>
          </a:prstGeom>
          <a:noFill/>
          <a:ln/>
        </p:spPr>
        <p:txBody>
          <a:bodyPr wrap="square" rtlCol="0" anchor="ctr"/>
          <a:lstStyle/>
          <a:p>
            <a:pPr marL="0" indent="0" algn="l">
              <a:buNone/>
            </a:pPr>
            <a:r>
              <a:rPr lang="en-US" sz="1200" b="1" dirty="0">
                <a:solidFill>
                  <a:srgbClr val="FFFFFF"/>
                </a:solidFill>
              </a:rPr>
              <a:t>Copyright:</a:t>
            </a:r>
            <a:endParaRPr lang="en-US" sz="1200" dirty="0"/>
          </a:p>
        </p:txBody>
      </p:sp>
      <p:sp>
        <p:nvSpPr>
          <p:cNvPr id="4" name="Text 2"/>
          <p:cNvSpPr/>
          <p:nvPr/>
        </p:nvSpPr>
        <p:spPr>
          <a:xfrm>
            <a:off x="457200" y="1097280"/>
            <a:ext cx="8229600" cy="457200"/>
          </a:xfrm>
          <a:prstGeom prst="rect">
            <a:avLst/>
          </a:prstGeom>
          <a:noFill/>
          <a:ln/>
        </p:spPr>
        <p:txBody>
          <a:bodyPr wrap="square" rtlCol="0" anchor="ctr"/>
          <a:lstStyle/>
          <a:p>
            <a:pPr marL="0" indent="0" algn="l">
              <a:buNone/>
            </a:pPr>
            <a:r>
              <a:rPr lang="en-US" sz="1200" dirty="0">
                <a:solidFill>
                  <a:srgbClr val="000000"/>
                </a:solidFill>
              </a:rPr>
              <a:t>The copyright of this template belongs to MindShow.fun.</a:t>
            </a:r>
            <a:endParaRPr lang="en-US" sz="1200" dirty="0"/>
          </a:p>
        </p:txBody>
      </p:sp>
      <p:sp>
        <p:nvSpPr>
          <p:cNvPr id="5" name="Text 3"/>
          <p:cNvSpPr/>
          <p:nvPr/>
        </p:nvSpPr>
        <p:spPr>
          <a:xfrm>
            <a:off x="457200" y="1371600"/>
            <a:ext cx="8229600" cy="914400"/>
          </a:xfrm>
          <a:prstGeom prst="rect">
            <a:avLst/>
          </a:prstGeom>
          <a:noFill/>
          <a:ln/>
        </p:spPr>
        <p:txBody>
          <a:bodyPr wrap="square" rtlCol="0" anchor="ctr"/>
          <a:lstStyle/>
          <a:p>
            <a:pPr marL="0" indent="0" algn="l">
              <a:lnSpc>
                <a:spcPct val="150000"/>
              </a:lnSpc>
              <a:buNone/>
            </a:pPr>
            <a:r>
              <a:rPr lang="en-US" sz="1200" dirty="0">
                <a:solidFill>
                  <a:srgbClr val="000000"/>
                </a:solidFill>
              </a:rPr>
              <a:t>Personal commercial use requires Premium Account, Basic Account can only be used for personal study.</a:t>
            </a:r>
            <a:endParaRPr lang="en-US" sz="1200" dirty="0"/>
          </a:p>
          <a:p>
            <a:pPr marL="0" indent="0" algn="l">
              <a:lnSpc>
                <a:spcPct val="150000"/>
              </a:lnSpc>
              <a:buNone/>
            </a:pPr>
            <a:r>
              <a:rPr lang="en-US" sz="1200" dirty="0">
                <a:solidFill>
                  <a:srgbClr val="000000"/>
                </a:solidFill>
              </a:rPr>
              <a:t>If you need enterprise commercial authorization, please contact MindShow.fun to purchase the enterprise version.</a:t>
            </a:r>
            <a:endParaRPr lang="en-US" sz="1200" dirty="0"/>
          </a:p>
        </p:txBody>
      </p:sp>
      <p:sp>
        <p:nvSpPr>
          <p:cNvPr id="6" name="Text 4"/>
          <p:cNvSpPr/>
          <p:nvPr/>
        </p:nvSpPr>
        <p:spPr>
          <a:xfrm>
            <a:off x="457200" y="2743200"/>
            <a:ext cx="8229600" cy="457200"/>
          </a:xfrm>
          <a:prstGeom prst="rect">
            <a:avLst/>
          </a:prstGeom>
          <a:noFill/>
          <a:ln/>
        </p:spPr>
        <p:txBody>
          <a:bodyPr wrap="square" rtlCol="0" anchor="ctr"/>
          <a:lstStyle/>
          <a:p>
            <a:pPr marL="0" indent="0" algn="l">
              <a:buNone/>
            </a:pPr>
            <a:r>
              <a:rPr lang="en-US" sz="1200" b="1" dirty="0">
                <a:solidFill>
                  <a:srgbClr val="000000"/>
                </a:solidFill>
              </a:rPr>
              <a:t>Download font in PPT:"Noto Sans SC", "Noto Sans KR"</a:t>
            </a:r>
            <a:endParaRPr lang="en-US" sz="1200" dirty="0"/>
          </a:p>
        </p:txBody>
      </p:sp>
      <p:sp>
        <p:nvSpPr>
          <p:cNvPr id="7" name="Text 5"/>
          <p:cNvSpPr/>
          <p:nvPr/>
        </p:nvSpPr>
        <p:spPr>
          <a:xfrm>
            <a:off x="457200" y="3200400"/>
            <a:ext cx="8229600" cy="457200"/>
          </a:xfrm>
          <a:prstGeom prst="rect">
            <a:avLst/>
          </a:prstGeom>
          <a:noFill/>
          <a:ln/>
        </p:spPr>
        <p:txBody>
          <a:bodyPr wrap="square" rtlCol="0" anchor="ctr"/>
          <a:lstStyle/>
          <a:p>
            <a:pPr marL="0" indent="0" algn="l">
              <a:buNone/>
            </a:pPr>
            <a:r>
              <a:rPr lang="en-US" sz="1200" dirty="0">
                <a:solidFill>
                  <a:srgbClr val="0000FF"/>
                </a:solidFill>
              </a:rPr>
              <a:t>https://github.com/huansixie6rj/MindShow.fun/releases</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 Introduction</a:t>
            </a:r>
            <a:endParaRPr lang="en-US" sz="2625" dirty="0"/>
          </a:p>
        </p:txBody>
      </p:sp>
      <p:sp>
        <p:nvSpPr>
          <p:cNvPr id="4" name="Text 2"/>
          <p:cNvSpPr/>
          <p:nvPr/>
        </p:nvSpPr>
        <p:spPr>
          <a:xfrm>
            <a:off x="714375" y="759015"/>
            <a:ext cx="7715250" cy="3452813"/>
          </a:xfrm>
          <a:prstGeom prst="rect">
            <a:avLst/>
          </a:prstGeom>
          <a:noFill/>
          <a:ln/>
        </p:spPr>
        <p:txBody>
          <a:bodyPr wrap="square" rtlCol="0" anchor="t"/>
          <a:lstStyle/>
          <a:p>
            <a:pPr>
              <a:lnSpc>
                <a:spcPct val="150000"/>
              </a:lnSpc>
              <a:buSzPct val="100000"/>
            </a:pPr>
            <a:r>
              <a:rPr lang="en-US" sz="1680" dirty="0">
                <a:solidFill>
                  <a:srgbClr val="383838"/>
                </a:solidFill>
                <a:latin typeface="Noto Sans SC" pitchFamily="34" charset="0"/>
                <a:ea typeface="Noto Sans SC" pitchFamily="34" charset="-122"/>
              </a:rPr>
              <a:t>1000000 transactions, 8.74% fraud rate</a:t>
            </a:r>
          </a:p>
          <a:p>
            <a:pPr>
              <a:lnSpc>
                <a:spcPct val="150000"/>
              </a:lnSpc>
              <a:buSzPct val="100000"/>
            </a:pPr>
            <a:r>
              <a:rPr lang="en-US" sz="1680" dirty="0">
                <a:solidFill>
                  <a:srgbClr val="383838"/>
                </a:solidFill>
                <a:latin typeface="Noto Sans SC" pitchFamily="34" charset="0"/>
                <a:ea typeface="Noto Sans SC" pitchFamily="34" charset="-122"/>
              </a:rPr>
              <a:t>Feature Explanation:</a:t>
            </a:r>
          </a:p>
          <a:p>
            <a:pPr marL="342900" indent="-342900" algn="l">
              <a:lnSpc>
                <a:spcPct val="150000"/>
              </a:lnSpc>
              <a:buSzPct val="100000"/>
              <a:buChar char="•"/>
            </a:pPr>
            <a:r>
              <a:rPr lang="en-US" sz="1600" b="0" i="0" dirty="0" err="1">
                <a:solidFill>
                  <a:srgbClr val="3C4043"/>
                </a:solidFill>
                <a:effectLst/>
                <a:latin typeface="Inter"/>
              </a:rPr>
              <a:t>distance_from_home</a:t>
            </a:r>
            <a:r>
              <a:rPr lang="en-US" sz="1600" dirty="0">
                <a:solidFill>
                  <a:srgbClr val="3C4043"/>
                </a:solidFill>
                <a:latin typeface="Inter"/>
              </a:rPr>
              <a:t>:</a:t>
            </a:r>
            <a:r>
              <a:rPr lang="en-US" sz="1600" b="0" i="0" dirty="0">
                <a:solidFill>
                  <a:srgbClr val="3C4043"/>
                </a:solidFill>
                <a:effectLst/>
                <a:latin typeface="Inter"/>
              </a:rPr>
              <a:t> the distance from home where the transaction happened</a:t>
            </a:r>
          </a:p>
          <a:p>
            <a:pPr marL="342900" indent="-342900" algn="l">
              <a:lnSpc>
                <a:spcPct val="150000"/>
              </a:lnSpc>
              <a:buSzPct val="100000"/>
              <a:buChar char="•"/>
            </a:pPr>
            <a:r>
              <a:rPr lang="en-US" sz="1600" b="0" i="0" dirty="0" err="1">
                <a:solidFill>
                  <a:srgbClr val="3C4043"/>
                </a:solidFill>
                <a:effectLst/>
                <a:latin typeface="Inter"/>
              </a:rPr>
              <a:t>distance_from_last_transaction</a:t>
            </a:r>
            <a:r>
              <a:rPr lang="en-US" sz="1600" dirty="0">
                <a:solidFill>
                  <a:srgbClr val="3C4043"/>
                </a:solidFill>
                <a:latin typeface="Inter"/>
              </a:rPr>
              <a:t>:</a:t>
            </a:r>
            <a:r>
              <a:rPr lang="en-US" sz="1600" b="0" i="0" dirty="0">
                <a:solidFill>
                  <a:srgbClr val="3C4043"/>
                </a:solidFill>
                <a:effectLst/>
                <a:latin typeface="Inter"/>
              </a:rPr>
              <a:t> the distance from last transaction happened</a:t>
            </a:r>
          </a:p>
          <a:p>
            <a:pPr marL="342900" indent="-342900" algn="l">
              <a:lnSpc>
                <a:spcPct val="150000"/>
              </a:lnSpc>
              <a:buSzPct val="100000"/>
              <a:buChar char="•"/>
            </a:pPr>
            <a:r>
              <a:rPr lang="en-US" sz="1600" b="0" i="0" dirty="0" err="1">
                <a:solidFill>
                  <a:srgbClr val="3C4043"/>
                </a:solidFill>
                <a:effectLst/>
                <a:latin typeface="Inter"/>
              </a:rPr>
              <a:t>ratio_to_median_purchase_price</a:t>
            </a:r>
            <a:r>
              <a:rPr lang="en-US" sz="1600" dirty="0">
                <a:solidFill>
                  <a:srgbClr val="3C4043"/>
                </a:solidFill>
                <a:latin typeface="Inter"/>
              </a:rPr>
              <a:t>:</a:t>
            </a:r>
            <a:r>
              <a:rPr lang="en-US" sz="1600" b="0" i="0" dirty="0">
                <a:solidFill>
                  <a:srgbClr val="3C4043"/>
                </a:solidFill>
                <a:effectLst/>
                <a:latin typeface="Inter"/>
              </a:rPr>
              <a:t> </a:t>
            </a:r>
            <a:r>
              <a:rPr lang="en-US" sz="1600" dirty="0">
                <a:solidFill>
                  <a:srgbClr val="3C4043"/>
                </a:solidFill>
                <a:latin typeface="Inter"/>
              </a:rPr>
              <a:t>r</a:t>
            </a:r>
            <a:r>
              <a:rPr lang="en-US" sz="1600" b="0" i="0" dirty="0">
                <a:solidFill>
                  <a:srgbClr val="3C4043"/>
                </a:solidFill>
                <a:effectLst/>
                <a:latin typeface="Inter"/>
              </a:rPr>
              <a:t>atio of transaction </a:t>
            </a:r>
            <a:r>
              <a:rPr lang="en-US" sz="1600" b="0" i="0" dirty="0" err="1">
                <a:solidFill>
                  <a:srgbClr val="3C4043"/>
                </a:solidFill>
                <a:effectLst/>
                <a:latin typeface="Inter"/>
              </a:rPr>
              <a:t>prive</a:t>
            </a:r>
            <a:r>
              <a:rPr lang="en-US" sz="1600" b="0" i="0" dirty="0">
                <a:solidFill>
                  <a:srgbClr val="3C4043"/>
                </a:solidFill>
                <a:effectLst/>
                <a:latin typeface="Inter"/>
              </a:rPr>
              <a:t> to median purchase price</a:t>
            </a:r>
          </a:p>
          <a:p>
            <a:pPr marL="342900" indent="-342900" algn="l">
              <a:lnSpc>
                <a:spcPct val="150000"/>
              </a:lnSpc>
              <a:buSzPct val="100000"/>
              <a:buChar char="•"/>
            </a:pPr>
            <a:r>
              <a:rPr lang="en-US" sz="1600" b="0" i="0" dirty="0" err="1">
                <a:solidFill>
                  <a:srgbClr val="3C4043"/>
                </a:solidFill>
                <a:effectLst/>
                <a:latin typeface="Inter"/>
              </a:rPr>
              <a:t>repeat_retailer</a:t>
            </a:r>
            <a:r>
              <a:rPr lang="en-US" sz="1600" dirty="0">
                <a:solidFill>
                  <a:srgbClr val="3C4043"/>
                </a:solidFill>
                <a:latin typeface="Inter"/>
              </a:rPr>
              <a:t>:</a:t>
            </a:r>
            <a:r>
              <a:rPr lang="en-US" sz="1600" b="0" i="0" dirty="0">
                <a:solidFill>
                  <a:srgbClr val="3C4043"/>
                </a:solidFill>
                <a:effectLst/>
                <a:latin typeface="Inter"/>
              </a:rPr>
              <a:t> Is the transaction happened from same retailer</a:t>
            </a:r>
          </a:p>
          <a:p>
            <a:pPr marL="342900" indent="-342900">
              <a:lnSpc>
                <a:spcPct val="150000"/>
              </a:lnSpc>
              <a:buSzPct val="100000"/>
              <a:buFontTx/>
              <a:buChar char="•"/>
            </a:pPr>
            <a:r>
              <a:rPr lang="en-US" sz="1600" b="0" i="0" dirty="0" err="1">
                <a:solidFill>
                  <a:srgbClr val="3C4043"/>
                </a:solidFill>
                <a:effectLst/>
                <a:latin typeface="Inter"/>
              </a:rPr>
              <a:t>used_chip</a:t>
            </a:r>
            <a:r>
              <a:rPr lang="en-US" sz="1600" dirty="0">
                <a:solidFill>
                  <a:srgbClr val="3C4043"/>
                </a:solidFill>
                <a:latin typeface="Inter"/>
              </a:rPr>
              <a:t>:</a:t>
            </a:r>
            <a:r>
              <a:rPr lang="en-US" sz="1600" b="0" i="0" dirty="0">
                <a:solidFill>
                  <a:srgbClr val="3C4043"/>
                </a:solidFill>
                <a:effectLst/>
                <a:latin typeface="Inter"/>
              </a:rPr>
              <a:t> Is the transaction through credit card?</a:t>
            </a:r>
          </a:p>
          <a:p>
            <a:pPr marL="342900" indent="-342900">
              <a:lnSpc>
                <a:spcPct val="150000"/>
              </a:lnSpc>
              <a:buSzPct val="100000"/>
              <a:buFontTx/>
              <a:buChar char="•"/>
            </a:pPr>
            <a:r>
              <a:rPr lang="en-US" sz="1600" b="0" i="0" dirty="0" err="1">
                <a:solidFill>
                  <a:srgbClr val="3C4043"/>
                </a:solidFill>
                <a:effectLst/>
                <a:latin typeface="Inter"/>
              </a:rPr>
              <a:t>used_pin_number</a:t>
            </a:r>
            <a:r>
              <a:rPr lang="en-US" sz="1600" b="0" i="0" dirty="0">
                <a:solidFill>
                  <a:srgbClr val="3C4043"/>
                </a:solidFill>
                <a:effectLst/>
                <a:latin typeface="Inter"/>
              </a:rPr>
              <a:t> - Is the transaction happened by using PIN number?</a:t>
            </a:r>
          </a:p>
          <a:p>
            <a:pPr marL="342900" indent="-342900">
              <a:lnSpc>
                <a:spcPct val="150000"/>
              </a:lnSpc>
              <a:buSzPct val="100000"/>
              <a:buFontTx/>
              <a:buChar char="•"/>
            </a:pPr>
            <a:r>
              <a:rPr lang="en-US" sz="1600" b="0" i="0" dirty="0" err="1">
                <a:solidFill>
                  <a:srgbClr val="3C4043"/>
                </a:solidFill>
                <a:effectLst/>
                <a:latin typeface="Inter"/>
              </a:rPr>
              <a:t>online_order</a:t>
            </a:r>
            <a:r>
              <a:rPr lang="en-US" sz="1600" b="0" i="0" dirty="0">
                <a:solidFill>
                  <a:srgbClr val="3C4043"/>
                </a:solidFill>
                <a:effectLst/>
                <a:latin typeface="Inter"/>
              </a:rPr>
              <a:t> - Is the transaction an online order?</a:t>
            </a:r>
          </a:p>
          <a:p>
            <a:pPr marL="342900" indent="-342900">
              <a:lnSpc>
                <a:spcPct val="150000"/>
              </a:lnSpc>
              <a:buSzPct val="100000"/>
              <a:buFontTx/>
              <a:buChar char="•"/>
            </a:pPr>
            <a:r>
              <a:rPr lang="en-US" sz="1600" b="0" i="0" dirty="0">
                <a:solidFill>
                  <a:srgbClr val="3C4043"/>
                </a:solidFill>
                <a:effectLst/>
                <a:latin typeface="Inter"/>
              </a:rPr>
              <a:t>fraud - Is the transaction fraudulent.</a:t>
            </a:r>
          </a:p>
          <a:p>
            <a:pPr marL="342900" indent="-342900">
              <a:lnSpc>
                <a:spcPct val="150000"/>
              </a:lnSpc>
              <a:buSzPct val="100000"/>
              <a:buFontTx/>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3571875" y="1038225"/>
            <a:ext cx="1452563" cy="1243013"/>
          </a:xfrm>
          <a:prstGeom prst="rect">
            <a:avLst/>
          </a:prstGeom>
          <a:noFill/>
          <a:ln/>
        </p:spPr>
        <p:txBody>
          <a:bodyPr wrap="square" rtlCol="0" anchor="t"/>
          <a:lstStyle/>
          <a:p>
            <a:pPr marL="0" indent="0" algn="ctr">
              <a:buNone/>
            </a:pPr>
            <a:r>
              <a:rPr lang="en-US" sz="6300" b="1" dirty="0">
                <a:solidFill>
                  <a:srgbClr val="002A85"/>
                </a:solidFill>
                <a:latin typeface="Noto Sans SC" pitchFamily="34" charset="0"/>
                <a:ea typeface="Noto Sans SC" pitchFamily="34" charset="-122"/>
                <a:cs typeface="Noto Sans SC" pitchFamily="34" charset="-120"/>
              </a:rPr>
              <a:t>01</a:t>
            </a:r>
            <a:endParaRPr lang="en-US" sz="6300" dirty="0"/>
          </a:p>
        </p:txBody>
      </p:sp>
      <p:sp>
        <p:nvSpPr>
          <p:cNvPr id="3" name="Text 1"/>
          <p:cNvSpPr/>
          <p:nvPr/>
        </p:nvSpPr>
        <p:spPr>
          <a:xfrm>
            <a:off x="3790950" y="2281238"/>
            <a:ext cx="3963353" cy="1509713"/>
          </a:xfrm>
          <a:prstGeom prst="rect">
            <a:avLst/>
          </a:prstGeom>
          <a:noFill/>
          <a:ln/>
        </p:spPr>
        <p:txBody>
          <a:bodyPr wrap="square" rtlCol="0" anchor="t"/>
          <a:lstStyle/>
          <a:p>
            <a:pPr marL="0" indent="0">
              <a:buNone/>
            </a:pPr>
            <a:r>
              <a:rPr lang="en-US" sz="3640" b="1" dirty="0">
                <a:solidFill>
                  <a:srgbClr val="002A85"/>
                </a:solidFill>
                <a:latin typeface="Noto Sans SC" pitchFamily="34" charset="0"/>
                <a:ea typeface="Noto Sans SC" pitchFamily="34" charset="-122"/>
                <a:cs typeface="Noto Sans SC" pitchFamily="34" charset="-120"/>
              </a:rPr>
              <a:t>Introduction to XGBoost</a:t>
            </a:r>
            <a:endParaRPr lang="en-US" sz="36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txBody>
          <a:bodyPr/>
          <a:lstStyle/>
          <a:p>
            <a:endParaRPr lang="en-US"/>
          </a:p>
        </p:txBody>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Gradient boosting</a:t>
            </a:r>
            <a:endParaRPr lang="en-US" sz="2625"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a:t>In Gradient boosted decision tree(GBDT), the k-</a:t>
            </a:r>
            <a:r>
              <a:rPr lang="en-US" sz="1680" dirty="0" err="1"/>
              <a:t>th</a:t>
            </a:r>
            <a:r>
              <a:rPr lang="en-US" sz="1680" dirty="0"/>
              <a:t> tree is used to fit the negative derivative of the loss function with respect to the current model’s prediction.</a:t>
            </a:r>
          </a:p>
          <a:p>
            <a:pPr marL="342900" indent="-342900" algn="l">
              <a:lnSpc>
                <a:spcPct val="150000"/>
              </a:lnSpc>
              <a:buSzPct val="100000"/>
              <a:buChar char="•"/>
            </a:pPr>
            <a:r>
              <a:rPr lang="en-US" sz="1680" dirty="0"/>
              <a:t>The current model’s prediction for each observation is the weighted sum of the first k-1 trees.</a:t>
            </a:r>
          </a:p>
          <a:p>
            <a:pPr marL="342900" indent="-342900" algn="l">
              <a:lnSpc>
                <a:spcPct val="150000"/>
              </a:lnSpc>
              <a:buSzPct val="100000"/>
              <a:buChar char="•"/>
            </a:pPr>
            <a:r>
              <a:rPr lang="en-US" sz="1680" dirty="0"/>
              <a:t>If we use MSE as the loss function in a regression task, the derivative for each observation is simply the residual between true label value and predicted value.</a:t>
            </a:r>
          </a:p>
          <a:p>
            <a:pPr marL="342900" indent="-342900" algn="l">
              <a:lnSpc>
                <a:spcPct val="150000"/>
              </a:lnSpc>
              <a:buSzPct val="100000"/>
              <a:buChar char="•"/>
            </a:pPr>
            <a:endParaRPr lang="en-US" sz="168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txBody>
          <a:bodyPr/>
          <a:lstStyle/>
          <a:p>
            <a:endParaRPr lang="en-US"/>
          </a:p>
        </p:txBody>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endParaRPr lang="en-US" sz="2625" dirty="0"/>
          </a:p>
        </p:txBody>
      </p:sp>
      <mc:AlternateContent xmlns:mc="http://schemas.openxmlformats.org/markup-compatibility/2006">
        <mc:Choice xmlns:a14="http://schemas.microsoft.com/office/drawing/2010/main" Requires="a14">
          <p:sp>
            <p:nvSpPr>
              <p:cNvPr id="4" name="Text 2"/>
              <p:cNvSpPr/>
              <p:nvPr/>
            </p:nvSpPr>
            <p:spPr>
              <a:xfrm>
                <a:off x="762000" y="1304925"/>
                <a:ext cx="7715250" cy="3452813"/>
              </a:xfrm>
              <a:prstGeom prst="rect">
                <a:avLst/>
              </a:prstGeom>
              <a:noFill/>
              <a:ln/>
            </p:spPr>
            <p:txBody>
              <a:bodyPr wrap="square" rtlCol="0" anchor="t"/>
              <a:lstStyle/>
              <a:p>
                <a:pPr algn="l">
                  <a:lnSpc>
                    <a:spcPct val="150000"/>
                  </a:lnSpc>
                  <a:buSzPct val="100000"/>
                </a:pPr>
                <a:r>
                  <a:rPr lang="en-US" sz="1680" dirty="0"/>
                  <a:t>Advantages over GBDT:</a:t>
                </a:r>
              </a:p>
              <a:p>
                <a:pPr marL="342900" indent="-342900" algn="l">
                  <a:lnSpc>
                    <a:spcPct val="150000"/>
                  </a:lnSpc>
                  <a:buSzPct val="100000"/>
                  <a:buChar char="•"/>
                </a:pPr>
                <a:r>
                  <a:rPr lang="en-US" sz="1680" dirty="0" err="1"/>
                  <a:t>Obejctive</a:t>
                </a:r>
                <a:r>
                  <a:rPr lang="en-US" sz="1680" dirty="0"/>
                  <a:t> function for t-</a:t>
                </a:r>
                <a:r>
                  <a:rPr lang="en-US" sz="1680" dirty="0" err="1"/>
                  <a:t>th</a:t>
                </a:r>
                <a:r>
                  <a:rPr lang="en-US" sz="1680" dirty="0"/>
                  <a:t> tree is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r>
                          <a:rPr lang="en-US" sz="1680" b="0" i="1" smtClean="0">
                            <a:latin typeface="Cambria Math" panose="02040503050406030204" pitchFamily="18" charset="0"/>
                          </a:rPr>
                          <m:t>𝑙𝑜𝑠𝑠</m:t>
                        </m:r>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𝑦</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sSubSup>
                          <m:sSubSupPr>
                            <m:ctrlPr>
                              <a:rPr lang="en-US" sz="1680" b="0" i="1" smtClean="0">
                                <a:latin typeface="Cambria Math" panose="02040503050406030204" pitchFamily="18" charset="0"/>
                              </a:rPr>
                            </m:ctrlPr>
                          </m:sSubSupPr>
                          <m:e>
                            <m:acc>
                              <m:accPr>
                                <m:chr m:val="̂"/>
                                <m:ctrlPr>
                                  <a:rPr lang="en-US" sz="1680" b="0" i="1" smtClean="0">
                                    <a:latin typeface="Cambria Math" panose="02040503050406030204" pitchFamily="18" charset="0"/>
                                  </a:rPr>
                                </m:ctrlPr>
                              </m:accPr>
                              <m:e>
                                <m:r>
                                  <a:rPr lang="en-US" sz="1680" b="0" i="1" smtClean="0">
                                    <a:latin typeface="Cambria Math" panose="02040503050406030204" pitchFamily="18" charset="0"/>
                                  </a:rPr>
                                  <m:t>𝑦</m:t>
                                </m:r>
                              </m:e>
                            </m:acc>
                          </m:e>
                          <m:sub>
                            <m:r>
                              <a:rPr lang="en-US" sz="1680" b="0" i="1" smtClean="0">
                                <a:latin typeface="Cambria Math" panose="02040503050406030204" pitchFamily="18" charset="0"/>
                              </a:rPr>
                              <m:t>𝑖</m:t>
                            </m:r>
                          </m:sub>
                          <m:sup>
                            <m:r>
                              <a:rPr lang="en-US" sz="1680" b="0" i="1" smtClean="0">
                                <a:latin typeface="Cambria Math" panose="02040503050406030204" pitchFamily="18" charset="0"/>
                              </a:rPr>
                              <m:t>𝑡</m:t>
                            </m:r>
                          </m:sup>
                        </m:sSubSup>
                        <m:r>
                          <a:rPr lang="en-US" sz="1680" b="0" i="1" smtClean="0">
                            <a:latin typeface="Cambria Math" panose="02040503050406030204" pitchFamily="18" charset="0"/>
                          </a:rPr>
                          <m:t>)+</m:t>
                        </m:r>
                      </m:e>
                    </m:nary>
                    <m:r>
                      <a:rPr lang="en-US" sz="1680" b="0" i="1" smtClean="0">
                        <a:latin typeface="Cambria Math" panose="02040503050406030204" pitchFamily="18" charset="0"/>
                      </a:rPr>
                      <m:t> </m:t>
                    </m:r>
                    <m:nary>
                      <m:naryPr>
                        <m:chr m:val="∑"/>
                        <m:ctrlPr>
                          <a:rPr lang="en-US" sz="1680" b="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=1</m:t>
                        </m:r>
                      </m:sub>
                      <m:sup>
                        <m:r>
                          <a:rPr lang="en-US" sz="1680" b="0" i="1" smtClean="0">
                            <a:latin typeface="Cambria Math" panose="02040503050406030204" pitchFamily="18" charset="0"/>
                          </a:rPr>
                          <m:t>𝑡</m:t>
                        </m:r>
                      </m:sup>
                      <m:e>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𝑖</m:t>
                            </m:r>
                          </m:sub>
                        </m:sSub>
                        <m:r>
                          <a:rPr lang="en-US" sz="1680" b="0" i="1" smtClean="0">
                            <a:latin typeface="Cambria Math" panose="02040503050406030204" pitchFamily="18" charset="0"/>
                            <a:ea typeface="Cambria Math" panose="02040503050406030204" pitchFamily="18" charset="0"/>
                          </a:rPr>
                          <m:t>)</m:t>
                        </m:r>
                      </m:e>
                    </m:nary>
                  </m:oMath>
                </a14:m>
                <a:endParaRPr lang="en-US" sz="1680" b="0" dirty="0"/>
              </a:p>
              <a:p>
                <a:pPr marL="342900" indent="-342900" algn="l">
                  <a:lnSpc>
                    <a:spcPct val="150000"/>
                  </a:lnSpc>
                  <a:buSzPct val="100000"/>
                  <a:buChar char="•"/>
                </a:pPr>
                <a:r>
                  <a:rPr lang="en-US" sz="1680" dirty="0"/>
                  <a:t>Adding a regularized term in the objective function to avoid overfitting</a:t>
                </a:r>
              </a:p>
              <a:p>
                <a:pPr marL="342900" indent="-342900" algn="l">
                  <a:lnSpc>
                    <a:spcPct val="150000"/>
                  </a:lnSpc>
                  <a:buSzPct val="100000"/>
                  <a:buChar char="•"/>
                </a:pPr>
                <a:r>
                  <a:rPr lang="en-US" sz="1680" dirty="0"/>
                  <a:t>Using second-order Taylor expansion to approximate the objective function</a:t>
                </a:r>
              </a:p>
              <a:p>
                <a:pPr marL="342900" indent="-342900" algn="l">
                  <a:lnSpc>
                    <a:spcPct val="150000"/>
                  </a:lnSpc>
                  <a:buSzPct val="100000"/>
                  <a:buChar char="•"/>
                </a:pPr>
                <a:r>
                  <a:rPr lang="en-US" sz="1680" dirty="0"/>
                  <a:t>When building each single tree, use parallel computing to improve efficiency</a:t>
                </a:r>
              </a:p>
              <a:p>
                <a:pPr marL="342900" indent="-342900" algn="l">
                  <a:lnSpc>
                    <a:spcPct val="150000"/>
                  </a:lnSpc>
                  <a:buSzPct val="100000"/>
                  <a:buChar char="•"/>
                </a:pPr>
                <a:r>
                  <a:rPr lang="en-US" sz="1680" dirty="0"/>
                  <a:t>Support column subsampling similar to random forest</a:t>
                </a:r>
              </a:p>
            </p:txBody>
          </p:sp>
        </mc:Choice>
        <mc:Fallback>
          <p:sp>
            <p:nvSpPr>
              <p:cNvPr id="4" name="Text 2"/>
              <p:cNvSpPr>
                <a:spLocks noRot="1" noChangeAspect="1" noMove="1" noResize="1" noEditPoints="1" noAdjustHandles="1" noChangeArrowheads="1" noChangeShapeType="1" noTextEdit="1"/>
              </p:cNvSpPr>
              <p:nvPr/>
            </p:nvSpPr>
            <p:spPr>
              <a:xfrm>
                <a:off x="762000" y="1304925"/>
                <a:ext cx="7715250" cy="3452813"/>
              </a:xfrm>
              <a:prstGeom prst="rect">
                <a:avLst/>
              </a:prstGeom>
              <a:blipFill>
                <a:blip r:embed="rId3"/>
                <a:stretch>
                  <a:fillRect l="-474"/>
                </a:stretch>
              </a:blipFill>
              <a:ln/>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txBody>
          <a:bodyPr/>
          <a:lstStyle/>
          <a:p>
            <a:endParaRPr lang="en-US"/>
          </a:p>
        </p:txBody>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30" b="1" dirty="0" err="1">
                <a:solidFill>
                  <a:srgbClr val="002A85"/>
                </a:solidFill>
                <a:latin typeface="Noto Sans SC" pitchFamily="34" charset="0"/>
                <a:ea typeface="Noto Sans SC" pitchFamily="34" charset="-122"/>
              </a:rPr>
              <a:t>XGBoost</a:t>
            </a:r>
            <a:r>
              <a:rPr lang="en-US" sz="2630" b="1" dirty="0">
                <a:solidFill>
                  <a:srgbClr val="002A85"/>
                </a:solidFill>
                <a:latin typeface="Noto Sans SC" pitchFamily="34" charset="0"/>
                <a:ea typeface="Noto Sans SC" pitchFamily="34" charset="-122"/>
              </a:rPr>
              <a:t> in R</a:t>
            </a:r>
            <a:endParaRPr lang="en-US" sz="2630"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err="1">
                <a:solidFill>
                  <a:srgbClr val="383838"/>
                </a:solidFill>
                <a:latin typeface="Noto Sans SC" pitchFamily="34" charset="0"/>
                <a:ea typeface="Noto Sans SC" pitchFamily="34" charset="-122"/>
                <a:cs typeface="Noto Sans SC" pitchFamily="34" charset="-120"/>
              </a:rPr>
              <a:t>xgb.train</a:t>
            </a:r>
            <a:r>
              <a:rPr lang="en-US" sz="1680" dirty="0">
                <a:solidFill>
                  <a:srgbClr val="383838"/>
                </a:solidFill>
                <a:latin typeface="Noto Sans SC" pitchFamily="34" charset="0"/>
                <a:ea typeface="Noto Sans SC" pitchFamily="34" charset="-122"/>
                <a:cs typeface="Noto Sans SC" pitchFamily="34" charset="-120"/>
              </a:rPr>
              <a:t> &lt;-  </a:t>
            </a:r>
            <a:r>
              <a:rPr lang="en-US" sz="1680" dirty="0" err="1">
                <a:solidFill>
                  <a:srgbClr val="383838"/>
                </a:solidFill>
                <a:latin typeface="Noto Sans SC" pitchFamily="34" charset="0"/>
                <a:ea typeface="Noto Sans SC" pitchFamily="34" charset="-122"/>
                <a:cs typeface="Noto Sans SC" pitchFamily="34" charset="-120"/>
              </a:rPr>
              <a:t>xgb.DMatrix</a:t>
            </a:r>
            <a:r>
              <a:rPr lang="en-US" sz="1680" dirty="0">
                <a:solidFill>
                  <a:srgbClr val="383838"/>
                </a:solidFill>
                <a:latin typeface="Noto Sans SC" pitchFamily="34" charset="0"/>
                <a:ea typeface="Noto Sans SC" pitchFamily="34" charset="-122"/>
                <a:cs typeface="Noto Sans SC" pitchFamily="34" charset="-120"/>
              </a:rPr>
              <a:t>(data = </a:t>
            </a:r>
            <a:r>
              <a:rPr lang="en-US" sz="1680" dirty="0" err="1">
                <a:solidFill>
                  <a:srgbClr val="383838"/>
                </a:solidFill>
                <a:latin typeface="Noto Sans SC" pitchFamily="34" charset="0"/>
                <a:ea typeface="Noto Sans SC" pitchFamily="34" charset="-122"/>
                <a:cs typeface="Noto Sans SC" pitchFamily="34" charset="-120"/>
              </a:rPr>
              <a:t>train.x</a:t>
            </a:r>
            <a:r>
              <a:rPr lang="en-US" sz="1680" dirty="0">
                <a:solidFill>
                  <a:srgbClr val="383838"/>
                </a:solidFill>
                <a:latin typeface="Noto Sans SC" pitchFamily="34" charset="0"/>
                <a:ea typeface="Noto Sans SC" pitchFamily="34" charset="-122"/>
                <a:cs typeface="Noto Sans SC" pitchFamily="34" charset="-120"/>
              </a:rPr>
              <a:t>, label = </a:t>
            </a:r>
            <a:r>
              <a:rPr lang="en-US" sz="1680" dirty="0" err="1">
                <a:solidFill>
                  <a:srgbClr val="383838"/>
                </a:solidFill>
                <a:latin typeface="Noto Sans SC" pitchFamily="34" charset="0"/>
                <a:ea typeface="Noto Sans SC" pitchFamily="34" charset="-122"/>
                <a:cs typeface="Noto Sans SC" pitchFamily="34" charset="-120"/>
              </a:rPr>
              <a:t>train.y</a:t>
            </a:r>
            <a:r>
              <a:rPr lang="en-US" sz="1680" dirty="0">
                <a:solidFill>
                  <a:srgbClr val="383838"/>
                </a:solidFill>
                <a:latin typeface="Noto Sans SC" pitchFamily="34" charset="0"/>
                <a:ea typeface="Noto Sans SC" pitchFamily="34" charset="-122"/>
                <a:cs typeface="Noto Sans SC" pitchFamily="34" charset="-120"/>
              </a:rPr>
              <a:t>)</a:t>
            </a:r>
          </a:p>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Parallel Computing: It features parallelization capabilities, enabling faster model training.</a:t>
            </a:r>
            <a:endParaRPr lang="en-US" sz="1680" dirty="0"/>
          </a:p>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Tree Pruning: XGBoost employs a technique called tree pruning to improve its efficiency and overall performance.</a:t>
            </a:r>
            <a:endParaRPr lang="en-US" sz="168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2625" b="1" dirty="0">
                <a:solidFill>
                  <a:srgbClr val="002A85"/>
                </a:solidFill>
                <a:latin typeface="Noto Sans SC" pitchFamily="34" charset="0"/>
                <a:ea typeface="Noto Sans SC" pitchFamily="34" charset="-122"/>
                <a:cs typeface="Noto Sans SC" pitchFamily="34" charset="-120"/>
              </a:rPr>
              <a:t>Advantages of XGBoost</a:t>
            </a:r>
            <a:endParaRPr lang="en-US" sz="2625"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XGBoost offers several advantages that make it a preferred choice for machine learning enthusiasts and practitioners. These advantages include:</a:t>
            </a:r>
            <a:endParaRPr lang="en-US" sz="1680" dirty="0"/>
          </a:p>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Chapter 2</a:t>
            </a:r>
            <a:endParaRPr lang="en-US" sz="168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a:ln/>
        </p:spPr>
      </p:sp>
      <p:sp>
        <p:nvSpPr>
          <p:cNvPr id="3" name="Text 1"/>
          <p:cNvSpPr/>
          <p:nvPr/>
        </p:nvSpPr>
        <p:spPr>
          <a:xfrm>
            <a:off x="762000" y="138113"/>
            <a:ext cx="8130540" cy="552450"/>
          </a:xfrm>
          <a:prstGeom prst="rect">
            <a:avLst/>
          </a:prstGeom>
          <a:noFill/>
          <a:ln/>
        </p:spPr>
        <p:txBody>
          <a:bodyPr wrap="square" rtlCol="0" anchor="ctr"/>
          <a:lstStyle/>
          <a:p>
            <a:pPr marL="0" indent="0">
              <a:buNone/>
            </a:pPr>
            <a:r>
              <a:rPr lang="en-US" sz="1225" b="1" dirty="0">
                <a:solidFill>
                  <a:srgbClr val="002A85"/>
                </a:solidFill>
                <a:latin typeface="Noto Sans SC" pitchFamily="34" charset="0"/>
                <a:ea typeface="Noto Sans SC" pitchFamily="34" charset="-122"/>
                <a:cs typeface="Noto Sans SC" pitchFamily="34" charset="-120"/>
              </a:rPr>
              <a:t>XGBoost offers several advantages that make it a preferred choice for machine learning enthusiasts and practitioners. These advantages include:</a:t>
            </a:r>
            <a:endParaRPr lang="en-US" sz="1225" dirty="0"/>
          </a:p>
        </p:txBody>
      </p:sp>
      <p:sp>
        <p:nvSpPr>
          <p:cNvPr id="4" name="Text 2"/>
          <p:cNvSpPr/>
          <p:nvPr/>
        </p:nvSpPr>
        <p:spPr>
          <a:xfrm>
            <a:off x="762000" y="1304925"/>
            <a:ext cx="7715250" cy="3452813"/>
          </a:xfrm>
          <a:prstGeom prst="rect">
            <a:avLst/>
          </a:prstGeom>
          <a:noFill/>
          <a:ln/>
        </p:spPr>
        <p:txBody>
          <a:bodyPr wrap="square" rtlCol="0" anchor="t"/>
          <a:lstStyle/>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High Performance: XGBoost has a proven track record of winning numerous machine learning competitions due to its superior performance.</a:t>
            </a:r>
            <a:endParaRPr lang="en-US" sz="1680" dirty="0"/>
          </a:p>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Flexibility: It supports custom optimization objectives and evaluation criteria, providing flexibility in model development.</a:t>
            </a:r>
            <a:endParaRPr lang="en-US" sz="1680" dirty="0"/>
          </a:p>
          <a:p>
            <a:pPr marL="342900" indent="-342900" algn="l">
              <a:lnSpc>
                <a:spcPct val="150000"/>
              </a:lnSpc>
              <a:buSzPct val="100000"/>
              <a:buChar char="•"/>
            </a:pPr>
            <a:r>
              <a:rPr lang="en-US" sz="1680" dirty="0">
                <a:solidFill>
                  <a:srgbClr val="383838"/>
                </a:solidFill>
                <a:latin typeface="Noto Sans SC" pitchFamily="34" charset="0"/>
                <a:ea typeface="Noto Sans SC" pitchFamily="34" charset="-122"/>
                <a:cs typeface="Noto Sans SC" pitchFamily="34" charset="-120"/>
              </a:rPr>
              <a:t>Cross-Platform Compatibility: XGBoost is compatible with various programming languages, including Python, R, Java, and more, making it accessible to a wide range of users.</a:t>
            </a:r>
            <a:endParaRPr lang="en-US" sz="168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927</Words>
  <Application>Microsoft Office PowerPoint</Application>
  <PresentationFormat>On-screen Show (16:9)</PresentationFormat>
  <Paragraphs>100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Inter</vt:lpstr>
      <vt:lpstr>Noto Sans SC</vt: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SUBTITLE HERE</dc:subject>
  <dc:creator>MindShow.fun</dc:creator>
  <cp:lastModifiedBy>xueyixin2020@163.com</cp:lastModifiedBy>
  <cp:revision>2</cp:revision>
  <dcterms:created xsi:type="dcterms:W3CDTF">2023-12-05T00:32:11Z</dcterms:created>
  <dcterms:modified xsi:type="dcterms:W3CDTF">2023-12-05T03:03:32Z</dcterms:modified>
</cp:coreProperties>
</file>