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7" r:id="rId6"/>
    <p:sldId id="278" r:id="rId7"/>
    <p:sldId id="281" r:id="rId8"/>
    <p:sldId id="28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5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C7F99-3EE1-4554-9D3D-FF27E9222130}" v="8" dt="2023-12-05T03:26:26.118"/>
    <p1510:client id="{F40925C4-C9DA-4C4E-B935-F17EE2C31D52}" v="5" dt="2023-12-05T04:29:2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10"/>
  </p:normalViewPr>
  <p:slideViewPr>
    <p:cSldViewPr snapToGrid="0" snapToObjects="1">
      <p:cViewPr varScale="1">
        <p:scale>
          <a:sx n="155" d="100"/>
          <a:sy n="155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ixin2020@163.com" userId="3b2cfe6c01cce2ac" providerId="LiveId" clId="{F40925C4-C9DA-4C4E-B935-F17EE2C31D52}"/>
    <pc:docChg chg="custSel delSld modSld">
      <pc:chgData name="xueyixin2020@163.com" userId="3b2cfe6c01cce2ac" providerId="LiveId" clId="{F40925C4-C9DA-4C4E-B935-F17EE2C31D52}" dt="2023-12-05T04:29:29.743" v="916"/>
      <pc:docMkLst>
        <pc:docMk/>
      </pc:docMkLst>
      <pc:sldChg chg="modSp mod">
        <pc:chgData name="xueyixin2020@163.com" userId="3b2cfe6c01cce2ac" providerId="LiveId" clId="{F40925C4-C9DA-4C4E-B935-F17EE2C31D52}" dt="2023-12-05T04:27:58.763" v="907" actId="20577"/>
        <pc:sldMkLst>
          <pc:docMk/>
          <pc:sldMk cId="0" sldId="259"/>
        </pc:sldMkLst>
        <pc:spChg chg="mod">
          <ac:chgData name="xueyixin2020@163.com" userId="3b2cfe6c01cce2ac" providerId="LiveId" clId="{F40925C4-C9DA-4C4E-B935-F17EE2C31D52}" dt="2023-12-05T04:27:58.763" v="907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3:58:46.805" v="86" actId="20577"/>
        <pc:sldMkLst>
          <pc:docMk/>
          <pc:sldMk cId="0" sldId="261"/>
        </pc:sldMkLst>
        <pc:spChg chg="mod">
          <ac:chgData name="xueyixin2020@163.com" userId="3b2cfe6c01cce2ac" providerId="LiveId" clId="{F40925C4-C9DA-4C4E-B935-F17EE2C31D52}" dt="2023-12-05T03:58:46.805" v="86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1.252" v="914" actId="20577"/>
        <pc:sldMkLst>
          <pc:docMk/>
          <pc:sldMk cId="0" sldId="263"/>
        </pc:sldMkLst>
        <pc:spChg chg="mod">
          <ac:chgData name="xueyixin2020@163.com" userId="3b2cfe6c01cce2ac" providerId="LiveId" clId="{F40925C4-C9DA-4C4E-B935-F17EE2C31D52}" dt="2023-12-05T04:29:21.252" v="914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9.743" v="916"/>
        <pc:sldMkLst>
          <pc:docMk/>
          <pc:sldMk cId="0" sldId="264"/>
        </pc:sldMkLst>
        <pc:spChg chg="mod">
          <ac:chgData name="xueyixin2020@163.com" userId="3b2cfe6c01cce2ac" providerId="LiveId" clId="{F40925C4-C9DA-4C4E-B935-F17EE2C31D52}" dt="2023-12-05T04:05:33.407" v="206" actId="255"/>
          <ac:spMkLst>
            <pc:docMk/>
            <pc:sldMk cId="0" sldId="264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9:29.743" v="916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29.660" v="909" actId="20577"/>
        <pc:sldMkLst>
          <pc:docMk/>
          <pc:sldMk cId="0" sldId="265"/>
        </pc:sldMkLst>
        <pc:spChg chg="mod">
          <ac:chgData name="xueyixin2020@163.com" userId="3b2cfe6c01cce2ac" providerId="LiveId" clId="{F40925C4-C9DA-4C4E-B935-F17EE2C31D52}" dt="2023-12-05T04:28:29.660" v="90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47.019" v="912" actId="20577"/>
        <pc:sldMkLst>
          <pc:docMk/>
          <pc:sldMk cId="0" sldId="266"/>
        </pc:sldMkLst>
        <pc:spChg chg="mod">
          <ac:chgData name="xueyixin2020@163.com" userId="3b2cfe6c01cce2ac" providerId="LiveId" clId="{F40925C4-C9DA-4C4E-B935-F17EE2C31D52}" dt="2023-12-05T04:28:47.019" v="912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8:42.663" v="911" actId="5793"/>
          <ac:spMkLst>
            <pc:docMk/>
            <pc:sldMk cId="0" sldId="266"/>
            <ac:spMk id="4" creationId="{00000000-0000-0000-0000-000000000000}"/>
          </ac:spMkLst>
        </pc:spChg>
      </pc:sldChg>
      <pc:sldChg chg="del">
        <pc:chgData name="xueyixin2020@163.com" userId="3b2cfe6c01cce2ac" providerId="LiveId" clId="{F40925C4-C9DA-4C4E-B935-F17EE2C31D52}" dt="2023-12-05T04:22:49.090" v="698" actId="2696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5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7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B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hanushnarayananr/credit-card-fraud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76650" y="1128713"/>
            <a:ext cx="4772978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22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PRESENTATION TITLE</a:t>
            </a:r>
            <a:endParaRPr lang="en-US" sz="3220" dirty="0"/>
          </a:p>
        </p:txBody>
      </p:sp>
      <p:sp>
        <p:nvSpPr>
          <p:cNvPr id="3" name="Text 1"/>
          <p:cNvSpPr/>
          <p:nvPr/>
        </p:nvSpPr>
        <p:spPr>
          <a:xfrm>
            <a:off x="2727753" y="2616185"/>
            <a:ext cx="6142869" cy="447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100" dirty="0"/>
              <a:t>David</a:t>
            </a:r>
            <a:r>
              <a:rPr lang="zh-CN" altLang="en-US" sz="2100" dirty="0"/>
              <a:t> </a:t>
            </a:r>
            <a:r>
              <a:rPr lang="en-US" altLang="zh-CN" sz="2100" dirty="0"/>
              <a:t>Lin, Amber Wang, </a:t>
            </a:r>
            <a:r>
              <a:rPr lang="en-US" altLang="zh-CN" sz="2100" dirty="0" err="1"/>
              <a:t>Niu</a:t>
            </a:r>
            <a:r>
              <a:rPr lang="en-US" altLang="zh-CN" sz="2100" dirty="0"/>
              <a:t> Mu, </a:t>
            </a:r>
            <a:r>
              <a:rPr lang="en-US" altLang="zh-CN" sz="2100" dirty="0" err="1"/>
              <a:t>Qifei</a:t>
            </a:r>
            <a:r>
              <a:rPr lang="en-US" altLang="zh-CN" sz="2100" dirty="0"/>
              <a:t> Cui, </a:t>
            </a:r>
            <a:r>
              <a:rPr lang="en-US" altLang="zh-CN" sz="2100" dirty="0" err="1"/>
              <a:t>Yixin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Xue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6219825" y="4576763"/>
            <a:ext cx="1219200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700" dirty="0"/>
          </a:p>
        </p:txBody>
      </p:sp>
      <p:sp>
        <p:nvSpPr>
          <p:cNvPr id="5" name="Text 3"/>
          <p:cNvSpPr/>
          <p:nvPr/>
        </p:nvSpPr>
        <p:spPr>
          <a:xfrm>
            <a:off x="7610475" y="4576763"/>
            <a:ext cx="1052513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2023-12-04</a:t>
            </a:r>
            <a:endParaRPr lang="en-US"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endParaRPr lang="en-US" sz="26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2"/>
              <p:cNvSpPr/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An efficient and scalable implementation of GBDT</a:t>
                </a:r>
                <a:endParaRPr lang="en-US" sz="1680" dirty="0">
                  <a:solidFill>
                    <a:srgbClr val="404040"/>
                  </a:solidFill>
                </a:endParaRPr>
              </a:p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Advantages over GBDT: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Objective function for t-</a:t>
                </a:r>
                <a:r>
                  <a:rPr lang="en-US" sz="1680" dirty="0" err="1"/>
                  <a:t>th</a:t>
                </a:r>
                <a:r>
                  <a:rPr lang="en-US" sz="1680" dirty="0"/>
                  <a:t> tree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8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)+</m:t>
                        </m:r>
                      </m:e>
                    </m:nary>
                    <m:r>
                      <a:rPr lang="en-US" sz="168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68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80" b="0" dirty="0"/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Add a regularized term in the objective function to avoid overfitting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Use second-order Taylor expansion to approximate the objective function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The objective goal of step t will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8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8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8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8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8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8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8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80" dirty="0"/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Consistent form for every loss function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When building each single tree, use parallel computing to improve efficiency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Support column subsampling </a:t>
                </a:r>
                <a:r>
                  <a:rPr lang="en-US" sz="1680"/>
                  <a:t>similar </a:t>
                </a:r>
                <a:r>
                  <a:rPr lang="en-US" altLang="zh-CN" sz="1680"/>
                  <a:t>in</a:t>
                </a:r>
                <a:r>
                  <a:rPr lang="en-US" sz="1680"/>
                  <a:t> </a:t>
                </a:r>
                <a:r>
                  <a:rPr lang="en-US" sz="1680" dirty="0"/>
                  <a:t>random forest</a:t>
                </a:r>
              </a:p>
            </p:txBody>
          </p:sp>
        </mc:Choice>
        <mc:Fallback xmlns="">
          <p:sp>
            <p:nvSpPr>
              <p:cNvPr id="4" name="Tex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blipFill>
                <a:blip r:embed="rId3"/>
                <a:stretch>
                  <a:fillRect l="-474" b="-1007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17641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XGBoost</a:t>
            </a:r>
            <a:r>
              <a:rPr lang="en-US" sz="263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in R</a:t>
            </a:r>
            <a:endParaRPr lang="en-US" sz="263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 required package 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install.packages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(‘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’)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require(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Save the dataset in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format provided by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package to ensure efficiency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E.x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(training(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data.split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 %&gt;% select(-fraud)) 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label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train.y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parameters and training example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8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80" dirty="0"/>
          </a:p>
        </p:txBody>
      </p:sp>
      <p:sp>
        <p:nvSpPr>
          <p:cNvPr id="4" name="Text 2"/>
          <p:cNvSpPr/>
          <p:nvPr/>
        </p:nvSpPr>
        <p:spPr>
          <a:xfrm>
            <a:off x="762000" y="589093"/>
            <a:ext cx="7715250" cy="4010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depth of each decision tree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max number of trees built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eta: learning rate used to control the weight of each tree, default 0.3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use watchlist to monitor model performance on validation dataset in each round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 means that if the model’s performance on </a:t>
            </a: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validset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doesn’t decrease for 10 rounds, stop training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241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Card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832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2871788" y="23907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25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5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361950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819275" y="1619250"/>
            <a:ext cx="6605587" cy="3105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</a:t>
            </a:r>
            <a:r>
              <a:rPr lang="en-US" altLang="zh-CN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ard 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Transaction Fraud Dataset Introduction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64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Introduction to Dataset</a:t>
            </a:r>
            <a:endParaRPr lang="en-US" sz="36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Simulated credit card transaction fraud data on Kaggle 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Credit Card Fraud (kaggle.com)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 classification problem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each transaction is either fraudulent or not.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1000000 transactions, only 87403 transactions are fraudulent. 8.74% fraud rate, very unbalanced data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We will try stratified sampling and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upsampling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when dividing the dataset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</a:t>
            </a:r>
            <a:r>
              <a:rPr lang="zh-CN" alt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</a:t>
            </a:r>
            <a:r>
              <a:rPr lang="en-US" altLang="zh-CN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description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2825749"/>
            <a:ext cx="7929513" cy="1432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fontAlgn="base"/>
            <a:r>
              <a:rPr lang="en-US" dirty="0" err="1"/>
              <a:t>dist_home</a:t>
            </a:r>
            <a:r>
              <a:rPr lang="en-US" dirty="0"/>
              <a:t>: the distance from home where the transaction happened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dist_last_transact</a:t>
            </a:r>
            <a:r>
              <a:rPr lang="en-US" dirty="0"/>
              <a:t>: the distance from last transaction happened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ratio_to_med_price</a:t>
            </a:r>
            <a:r>
              <a:rPr lang="en-US" dirty="0"/>
              <a:t>: ratio of transaction </a:t>
            </a:r>
            <a:r>
              <a:rPr lang="en-US" dirty="0" err="1"/>
              <a:t>prive</a:t>
            </a:r>
            <a:r>
              <a:rPr lang="en-US" dirty="0"/>
              <a:t> to median purchase price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repeat_retailer</a:t>
            </a:r>
            <a:r>
              <a:rPr lang="en-US" dirty="0"/>
              <a:t>: Is the transaction happened from same retailer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BDD145-21DE-0940-A494-74ADE9535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9650"/>
            <a:ext cx="9144000" cy="14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7B560-363B-2C47-96A0-2BBD79C7BBEC}"/>
              </a:ext>
            </a:extLst>
          </p:cNvPr>
          <p:cNvSpPr txBox="1"/>
          <p:nvPr/>
        </p:nvSpPr>
        <p:spPr>
          <a:xfrm>
            <a:off x="603315" y="235670"/>
            <a:ext cx="436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</a:t>
            </a:r>
            <a:r>
              <a:rPr lang="zh-CN" altLang="en-US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</a:t>
            </a:r>
            <a:r>
              <a:rPr lang="en-US" altLang="zh-CN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description (continue)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BB452-635F-674F-A6DA-DB711F77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650"/>
            <a:ext cx="9144000" cy="14568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93048D-ABAD-1A46-90D0-BFAFEECBE5F5}"/>
              </a:ext>
            </a:extLst>
          </p:cNvPr>
          <p:cNvSpPr/>
          <p:nvPr/>
        </p:nvSpPr>
        <p:spPr>
          <a:xfrm>
            <a:off x="768285" y="2630744"/>
            <a:ext cx="78760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used_chip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: Is the transaction through credit card?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used_pin_number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- Is the transaction happened by using PIN number?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online_order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- Is the transaction an online order?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fraud - Is the transaction fraudulent.</a:t>
            </a:r>
          </a:p>
        </p:txBody>
      </p:sp>
    </p:spTree>
    <p:extLst>
      <p:ext uri="{BB962C8B-B14F-4D97-AF65-F5344CB8AC3E}">
        <p14:creationId xmlns:p14="http://schemas.microsoft.com/office/powerpoint/2010/main" val="322129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EDA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434289" y="1080290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&gt; dim(data)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[1] 1000000       8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sz="1600" b="0" dirty="0">
                <a:effectLst/>
              </a:rPr>
            </a:b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&gt; sum(</a:t>
            </a:r>
            <a:r>
              <a:rPr lang="en-US" sz="1800" b="1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is.na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(data)) 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[1] 0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sz="1600" b="0" dirty="0">
                <a:effectLst/>
              </a:rPr>
            </a:b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# distribution and outliers in each feature</a:t>
            </a:r>
            <a:endParaRPr lang="en-US" sz="1600" b="0" dirty="0">
              <a:effectLst/>
            </a:endParaRPr>
          </a:p>
          <a:p>
            <a:br>
              <a:rPr lang="en-US" sz="1600" b="0" dirty="0">
                <a:effectLst/>
              </a:rPr>
            </a:b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6" name="Picture 5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C7B22C9A-26C8-B924-536A-0AA008B16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235" y="1865789"/>
            <a:ext cx="3775387" cy="29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1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580768" y="180975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More on EDA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4709727" y="1392917"/>
            <a:ext cx="4137711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Around 91% of the transactions are not fraud and 9% are fraud.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There imbalance suggests adapting performance metrics like "true positive rate", "precision" and "f1 score" instead of "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accurary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" to assess the ML model. 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17585-A7F5-B47F-98DB-3220B7E17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1" y="1367070"/>
            <a:ext cx="3530823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7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Gradient boosting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In Gradient boosted decision tree(GBDT), the k-</a:t>
            </a:r>
            <a:r>
              <a:rPr lang="en-US" sz="1680" dirty="0" err="1"/>
              <a:t>th</a:t>
            </a:r>
            <a:r>
              <a:rPr lang="en-US" sz="1680" dirty="0"/>
              <a:t> tree is used to fit the negative derivative of the loss function with respect to the current model’s prediction.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The current model’s prediction for each observation is the weighted sum of the first k-1 trees.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If we use MSE as the loss function in a regression task, the derivative for each observation is simply the residual between true label value and predicted value.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741</Words>
  <Application>Microsoft Macintosh PowerPoint</Application>
  <PresentationFormat>On-screen Show (16:9)</PresentationFormat>
  <Paragraphs>103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Inter</vt:lpstr>
      <vt:lpstr>Noto Sans SC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SUBTITLE HERE</dc:subject>
  <dc:creator>MindShow.fun</dc:creator>
  <cp:lastModifiedBy>Amber Wang</cp:lastModifiedBy>
  <cp:revision>10</cp:revision>
  <dcterms:created xsi:type="dcterms:W3CDTF">2023-12-05T00:32:11Z</dcterms:created>
  <dcterms:modified xsi:type="dcterms:W3CDTF">2023-12-06T05:23:04Z</dcterms:modified>
</cp:coreProperties>
</file>