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1" clrIdx="0">
    <p:extLst>
      <p:ext uri="{19B8F6BF-5375-455C-9EA6-DF929625EA0E}">
        <p15:presenceInfo xmlns:p15="http://schemas.microsoft.com/office/powerpoint/2012/main" userId="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E97D-88E3-4C74-AA94-CD7183B93AA0}" type="datetimeFigureOut">
              <a:rPr lang="ru-RU" smtClean="0"/>
              <a:t>01.06.2018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76EF-FA59-484B-A374-645E31137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34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E97D-88E3-4C74-AA94-CD7183B93AA0}" type="datetimeFigureOut">
              <a:rPr lang="ru-RU" smtClean="0"/>
              <a:t>01.06.2018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76EF-FA59-484B-A374-645E31137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61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E97D-88E3-4C74-AA94-CD7183B93AA0}" type="datetimeFigureOut">
              <a:rPr lang="ru-RU" smtClean="0"/>
              <a:t>01.06.2018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76EF-FA59-484B-A374-645E31137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83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E97D-88E3-4C74-AA94-CD7183B93AA0}" type="datetimeFigureOut">
              <a:rPr lang="ru-RU" smtClean="0"/>
              <a:t>01.06.2018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76EF-FA59-484B-A374-645E31137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11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E97D-88E3-4C74-AA94-CD7183B93AA0}" type="datetimeFigureOut">
              <a:rPr lang="ru-RU" smtClean="0"/>
              <a:t>01.06.2018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76EF-FA59-484B-A374-645E31137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48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E97D-88E3-4C74-AA94-CD7183B93AA0}" type="datetimeFigureOut">
              <a:rPr lang="ru-RU" smtClean="0"/>
              <a:t>01.06.2018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76EF-FA59-484B-A374-645E31137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67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E97D-88E3-4C74-AA94-CD7183B93AA0}" type="datetimeFigureOut">
              <a:rPr lang="ru-RU" smtClean="0"/>
              <a:t>01.06.2018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76EF-FA59-484B-A374-645E31137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65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E97D-88E3-4C74-AA94-CD7183B93AA0}" type="datetimeFigureOut">
              <a:rPr lang="ru-RU" smtClean="0"/>
              <a:t>01.06.2018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76EF-FA59-484B-A374-645E31137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35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E97D-88E3-4C74-AA94-CD7183B93AA0}" type="datetimeFigureOut">
              <a:rPr lang="ru-RU" smtClean="0"/>
              <a:t>01.06.2018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76EF-FA59-484B-A374-645E31137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55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E97D-88E3-4C74-AA94-CD7183B93AA0}" type="datetimeFigureOut">
              <a:rPr lang="ru-RU" smtClean="0"/>
              <a:t>01.06.2018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76EF-FA59-484B-A374-645E31137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24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E97D-88E3-4C74-AA94-CD7183B93AA0}" type="datetimeFigureOut">
              <a:rPr lang="ru-RU" smtClean="0"/>
              <a:t>01.06.2018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76EF-FA59-484B-A374-645E31137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6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6E97D-88E3-4C74-AA94-CD7183B93AA0}" type="datetimeFigureOut">
              <a:rPr lang="ru-RU" smtClean="0"/>
              <a:t>01.06.2018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076EF-FA59-484B-A374-645E31137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18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ru/v2" TargetMode="External"/><Relationship Id="rId2" Type="http://schemas.openxmlformats.org/officeDocument/2006/relationships/hyperlink" Target="https://github.com/PSTGU/NeyroNet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Нейронная сеть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732414"/>
            <a:ext cx="9144000" cy="1525385"/>
          </a:xfrm>
        </p:spPr>
        <p:txBody>
          <a:bodyPr/>
          <a:lstStyle/>
          <a:p>
            <a:r>
              <a:rPr lang="ru-RU" dirty="0" smtClean="0"/>
              <a:t>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149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3/3d/Neural_network.svg/1024px-Neural_network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999" y="1535735"/>
            <a:ext cx="3452965" cy="215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04552" y="335406"/>
            <a:ext cx="7617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Искусственная нейронная сеть</a:t>
            </a:r>
            <a:r>
              <a:rPr lang="ru-RU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(ИНС) — </a:t>
            </a:r>
            <a:r>
              <a:rPr lang="ru-RU" b="0" i="0" u="none" strike="noStrik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модель</a:t>
            </a:r>
            <a:r>
              <a:rPr lang="ru-RU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её программное или аппаратное воплощение, построенная по принципу организации и функционирования </a:t>
            </a:r>
            <a:r>
              <a:rPr lang="ru-RU" b="0" i="0" u="none" strike="noStrik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биологических нейронных сетей</a:t>
            </a:r>
            <a:r>
              <a:rPr lang="ru-RU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сетей </a:t>
            </a:r>
            <a:r>
              <a:rPr lang="ru-RU" b="0" i="0" u="none" strike="noStrik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нервных клеток</a:t>
            </a:r>
            <a:r>
              <a:rPr lang="ru-RU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живого организма.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04552" y="2097510"/>
            <a:ext cx="76172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ИНС представляет </a:t>
            </a:r>
            <a:r>
              <a:rPr lang="ru-RU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собой </a:t>
            </a:r>
            <a:r>
              <a:rPr lang="ru-RU" b="0" i="0" u="none" strike="noStrik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систему</a:t>
            </a:r>
            <a:r>
              <a:rPr lang="ru-RU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соединённых и взаимодействующих между собой простых процессоров (</a:t>
            </a:r>
            <a:r>
              <a:rPr lang="ru-RU" b="0" i="0" u="none" strike="noStrik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искусственных нейронов</a:t>
            </a:r>
            <a:r>
              <a:rPr lang="ru-RU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С точки зрения </a:t>
            </a:r>
            <a:r>
              <a:rPr lang="ru-RU" b="0" i="0" u="none" strike="noStrik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машинного обучения</a:t>
            </a:r>
            <a:r>
              <a:rPr lang="ru-RU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нейронная сеть представляет собой частный случай методов </a:t>
            </a:r>
            <a:r>
              <a:rPr lang="ru-RU" b="0" i="0" u="none" strike="noStrik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распознавания образов</a:t>
            </a:r>
            <a:r>
              <a:rPr lang="ru-RU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b="0" i="0" u="none" strike="noStrik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дискриминантного анализа</a:t>
            </a:r>
            <a:r>
              <a:rPr lang="ru-RU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b="0" i="0" u="none" strike="noStrik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методов кластеризации</a:t>
            </a:r>
            <a:r>
              <a:rPr lang="ru-RU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 т. п.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4552" y="4128835"/>
            <a:ext cx="76172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процессор подобной сети имеет дело </a:t>
            </a:r>
            <a:r>
              <a:rPr lang="ru-RU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только с </a:t>
            </a:r>
            <a:r>
              <a:rPr lang="ru-RU" b="0" i="0" u="none" strike="noStrik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сигналами</a:t>
            </a:r>
            <a:r>
              <a:rPr lang="ru-RU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он периодически получает, и сигналами, которые он периодически посылает другим процессорам. И, тем не менее, </a:t>
            </a:r>
            <a:r>
              <a:rPr lang="ru-RU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будучи соединёнными в достаточно большую сеть с управляемым взаимодействием, такие по отдельности простые процессоры вместе способны выполнять довольно сложные задачи.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455999" y="3836447"/>
            <a:ext cx="34529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0" i="0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Схема простой двухслойной </a:t>
            </a:r>
            <a:r>
              <a:rPr lang="ru-RU" sz="1400" b="0" i="0" dirty="0" err="1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нейросети</a:t>
            </a:r>
            <a:r>
              <a:rPr lang="ru-RU" sz="1400" b="0" i="0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. Зелёным цветом обозначен </a:t>
            </a:r>
            <a:r>
              <a:rPr lang="ru-RU" sz="1400" b="0" i="1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рабочий </a:t>
            </a:r>
            <a:r>
              <a:rPr lang="ru-RU" sz="1400" b="0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нейронный слой</a:t>
            </a:r>
            <a:r>
              <a:rPr lang="ru-RU" sz="1400" b="0" i="0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, голубым — </a:t>
            </a:r>
            <a:r>
              <a:rPr lang="ru-RU" sz="1400" b="0" i="1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выходной</a:t>
            </a:r>
            <a:r>
              <a:rPr lang="ru-RU" sz="1400" b="0" i="0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 нейронный слой, жёлтым — </a:t>
            </a:r>
            <a:r>
              <a:rPr lang="ru-RU" sz="1400" b="0" dirty="0" smtClean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вектор выхода сети.</a:t>
            </a:r>
            <a:endParaRPr lang="ru-RU" sz="1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60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0903" y="1040366"/>
            <a:ext cx="510401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Нейронные сети не </a:t>
            </a:r>
            <a:r>
              <a:rPr lang="ru-RU" b="0" i="0" u="none" strike="noStrik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программируются</a:t>
            </a:r>
            <a:r>
              <a:rPr lang="ru-RU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в привычном смысле этого слова, они </a:t>
            </a:r>
            <a:r>
              <a:rPr lang="ru-RU" b="1" i="0" u="none" strike="noStrik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обучаются</a:t>
            </a:r>
            <a:r>
              <a:rPr lang="ru-RU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Возможность обучения — одно из главных преимуществ нейронных сетей перед традиционными </a:t>
            </a:r>
            <a:r>
              <a:rPr lang="ru-RU" b="0" i="0" u="none" strike="noStrik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алгоритмами</a:t>
            </a:r>
            <a:r>
              <a:rPr lang="ru-RU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Технически обучение заключается в нахождении коэффициентов связей между нейронами. В процессе обучения нейронная сеть способна выявлять сложные зависимости между входными данными и выходными, а также выполнять </a:t>
            </a:r>
            <a:r>
              <a:rPr lang="ru-RU" b="0" i="0" u="none" strike="noStrik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обобщение</a:t>
            </a:r>
            <a:r>
              <a:rPr lang="ru-RU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Это значит, что в случае успешного обучения сеть сможет вернуть верный результат на основании данных, которые отсутствовали в обучающей выборке, а также неполных и/или «зашумленных», частично искажённых данных.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ÐÐ°ÑÑÐ¸Ð½ÐºÐ¸ Ð¿Ð¾ Ð·Ð°Ð¿ÑÐ¾ÑÑ Ð½ÐµÐ¹ÑÐ¾Ð½Ð½Ð°Ñ ÑÐµÑÑ Ð¾Ð±ÑÑÐ°ÐµÑÑÑ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277" y="1631273"/>
            <a:ext cx="3619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77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9067" y="54292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еализация двухслойной нейронной сети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99067" y="1915404"/>
            <a:ext cx="66378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Скачать проект можно здесь –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https://github.com/PSTGU/NeyroNet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обычного скачивания необходимо нажать кнопку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Clone or download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выбрать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ZIP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9067" y="3386666"/>
            <a:ext cx="8225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полноценного доступа к ресурсу необходимо использовать инструменты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Документацию и описание базовых команд можно найти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здесь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описание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дается в папке с проектом в файле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git_manual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10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3666" y="1110784"/>
            <a:ext cx="10487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Нейронная сеть работает в двух режимах – обучения и работы. При обучении сеть вычисляет значение коэффициентов, которые впоследствии используются в режиме работы для анализа входных данных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Более подробное описание приводится в файле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escription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15463" y="423334"/>
            <a:ext cx="2124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0885" y="5939752"/>
            <a:ext cx="2651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работы при обучении 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картинках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66" y="2579406"/>
            <a:ext cx="7820717" cy="11724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3666" y="3792955"/>
            <a:ext cx="338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Коэффициенты, полученные после процесса обучения для выходного слоя.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402700"/>
            <a:ext cx="5630975" cy="31883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15463" y="2122094"/>
            <a:ext cx="201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работы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14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3854" y="381460"/>
            <a:ext cx="4115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функции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57575" y="1027791"/>
            <a:ext cx="6041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класса</a:t>
            </a:r>
            <a:r>
              <a:rPr lang="ru-RU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NeyroNet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ins,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outs,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size)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7575" y="1547491"/>
            <a:ext cx="109032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входов (на 7-ми сегментном индикаторе это соответственно 7)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выходов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(в приведенных примерах используются 16-тиричные числа на выходе – 4 байта,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оэтому это число равно 4)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ize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нейронов скрытого слоя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07858" y="2898188"/>
            <a:ext cx="10747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класса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NeyroNet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Study(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examplesAddress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correctAnswersAddress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step,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858" y="3694887"/>
            <a:ext cx="8851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Обучает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примерах, хранящихся в файле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examplesAddress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correctAnswersAddress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путь к обучающей выборке (готовым рабочим коэффициентам)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размер шага</a:t>
            </a:r>
          </a:p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итерация обучения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57575" y="5045584"/>
            <a:ext cx="4555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класса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NeyroNet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Work()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7575" y="5565284"/>
            <a:ext cx="448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Режим исполнения на обученных нейронах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71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7089" y="283555"/>
            <a:ext cx="7567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используемых конструкций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133" y="978478"/>
            <a:ext cx="8727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режиме работы с текстовым файлом.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обучается распознаванию чисел от 0 до 9 на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семисегментном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индикаторе.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55133" y="1782112"/>
            <a:ext cx="45261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nsolas" panose="020B0609020204030204" pitchFamily="49" charset="0"/>
              </a:rPr>
              <a:t>Файл </a:t>
            </a:r>
            <a:r>
              <a:rPr lang="en-US" sz="1400" dirty="0" err="1" smtClean="0">
                <a:latin typeface="Consolas" panose="020B0609020204030204" pitchFamily="49" charset="0"/>
              </a:rPr>
              <a:t>Programm.cs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TheNet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NeyroNet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(7, 4, 10);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TheNet.Study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"x.txt"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"y.txt"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0.5, 15000);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TheNet.Print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.ReadKey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TheNet.Work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695297" y="1782112"/>
            <a:ext cx="6096000" cy="44935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>
                <a:latin typeface="Consolas" panose="020B0609020204030204" pitchFamily="49" charset="0"/>
              </a:rPr>
              <a:t>Файл </a:t>
            </a:r>
            <a:r>
              <a:rPr lang="en-US" sz="1200" dirty="0" err="1">
                <a:latin typeface="Consolas" panose="020B0609020204030204" pitchFamily="49" charset="0"/>
              </a:rPr>
              <a:t>NeyroNet.cs</a:t>
            </a:r>
            <a:r>
              <a:rPr lang="en-US" sz="1200" dirty="0">
                <a:latin typeface="Consolas" panose="020B0609020204030204" pitchFamily="49" charset="0"/>
              </a:rPr>
              <a:t> (</a:t>
            </a:r>
            <a:r>
              <a:rPr lang="ru-RU" sz="1200" dirty="0">
                <a:latin typeface="Consolas" panose="020B0609020204030204" pitchFamily="49" charset="0"/>
              </a:rPr>
              <a:t>данную часть кода необходимо </a:t>
            </a:r>
            <a:r>
              <a:rPr lang="ru-RU" sz="1200" dirty="0" err="1">
                <a:latin typeface="Consolas" panose="020B0609020204030204" pitchFamily="49" charset="0"/>
              </a:rPr>
              <a:t>раскомментировать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  <a:r>
              <a:rPr lang="ru-RU" sz="1200" dirty="0" smtClean="0">
                <a:latin typeface="Consolas" panose="020B0609020204030204" pitchFamily="49" charset="0"/>
              </a:rPr>
              <a:t>.</a:t>
            </a:r>
            <a:endParaRPr lang="ru-RU" sz="12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Work()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question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[7];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[7];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"Input vector:"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question =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().Split(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question)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(question[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[4];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QuickExe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d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Math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.Round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(d, 1));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55133" y="3678006"/>
            <a:ext cx="544406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nsolas" panose="020B0609020204030204" pitchFamily="49" charset="0"/>
              </a:rPr>
              <a:t>Файл </a:t>
            </a:r>
            <a:r>
              <a:rPr lang="en-US" sz="1400" dirty="0" err="1">
                <a:latin typeface="Consolas" panose="020B0609020204030204" pitchFamily="49" charset="0"/>
              </a:rPr>
              <a:t>NeyroNet.cs</a:t>
            </a:r>
            <a:r>
              <a:rPr lang="en-US" sz="1400" dirty="0">
                <a:latin typeface="Consolas" panose="020B0609020204030204" pitchFamily="49" charset="0"/>
              </a:rPr>
              <a:t> (</a:t>
            </a:r>
            <a:r>
              <a:rPr lang="ru-RU" sz="1400" dirty="0">
                <a:latin typeface="Consolas" panose="020B0609020204030204" pitchFamily="49" charset="0"/>
              </a:rPr>
              <a:t>данную часть кода необходимо </a:t>
            </a:r>
            <a:r>
              <a:rPr lang="ru-RU" sz="1400" dirty="0" err="1">
                <a:latin typeface="Consolas" panose="020B0609020204030204" pitchFamily="49" charset="0"/>
              </a:rPr>
              <a:t>раскомментировать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  <a:r>
              <a:rPr lang="ru-RU" sz="1400" dirty="0" smtClean="0">
                <a:latin typeface="Consolas" panose="020B0609020204030204" pitchFamily="49" charset="0"/>
              </a:rPr>
              <a:t>.</a:t>
            </a:r>
            <a:endParaRPr lang="ru-RU" sz="1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Study(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examplesAddress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correctAnswersAddress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step,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Matrix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examples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Matrix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Matrix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examples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Matrix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examplesAddress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72905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7089" y="283555"/>
            <a:ext cx="7567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используемых конструкций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5133" y="978478"/>
            <a:ext cx="4917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режиме работы с изображением.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обучается распознаванию чисел от 0 до 9 на картинках размером 50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70. Приблизительное время обучения 2-3 минуты.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55133" y="2293310"/>
            <a:ext cx="44465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Consolas" panose="020B0609020204030204" pitchFamily="49" charset="0"/>
              </a:rPr>
              <a:t>Файл </a:t>
            </a:r>
            <a:r>
              <a:rPr lang="en-US" sz="1400" dirty="0" err="1" smtClean="0">
                <a:latin typeface="Consolas" panose="020B0609020204030204" pitchFamily="49" charset="0"/>
              </a:rPr>
              <a:t>Programm.cs</a:t>
            </a:r>
            <a:endParaRPr lang="ru-RU" sz="1400" dirty="0" smtClean="0"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TheNet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NeyroNet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(3500, 4, 10);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TheNet.Study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"x.txt"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"y.txt"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0.5, 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TheNet.Print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.ReadKey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TheNet.Work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796146" y="1909731"/>
            <a:ext cx="8580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541292" y="929886"/>
            <a:ext cx="4983743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latin typeface="Consolas" panose="020B0609020204030204" pitchFamily="49" charset="0"/>
              </a:rPr>
              <a:t>Файл </a:t>
            </a:r>
            <a:r>
              <a:rPr lang="en-US" sz="1000" dirty="0" err="1">
                <a:latin typeface="Consolas" panose="020B0609020204030204" pitchFamily="49" charset="0"/>
              </a:rPr>
              <a:t>NeyroNet.cs</a:t>
            </a:r>
            <a:r>
              <a:rPr lang="en-US" sz="1000" dirty="0">
                <a:latin typeface="Consolas" panose="020B0609020204030204" pitchFamily="49" charset="0"/>
              </a:rPr>
              <a:t> (</a:t>
            </a:r>
            <a:r>
              <a:rPr lang="ru-RU" sz="1000" dirty="0">
                <a:latin typeface="Consolas" panose="020B0609020204030204" pitchFamily="49" charset="0"/>
              </a:rPr>
              <a:t>данную часть кода необходимо </a:t>
            </a:r>
            <a:r>
              <a:rPr lang="ru-RU" sz="1000" dirty="0" err="1">
                <a:latin typeface="Consolas" panose="020B0609020204030204" pitchFamily="49" charset="0"/>
              </a:rPr>
              <a:t>раскомментировать</a:t>
            </a:r>
            <a:r>
              <a:rPr lang="en-US" sz="1000" dirty="0">
                <a:latin typeface="Consolas" panose="020B0609020204030204" pitchFamily="49" charset="0"/>
              </a:rPr>
              <a:t>)</a:t>
            </a:r>
            <a:r>
              <a:rPr lang="ru-RU" sz="1000" dirty="0" smtClean="0">
                <a:latin typeface="Consolas" panose="020B0609020204030204" pitchFamily="49" charset="0"/>
              </a:rPr>
              <a:t>.</a:t>
            </a:r>
            <a:endParaRPr lang="ru-RU" sz="10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dialog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OpenFileDialog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dialog.ShowDialog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Bitmap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image1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image1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Bitmap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dialog.FileName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ArgumentException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Environment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.Exit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vec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[image1.Width * image1.Height];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x = 0; x &lt; image1.Width; x++)</a:t>
            </a:r>
          </a:p>
          <a:p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sz="1000" dirty="0">
                <a:solidFill>
                  <a:srgbClr val="000000"/>
                </a:solidFill>
                <a:latin typeface="Consolas" panose="020B0609020204030204" pitchFamily="49" charset="0"/>
              </a:rPr>
              <a:t> y = 0; y &lt; image1.Height; y++)</a:t>
            </a:r>
          </a:p>
          <a:p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from = image1.GetPixel(x, y);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Math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.Max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from.G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Math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.Max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from.B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from.R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)) &lt; 124)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vec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[x * image1.Height + y] = 1;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vec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[x * image1.Height + y] = 0;</a:t>
            </a:r>
          </a:p>
          <a:p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[4];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QuickExe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vec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dialog.FileName.Split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'\\'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).Last() +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d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Math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.Round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(d, 1));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55133" y="3822985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 smtClean="0">
                <a:latin typeface="Consolas" panose="020B0609020204030204" pitchFamily="49" charset="0"/>
              </a:rPr>
              <a:t>Файл </a:t>
            </a:r>
            <a:r>
              <a:rPr lang="en-US" sz="1400" dirty="0" err="1">
                <a:latin typeface="Consolas" panose="020B0609020204030204" pitchFamily="49" charset="0"/>
              </a:rPr>
              <a:t>NeyroNet.cs</a:t>
            </a:r>
            <a:r>
              <a:rPr lang="en-US" sz="1400" dirty="0">
                <a:latin typeface="Consolas" panose="020B0609020204030204" pitchFamily="49" charset="0"/>
              </a:rPr>
              <a:t> (</a:t>
            </a:r>
            <a:r>
              <a:rPr lang="ru-RU" sz="1400" dirty="0">
                <a:latin typeface="Consolas" panose="020B0609020204030204" pitchFamily="49" charset="0"/>
              </a:rPr>
              <a:t>данную часть кода необходимо </a:t>
            </a:r>
            <a:r>
              <a:rPr lang="ru-RU" sz="1400" dirty="0" err="1">
                <a:latin typeface="Consolas" panose="020B0609020204030204" pitchFamily="49" charset="0"/>
              </a:rPr>
              <a:t>раскомментировать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  <a:r>
              <a:rPr lang="ru-RU" sz="1400" dirty="0" smtClean="0">
                <a:latin typeface="Consolas" panose="020B0609020204030204" pitchFamily="49" charset="0"/>
              </a:rPr>
              <a:t>.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Study(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examplesAddress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correctAnswersAddress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step,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Matrix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examples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Matrix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(10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…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6834028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736</Words>
  <Application>Microsoft Office PowerPoint</Application>
  <PresentationFormat>Широкоэкранный</PresentationFormat>
  <Paragraphs>119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Book Antiqua</vt:lpstr>
      <vt:lpstr>Calibri</vt:lpstr>
      <vt:lpstr>Calibri Light</vt:lpstr>
      <vt:lpstr>Consolas</vt:lpstr>
      <vt:lpstr>Times New Roman</vt:lpstr>
      <vt:lpstr>Тема Office</vt:lpstr>
      <vt:lpstr>Нейронная сеть</vt:lpstr>
      <vt:lpstr>Презентация PowerPoint</vt:lpstr>
      <vt:lpstr>Презентация PowerPoint</vt:lpstr>
      <vt:lpstr>Реализация двухслойной нейронной сети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Нейронная сеть</dc:title>
  <dc:creator>student</dc:creator>
  <cp:lastModifiedBy>student</cp:lastModifiedBy>
  <cp:revision>17</cp:revision>
  <dcterms:created xsi:type="dcterms:W3CDTF">2018-06-01T08:21:43Z</dcterms:created>
  <dcterms:modified xsi:type="dcterms:W3CDTF">2018-06-01T10:21:22Z</dcterms:modified>
</cp:coreProperties>
</file>