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3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pitney\Documents\School\ECE578\HW1\HW1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pitney\Documents\School\ECE578\HW1\HW1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Standard GA Song Ratings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Trial 1</c:v>
          </c:tx>
          <c:spPr>
            <a:ln w="28575">
              <a:noFill/>
            </a:ln>
          </c:spPr>
          <c:trendline>
            <c:spPr>
              <a:ln w="31750">
                <a:solidFill>
                  <a:schemeClr val="accent1"/>
                </a:solidFill>
              </a:ln>
            </c:spPr>
            <c:trendlineType val="linear"/>
            <c:dispRSqr val="0"/>
            <c:dispEq val="0"/>
          </c:trendline>
          <c:yVal>
            <c:numRef>
              <c:f>Sheet1!$C$14:$G$14</c:f>
              <c:numCache>
                <c:formatCode>0.00</c:formatCode>
                <c:ptCount val="5"/>
                <c:pt idx="0">
                  <c:v>3.1</c:v>
                </c:pt>
                <c:pt idx="1">
                  <c:v>2.8571428571428572</c:v>
                </c:pt>
                <c:pt idx="2">
                  <c:v>3.75</c:v>
                </c:pt>
                <c:pt idx="3">
                  <c:v>4.4285714285714288</c:v>
                </c:pt>
                <c:pt idx="4">
                  <c:v>5.1428571428571432</c:v>
                </c:pt>
              </c:numCache>
            </c:numRef>
          </c:yVal>
          <c:smooth val="0"/>
        </c:ser>
        <c:ser>
          <c:idx val="1"/>
          <c:order val="1"/>
          <c:tx>
            <c:v>Trial 2</c:v>
          </c:tx>
          <c:spPr>
            <a:ln w="28575">
              <a:noFill/>
            </a:ln>
          </c:spPr>
          <c:trendline>
            <c:spPr>
              <a:ln w="3175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yVal>
            <c:numRef>
              <c:f>Sheet1!$C$28:$G$28</c:f>
              <c:numCache>
                <c:formatCode>0.00</c:formatCode>
                <c:ptCount val="5"/>
                <c:pt idx="0">
                  <c:v>4.2</c:v>
                </c:pt>
                <c:pt idx="1">
                  <c:v>4.625</c:v>
                </c:pt>
                <c:pt idx="2">
                  <c:v>5.166666666666667</c:v>
                </c:pt>
                <c:pt idx="3">
                  <c:v>3.8333333333333335</c:v>
                </c:pt>
                <c:pt idx="4">
                  <c:v>7.5</c:v>
                </c:pt>
              </c:numCache>
            </c:numRef>
          </c:yVal>
          <c:smooth val="0"/>
        </c:ser>
        <c:ser>
          <c:idx val="2"/>
          <c:order val="2"/>
          <c:tx>
            <c:v>Trial 3</c:v>
          </c:tx>
          <c:spPr>
            <a:ln w="28575">
              <a:noFill/>
            </a:ln>
          </c:spPr>
          <c:trendline>
            <c:spPr>
              <a:ln w="31750">
                <a:solidFill>
                  <a:srgbClr val="92D050"/>
                </a:solidFill>
              </a:ln>
            </c:spPr>
            <c:trendlineType val="linear"/>
            <c:dispRSqr val="0"/>
            <c:dispEq val="0"/>
          </c:trendline>
          <c:yVal>
            <c:numRef>
              <c:f>Sheet1!$C$42:$G$42</c:f>
              <c:numCache>
                <c:formatCode>0.00</c:formatCode>
                <c:ptCount val="5"/>
                <c:pt idx="0">
                  <c:v>4.7</c:v>
                </c:pt>
                <c:pt idx="1">
                  <c:v>4.666666666666667</c:v>
                </c:pt>
                <c:pt idx="2">
                  <c:v>6</c:v>
                </c:pt>
                <c:pt idx="3">
                  <c:v>3.5</c:v>
                </c:pt>
                <c:pt idx="4">
                  <c:v>5.4444444444444446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19744"/>
        <c:axId val="96330112"/>
      </c:scatterChart>
      <c:valAx>
        <c:axId val="96319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GA Generation</a:t>
                </a:r>
              </a:p>
            </c:rich>
          </c:tx>
          <c:overlay val="0"/>
        </c:title>
        <c:majorTickMark val="out"/>
        <c:minorTickMark val="none"/>
        <c:tickLblPos val="nextTo"/>
        <c:crossAx val="96330112"/>
        <c:crosses val="autoZero"/>
        <c:crossBetween val="midCat"/>
      </c:valAx>
      <c:valAx>
        <c:axId val="96330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Song Rating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963197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GA Type Comparison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Standard GA</c:v>
          </c:tx>
          <c:spPr>
            <a:ln w="28575">
              <a:noFill/>
            </a:ln>
          </c:spPr>
          <c:trendline>
            <c:spPr>
              <a:ln w="31750">
                <a:solidFill>
                  <a:srgbClr val="0070C0"/>
                </a:solidFill>
              </a:ln>
            </c:spPr>
            <c:trendlineType val="linear"/>
            <c:dispRSqr val="0"/>
            <c:dispEq val="0"/>
          </c:trendline>
          <c:yVal>
            <c:numRef>
              <c:f>Sheet1!$C$73:$G$73</c:f>
              <c:numCache>
                <c:formatCode>0.00</c:formatCode>
                <c:ptCount val="5"/>
                <c:pt idx="0">
                  <c:v>4</c:v>
                </c:pt>
                <c:pt idx="1">
                  <c:v>4.0496031746031749</c:v>
                </c:pt>
                <c:pt idx="2">
                  <c:v>4.9722222222222223</c:v>
                </c:pt>
                <c:pt idx="3">
                  <c:v>3.9206349206349209</c:v>
                </c:pt>
                <c:pt idx="4">
                  <c:v>6.0291005291005293</c:v>
                </c:pt>
              </c:numCache>
            </c:numRef>
          </c:yVal>
          <c:smooth val="0"/>
        </c:ser>
        <c:ser>
          <c:idx val="1"/>
          <c:order val="1"/>
          <c:tx>
            <c:v>Mutation GA</c:v>
          </c:tx>
          <c:spPr>
            <a:ln w="28575">
              <a:noFill/>
            </a:ln>
          </c:spPr>
          <c:trendline>
            <c:spPr>
              <a:ln w="3175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yVal>
            <c:numRef>
              <c:f>Sheet1!$C$56:$G$56</c:f>
              <c:numCache>
                <c:formatCode>0.00</c:formatCode>
                <c:ptCount val="5"/>
                <c:pt idx="0">
                  <c:v>3.8</c:v>
                </c:pt>
                <c:pt idx="1">
                  <c:v>3.9</c:v>
                </c:pt>
                <c:pt idx="2">
                  <c:v>3.8</c:v>
                </c:pt>
                <c:pt idx="3">
                  <c:v>3.75</c:v>
                </c:pt>
                <c:pt idx="4">
                  <c:v>4.5555555555555554</c:v>
                </c:pt>
              </c:numCache>
            </c:numRef>
          </c:yVal>
          <c:smooth val="0"/>
        </c:ser>
        <c:ser>
          <c:idx val="2"/>
          <c:order val="2"/>
          <c:tx>
            <c:v>Random Motions</c:v>
          </c:tx>
          <c:spPr>
            <a:ln w="28575">
              <a:noFill/>
            </a:ln>
          </c:spPr>
          <c:trendline>
            <c:spPr>
              <a:ln w="31750">
                <a:solidFill>
                  <a:srgbClr val="92D050"/>
                </a:solidFill>
              </a:ln>
            </c:spPr>
            <c:trendlineType val="linear"/>
            <c:dispRSqr val="0"/>
            <c:dispEq val="0"/>
          </c:trendline>
          <c:yVal>
            <c:numRef>
              <c:f>Sheet1!$C$70:$G$70</c:f>
              <c:numCache>
                <c:formatCode>0.00</c:formatCode>
                <c:ptCount val="5"/>
                <c:pt idx="0">
                  <c:v>3.2</c:v>
                </c:pt>
                <c:pt idx="1">
                  <c:v>3.2</c:v>
                </c:pt>
                <c:pt idx="2">
                  <c:v>2</c:v>
                </c:pt>
                <c:pt idx="3">
                  <c:v>4.2</c:v>
                </c:pt>
                <c:pt idx="4">
                  <c:v>2.5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369984"/>
        <c:axId val="109380352"/>
      </c:scatterChart>
      <c:valAx>
        <c:axId val="10936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GA Generation</a:t>
                </a:r>
              </a:p>
            </c:rich>
          </c:tx>
          <c:overlay val="0"/>
        </c:title>
        <c:majorTickMark val="out"/>
        <c:minorTickMark val="none"/>
        <c:tickLblPos val="nextTo"/>
        <c:crossAx val="109380352"/>
        <c:crosses val="autoZero"/>
        <c:crossBetween val="midCat"/>
      </c:valAx>
      <c:valAx>
        <c:axId val="109380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Song Rating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10936998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Music and Interaction Development Using the Countess Quanta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Brad Pitney</a:t>
            </a:r>
          </a:p>
          <a:p>
            <a:r>
              <a:rPr lang="en-US" sz="2400" dirty="0">
                <a:solidFill>
                  <a:schemeClr val="tx1"/>
                </a:solidFill>
              </a:rPr>
              <a:t>Yin Shi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Chal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McCollough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Song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Strumming strings to 1251.</a:t>
            </a:r>
          </a:p>
          <a:p>
            <a:pPr marL="0" indent="0">
              <a:buNone/>
            </a:pPr>
            <a:r>
              <a:rPr lang="en-US" dirty="0"/>
              <a:t>Raising hand off of strings.</a:t>
            </a:r>
          </a:p>
          <a:p>
            <a:pPr marL="0" indent="0">
              <a:buNone/>
            </a:pPr>
            <a:r>
              <a:rPr lang="en-US" dirty="0"/>
              <a:t>Skipping superfluous move to 1074.</a:t>
            </a:r>
          </a:p>
          <a:p>
            <a:pPr marL="0" indent="0">
              <a:buNone/>
            </a:pPr>
            <a:r>
              <a:rPr lang="en-US" dirty="0"/>
              <a:t>Skipping superfluous move to 1211.</a:t>
            </a:r>
          </a:p>
          <a:p>
            <a:pPr marL="0" indent="0">
              <a:buNone/>
            </a:pPr>
            <a:r>
              <a:rPr lang="en-US" dirty="0"/>
              <a:t>Skipping superfluous move to 769.</a:t>
            </a:r>
          </a:p>
          <a:p>
            <a:pPr marL="0" indent="0">
              <a:buNone/>
            </a:pPr>
            <a:r>
              <a:rPr lang="en-US" dirty="0"/>
              <a:t>Skipping superfluous move to 1151.</a:t>
            </a:r>
          </a:p>
          <a:p>
            <a:pPr marL="0" indent="0">
              <a:buNone/>
            </a:pPr>
            <a:r>
              <a:rPr lang="en-US" dirty="0"/>
              <a:t>Repositioning hand to 775.</a:t>
            </a:r>
          </a:p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Strumming strings to 1088.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Song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Raising hand off of strings.</a:t>
            </a:r>
          </a:p>
          <a:p>
            <a:pPr marL="0" indent="0">
              <a:buNone/>
            </a:pPr>
            <a:r>
              <a:rPr lang="en-US" dirty="0"/>
              <a:t>Repositioning hand to 1154.</a:t>
            </a:r>
          </a:p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Raising hand off of strings.</a:t>
            </a:r>
          </a:p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Raising hand off of strings.</a:t>
            </a:r>
          </a:p>
          <a:p>
            <a:pPr marL="0" indent="0">
              <a:buNone/>
            </a:pPr>
            <a:r>
              <a:rPr lang="en-US" dirty="0"/>
              <a:t>Repositioning hand to 1052.</a:t>
            </a:r>
          </a:p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Strumming strings to 1136.</a:t>
            </a:r>
          </a:p>
        </p:txBody>
      </p:sp>
    </p:spTree>
    <p:extLst>
      <p:ext uri="{BB962C8B-B14F-4D97-AF65-F5344CB8AC3E}">
        <p14:creationId xmlns:p14="http://schemas.microsoft.com/office/powerpoint/2010/main" val="135094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Song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Raising hand off of strings.</a:t>
            </a:r>
          </a:p>
          <a:p>
            <a:pPr marL="0" indent="0">
              <a:buNone/>
            </a:pPr>
            <a:r>
              <a:rPr lang="en-US" dirty="0"/>
              <a:t>Skipping superfluous move to 1214.</a:t>
            </a:r>
          </a:p>
          <a:p>
            <a:pPr marL="0" indent="0">
              <a:buNone/>
            </a:pPr>
            <a:r>
              <a:rPr lang="en-US" dirty="0"/>
              <a:t>Skipping superfluous move to 632.</a:t>
            </a:r>
          </a:p>
          <a:p>
            <a:pPr marL="0" indent="0">
              <a:buNone/>
            </a:pPr>
            <a:r>
              <a:rPr lang="en-US" dirty="0"/>
              <a:t>Skipping superfluous move to 1168.</a:t>
            </a:r>
          </a:p>
          <a:p>
            <a:pPr marL="0" indent="0">
              <a:buNone/>
            </a:pPr>
            <a:r>
              <a:rPr lang="en-US" dirty="0"/>
              <a:t>Skipping superfluous move to 671.</a:t>
            </a:r>
          </a:p>
          <a:p>
            <a:pPr marL="0" indent="0">
              <a:buNone/>
            </a:pPr>
            <a:r>
              <a:rPr lang="en-US" dirty="0"/>
              <a:t>Skipping superfluous move to 1146.</a:t>
            </a:r>
          </a:p>
          <a:p>
            <a:pPr marL="0" indent="0">
              <a:buNone/>
            </a:pPr>
            <a:r>
              <a:rPr lang="en-US" dirty="0"/>
              <a:t>Repositioning hand to 1015.</a:t>
            </a:r>
          </a:p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Strumming strings to 763.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2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‘Good’ song features:</a:t>
            </a:r>
          </a:p>
          <a:p>
            <a:pPr lvl="1"/>
            <a:r>
              <a:rPr lang="en-US" dirty="0" smtClean="0"/>
              <a:t>Enthusiastic strumming.</a:t>
            </a:r>
          </a:p>
          <a:p>
            <a:pPr lvl="1"/>
            <a:r>
              <a:rPr lang="en-US" dirty="0" smtClean="0"/>
              <a:t>Repositions hand between strums.</a:t>
            </a:r>
          </a:p>
          <a:p>
            <a:r>
              <a:rPr lang="en-US" dirty="0" smtClean="0"/>
              <a:t>‘Bad’ song features:</a:t>
            </a:r>
          </a:p>
          <a:p>
            <a:pPr lvl="1"/>
            <a:r>
              <a:rPr lang="en-US" dirty="0" smtClean="0"/>
              <a:t>Few moves (move pruning).</a:t>
            </a:r>
          </a:p>
          <a:p>
            <a:pPr lvl="1"/>
            <a:r>
              <a:rPr lang="en-US" dirty="0" smtClean="0"/>
              <a:t>Little motion (short strum distances).</a:t>
            </a:r>
          </a:p>
          <a:p>
            <a:pPr lvl="1"/>
            <a:r>
              <a:rPr lang="en-US" dirty="0" smtClean="0"/>
              <a:t>‘Patting’ the strings (chains of toggle moves).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4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IGA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17436"/>
              </p:ext>
            </p:extLst>
          </p:nvPr>
        </p:nvGraphicFramePr>
        <p:xfrm>
          <a:off x="1905000" y="1828800"/>
          <a:ext cx="5376229" cy="4398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778"/>
                <a:gridCol w="832645"/>
                <a:gridCol w="651730"/>
                <a:gridCol w="784692"/>
                <a:gridCol w="784692"/>
                <a:gridCol w="784692"/>
              </a:tblGrid>
              <a:tr h="2904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Standard GA Trial 1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Generation: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</a:t>
                      </a:r>
                      <a:endParaRPr lang="en-US" sz="20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 smtClean="0">
                          <a:effectLst/>
                          <a:latin typeface="Calibri"/>
                        </a:rPr>
                        <a:t>New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 smtClean="0">
                          <a:effectLst/>
                          <a:latin typeface="Calibri"/>
                        </a:rPr>
                        <a:t>Ratings:</a:t>
                      </a: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904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004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Average: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3.10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2.86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3.75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4.43</a:t>
                      </a:r>
                      <a:endParaRPr lang="en-US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5.14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5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IGA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03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IGA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3 GAs:</a:t>
            </a:r>
          </a:p>
          <a:p>
            <a:pPr lvl="1"/>
            <a:r>
              <a:rPr lang="en-US" dirty="0" smtClean="0"/>
              <a:t>“Standard GA” – 60% crossover, 1% mutation</a:t>
            </a:r>
          </a:p>
          <a:p>
            <a:pPr lvl="1"/>
            <a:r>
              <a:rPr lang="en-US" dirty="0" smtClean="0"/>
              <a:t>“Mutation GA” – 0% crossover, 30% mutation</a:t>
            </a:r>
          </a:p>
          <a:p>
            <a:pPr lvl="1"/>
            <a:r>
              <a:rPr lang="en-US" dirty="0" smtClean="0"/>
              <a:t>“Random Motion” – 0% crossover, 100% 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9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IGA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945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Tracking with Kinect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human-interaction capabilities.</a:t>
            </a:r>
          </a:p>
          <a:p>
            <a:r>
              <a:rPr lang="en-US" dirty="0" smtClean="0"/>
              <a:t>Uses Kinect to track the position of a viewed person.</a:t>
            </a:r>
          </a:p>
          <a:p>
            <a:r>
              <a:rPr lang="en-US" dirty="0" smtClean="0"/>
              <a:t>Robot rotates head to face the target.</a:t>
            </a:r>
          </a:p>
          <a:p>
            <a:r>
              <a:rPr lang="en-US" dirty="0" smtClean="0"/>
              <a:t>Uses simulated Countess Quanta robot.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4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into problems getting Kinect to work with Ubuntu 12.04.</a:t>
            </a:r>
          </a:p>
          <a:p>
            <a:r>
              <a:rPr lang="en-US" dirty="0" smtClean="0"/>
              <a:t>Implemented feature in Windows 7 using Microsoft’s </a:t>
            </a:r>
            <a:r>
              <a:rPr lang="en-US" dirty="0"/>
              <a:t>‘Kinect for Windows SDK v1.8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Extended </a:t>
            </a:r>
            <a:r>
              <a:rPr lang="en-US" dirty="0"/>
              <a:t>‘</a:t>
            </a:r>
            <a:r>
              <a:rPr lang="en-US" dirty="0" err="1"/>
              <a:t>SkeletonBasics</a:t>
            </a:r>
            <a:r>
              <a:rPr lang="en-US" dirty="0"/>
              <a:t>-WPF’ </a:t>
            </a:r>
            <a:r>
              <a:rPr lang="en-US" dirty="0" smtClean="0"/>
              <a:t>sample program from </a:t>
            </a:r>
            <a:r>
              <a:rPr lang="en-US" dirty="0"/>
              <a:t>‘Kinect for Windows Developer Toolkit v1.8</a:t>
            </a:r>
            <a:r>
              <a:rPr lang="en-US" dirty="0" smtClean="0"/>
              <a:t>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8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IGA-based </a:t>
            </a:r>
            <a:r>
              <a:rPr lang="en-US" dirty="0"/>
              <a:t>Motion </a:t>
            </a:r>
            <a:r>
              <a:rPr lang="en-US" dirty="0" smtClean="0"/>
              <a:t>Generation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Person </a:t>
            </a:r>
            <a:r>
              <a:rPr lang="en-US" dirty="0"/>
              <a:t>Tracking with </a:t>
            </a:r>
            <a:r>
              <a:rPr lang="en-US" dirty="0" smtClean="0"/>
              <a:t>Kinect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Right </a:t>
            </a:r>
            <a:r>
              <a:rPr lang="en-US" dirty="0"/>
              <a:t>Arm Kinematics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Kinect tracks skeleton joints of viewed target.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RobotDisplay</a:t>
            </a:r>
            <a:r>
              <a:rPr lang="en-US" dirty="0" smtClean="0"/>
              <a:t> form gets XYZ coordinates of ‘Head’ joint.</a:t>
            </a:r>
          </a:p>
          <a:p>
            <a:r>
              <a:rPr lang="en-US" dirty="0" smtClean="0"/>
              <a:t>Displays top-down view of simulated robot and target person.</a:t>
            </a:r>
          </a:p>
          <a:p>
            <a:r>
              <a:rPr lang="en-US" dirty="0" smtClean="0"/>
              <a:t>Calculates robot head rotation.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8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 1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30514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bpitney\Documents\School\ECE578\HW3\Example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587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 2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31021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bpitney\Documents\School\ECE578\HW3\Example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5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Servo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head rotation uses Servo 10.</a:t>
            </a:r>
          </a:p>
          <a:p>
            <a:pPr lvl="1"/>
            <a:r>
              <a:rPr lang="en-US" dirty="0" smtClean="0"/>
              <a:t>Range is 1350 (left) to 1750 (right)</a:t>
            </a:r>
          </a:p>
          <a:p>
            <a:pPr lvl="1"/>
            <a:r>
              <a:rPr lang="en-US" dirty="0" smtClean="0"/>
              <a:t>1550 center position.</a:t>
            </a:r>
            <a:endParaRPr lang="en-US" dirty="0"/>
          </a:p>
          <a:p>
            <a:r>
              <a:rPr lang="en-US" dirty="0" smtClean="0"/>
              <a:t>1550 – </a:t>
            </a:r>
            <a:r>
              <a:rPr lang="en-US" dirty="0" err="1" smtClean="0"/>
              <a:t>arctan</a:t>
            </a:r>
            <a:r>
              <a:rPr lang="en-US" dirty="0" smtClean="0"/>
              <a:t>(</a:t>
            </a:r>
            <a:r>
              <a:rPr lang="en-US" dirty="0" err="1" smtClean="0"/>
              <a:t>target.X</a:t>
            </a:r>
            <a:r>
              <a:rPr lang="en-US" dirty="0" smtClean="0"/>
              <a:t> / </a:t>
            </a:r>
            <a:r>
              <a:rPr lang="en-US" dirty="0" err="1" smtClean="0"/>
              <a:t>target.Z</a:t>
            </a:r>
            <a:r>
              <a:rPr lang="en-US" dirty="0" smtClean="0"/>
              <a:t>) * increment per radian</a:t>
            </a:r>
          </a:p>
          <a:p>
            <a:r>
              <a:rPr lang="en-US" dirty="0" smtClean="0"/>
              <a:t>Will need to be calibrated.</a:t>
            </a:r>
          </a:p>
        </p:txBody>
      </p:sp>
    </p:spTree>
    <p:extLst>
      <p:ext uri="{BB962C8B-B14F-4D97-AF65-F5344CB8AC3E}">
        <p14:creationId xmlns:p14="http://schemas.microsoft.com/office/powerpoint/2010/main" val="128092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robot hardware.</a:t>
            </a:r>
          </a:p>
          <a:p>
            <a:r>
              <a:rPr lang="en-US" dirty="0" smtClean="0"/>
              <a:t>Add vertical tracking.</a:t>
            </a:r>
          </a:p>
          <a:p>
            <a:r>
              <a:rPr lang="en-US" dirty="0" smtClean="0"/>
              <a:t>Multiple target support.</a:t>
            </a:r>
          </a:p>
          <a:p>
            <a:r>
              <a:rPr lang="en-US" dirty="0" smtClean="0"/>
              <a:t>Gesture recognition from target.</a:t>
            </a:r>
          </a:p>
          <a:p>
            <a:r>
              <a:rPr lang="en-US" dirty="0" smtClean="0"/>
              <a:t>Use eyes, head, and/or base to turn.</a:t>
            </a:r>
          </a:p>
          <a:p>
            <a:r>
              <a:rPr lang="en-US" dirty="0" smtClean="0"/>
              <a:t>Servo velocity control (robot is alert/tired).</a:t>
            </a:r>
          </a:p>
          <a:p>
            <a:r>
              <a:rPr lang="en-US" dirty="0" smtClean="0"/>
              <a:t>Looks away if distracted/uninterested.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6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Arm Kinematics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is still in development.</a:t>
            </a:r>
          </a:p>
          <a:p>
            <a:r>
              <a:rPr lang="en-US" dirty="0" smtClean="0"/>
              <a:t>Intended functionality:</a:t>
            </a:r>
          </a:p>
          <a:p>
            <a:pPr lvl="1"/>
            <a:r>
              <a:rPr lang="en-US" dirty="0" smtClean="0"/>
              <a:t>Support 3D rendering of arm.</a:t>
            </a:r>
          </a:p>
          <a:p>
            <a:pPr lvl="1"/>
            <a:r>
              <a:rPr lang="en-US" dirty="0" smtClean="0"/>
              <a:t>Support moving end effector using Cartesian coordinates.</a:t>
            </a:r>
          </a:p>
          <a:p>
            <a:pPr lvl="1"/>
            <a:r>
              <a:rPr lang="en-US" dirty="0" smtClean="0"/>
              <a:t>Support robot playing keyboard instrument.</a:t>
            </a:r>
          </a:p>
        </p:txBody>
      </p:sp>
    </p:spTree>
    <p:extLst>
      <p:ext uri="{BB962C8B-B14F-4D97-AF65-F5344CB8AC3E}">
        <p14:creationId xmlns:p14="http://schemas.microsoft.com/office/powerpoint/2010/main" val="376458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of servo directions and physical limits.</a:t>
            </a:r>
          </a:p>
          <a:p>
            <a:r>
              <a:rPr lang="en-US" dirty="0"/>
              <a:t>Measurement of arm segments between servo joints.</a:t>
            </a:r>
          </a:p>
          <a:p>
            <a:r>
              <a:rPr lang="en-US" dirty="0" smtClean="0"/>
              <a:t>Some software is in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2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Directions</a:t>
            </a:r>
            <a:endParaRPr lang="en-US" dirty="0"/>
          </a:p>
        </p:txBody>
      </p:sp>
      <p:pic>
        <p:nvPicPr>
          <p:cNvPr id="5122" name="Picture 2" descr="C:\Users\bpitney\Documents\School\ECE578\Servo positions\RightArmFront_ServoAngl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7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Directions</a:t>
            </a:r>
            <a:endParaRPr lang="en-US" dirty="0"/>
          </a:p>
        </p:txBody>
      </p:sp>
      <p:pic>
        <p:nvPicPr>
          <p:cNvPr id="6147" name="Picture 3" descr="C:\Users\bpitney\Documents\School\ECE578\Servo positions\RightArmTop_ServoAngl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165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Measurements</a:t>
            </a:r>
            <a:endParaRPr lang="en-US" dirty="0"/>
          </a:p>
        </p:txBody>
      </p:sp>
      <p:pic>
        <p:nvPicPr>
          <p:cNvPr id="7170" name="Picture 2" descr="C:\Users\bpitney\Documents\School\ECE578\Servo positions\RightArmFront_Length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93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IGA-based Motion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Extends existing music functionality.</a:t>
            </a:r>
          </a:p>
          <a:p>
            <a:endParaRPr lang="en-US" dirty="0" smtClean="0"/>
          </a:p>
          <a:p>
            <a:r>
              <a:rPr lang="en-US" dirty="0" smtClean="0"/>
              <a:t>Allows robot to lift its hand while playing.</a:t>
            </a:r>
          </a:p>
          <a:p>
            <a:endParaRPr lang="en-US" dirty="0" smtClean="0"/>
          </a:p>
          <a:p>
            <a:r>
              <a:rPr lang="en-US" dirty="0" smtClean="0"/>
              <a:t>Uses IGA to evolve songs based on user rating.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Robot lifts hand off of the strings.</a:t>
            </a:r>
          </a:p>
          <a:p>
            <a:pPr lvl="0"/>
            <a:r>
              <a:rPr lang="en-US" dirty="0"/>
              <a:t>Robot lowers hand onto the strings.</a:t>
            </a:r>
          </a:p>
          <a:p>
            <a:pPr lvl="0"/>
            <a:r>
              <a:rPr lang="en-US" dirty="0"/>
              <a:t>Robot moves raised hand above the strings, to a new position.</a:t>
            </a:r>
          </a:p>
          <a:p>
            <a:pPr lvl="0"/>
            <a:r>
              <a:rPr lang="en-US" dirty="0"/>
              <a:t>Robot moves lowered hand across the strings, strumming the instrument.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</a:t>
            </a:r>
            <a:r>
              <a:rPr lang="en-US" dirty="0" smtClean="0"/>
              <a:t>and-state </a:t>
            </a:r>
            <a:r>
              <a:rPr lang="en-US" dirty="0"/>
              <a:t>toggling </a:t>
            </a:r>
            <a:r>
              <a:rPr lang="en-US" dirty="0" smtClean="0"/>
              <a:t>move.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ositioning/strumming move.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640080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5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= 1 move</a:t>
            </a:r>
          </a:p>
          <a:p>
            <a:r>
              <a:rPr lang="en-US" dirty="0" smtClean="0"/>
              <a:t>Chromosome = sequence of 10 moves</a:t>
            </a:r>
          </a:p>
          <a:p>
            <a:r>
              <a:rPr lang="en-US" dirty="0" smtClean="0"/>
              <a:t>Population = set of 10 chromosomes</a:t>
            </a:r>
          </a:p>
          <a:p>
            <a:r>
              <a:rPr lang="en-US" dirty="0" smtClean="0"/>
              <a:t>Move object contains:</a:t>
            </a:r>
          </a:p>
          <a:p>
            <a:pPr lvl="1"/>
            <a:r>
              <a:rPr lang="en-US" dirty="0" err="1" smtClean="0"/>
              <a:t>toggleHandState</a:t>
            </a:r>
            <a:r>
              <a:rPr lang="en-US" dirty="0" smtClean="0"/>
              <a:t> – Boolean</a:t>
            </a:r>
          </a:p>
          <a:p>
            <a:pPr lvl="1"/>
            <a:r>
              <a:rPr lang="en-US" dirty="0" err="1" smtClean="0"/>
              <a:t>wristPosition</a:t>
            </a:r>
            <a:r>
              <a:rPr lang="en-US" dirty="0" smtClean="0"/>
              <a:t> – integer, 600 to 1300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Robot plays song for the viewer.</a:t>
            </a:r>
          </a:p>
          <a:p>
            <a:endParaRPr lang="en-US" dirty="0" smtClean="0"/>
          </a:p>
          <a:p>
            <a:r>
              <a:rPr lang="en-US" dirty="0" smtClean="0"/>
              <a:t>Performs sequence of moves.</a:t>
            </a:r>
          </a:p>
          <a:p>
            <a:endParaRPr lang="en-US" dirty="0" smtClean="0"/>
          </a:p>
          <a:p>
            <a:r>
              <a:rPr lang="en-US" dirty="0" smtClean="0"/>
              <a:t>Viewer rates the quality of the song on a scale from 1 to 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Next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Roulette wheel parent selection.</a:t>
            </a:r>
          </a:p>
          <a:p>
            <a:endParaRPr lang="en-US" dirty="0" smtClean="0"/>
          </a:p>
          <a:p>
            <a:r>
              <a:rPr lang="en-US" dirty="0" smtClean="0"/>
              <a:t>60% chance of 2-point crossover.</a:t>
            </a:r>
          </a:p>
          <a:p>
            <a:endParaRPr lang="en-US" dirty="0" smtClean="0"/>
          </a:p>
          <a:p>
            <a:r>
              <a:rPr lang="en-US" dirty="0" smtClean="0"/>
              <a:t>1% chance of mutation.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Song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Repositioning hand to 1174.</a:t>
            </a:r>
          </a:p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Strumming strings to 1113.</a:t>
            </a:r>
          </a:p>
          <a:p>
            <a:pPr marL="0" indent="0">
              <a:buNone/>
            </a:pPr>
            <a:r>
              <a:rPr lang="en-US" dirty="0"/>
              <a:t>Strumming strings to 1288.</a:t>
            </a:r>
          </a:p>
          <a:p>
            <a:pPr marL="0" indent="0">
              <a:buNone/>
            </a:pPr>
            <a:r>
              <a:rPr lang="en-US" dirty="0"/>
              <a:t>Strumming strings to 740.</a:t>
            </a:r>
          </a:p>
          <a:p>
            <a:pPr marL="0" indent="0">
              <a:buNone/>
            </a:pPr>
            <a:r>
              <a:rPr lang="en-US" dirty="0"/>
              <a:t>Strumming strings to 1201.</a:t>
            </a:r>
          </a:p>
          <a:p>
            <a:pPr marL="0" indent="0">
              <a:buNone/>
            </a:pPr>
            <a:r>
              <a:rPr lang="en-US" dirty="0"/>
              <a:t>Strumming strings to 685.</a:t>
            </a:r>
          </a:p>
          <a:p>
            <a:pPr marL="0" indent="0">
              <a:buNone/>
            </a:pPr>
            <a:r>
              <a:rPr lang="en-US" dirty="0"/>
              <a:t>Raising hand off of strings.</a:t>
            </a:r>
          </a:p>
          <a:p>
            <a:pPr marL="0" indent="0">
              <a:buNone/>
            </a:pPr>
            <a:r>
              <a:rPr lang="en-US" dirty="0"/>
              <a:t>Lowering hand onto strings.</a:t>
            </a:r>
          </a:p>
          <a:p>
            <a:pPr marL="0" indent="0">
              <a:buNone/>
            </a:pPr>
            <a:r>
              <a:rPr lang="en-US" dirty="0"/>
              <a:t>Strumming strings to 806.</a:t>
            </a:r>
          </a:p>
        </p:txBody>
      </p:sp>
    </p:spTree>
    <p:extLst>
      <p:ext uri="{BB962C8B-B14F-4D97-AF65-F5344CB8AC3E}">
        <p14:creationId xmlns:p14="http://schemas.microsoft.com/office/powerpoint/2010/main" val="25749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850</Words>
  <Application>Microsoft Office PowerPoint</Application>
  <PresentationFormat>On-screen Show (4:3)</PresentationFormat>
  <Paragraphs>213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Music and Interaction Development Using the Countess Quanta Robot</vt:lpstr>
      <vt:lpstr>Areas of Development</vt:lpstr>
      <vt:lpstr>IGA-based Motion Generation</vt:lpstr>
      <vt:lpstr>Move Representation</vt:lpstr>
      <vt:lpstr>Move Simplification</vt:lpstr>
      <vt:lpstr>IGA Structure</vt:lpstr>
      <vt:lpstr>Fitness Evaluation</vt:lpstr>
      <vt:lpstr>Creating Next Generation</vt:lpstr>
      <vt:lpstr>Good Song 1</vt:lpstr>
      <vt:lpstr>Good Song 2</vt:lpstr>
      <vt:lpstr>Bad Song 1</vt:lpstr>
      <vt:lpstr>Bad Song 2</vt:lpstr>
      <vt:lpstr>Subjective Rating System</vt:lpstr>
      <vt:lpstr>IGA Performance</vt:lpstr>
      <vt:lpstr>IGA Performance</vt:lpstr>
      <vt:lpstr>IGA Comparison</vt:lpstr>
      <vt:lpstr>IGA Comparison</vt:lpstr>
      <vt:lpstr>Person Tracking with Kinect</vt:lpstr>
      <vt:lpstr>Design Process</vt:lpstr>
      <vt:lpstr>Design Process</vt:lpstr>
      <vt:lpstr>Example Output 1</vt:lpstr>
      <vt:lpstr>Example Output 2</vt:lpstr>
      <vt:lpstr>Calculating Servo Rotation</vt:lpstr>
      <vt:lpstr>Future Development</vt:lpstr>
      <vt:lpstr>Right Arm Kinematics Modeling</vt:lpstr>
      <vt:lpstr>Progress so far</vt:lpstr>
      <vt:lpstr>Servo Directions</vt:lpstr>
      <vt:lpstr>Servo Directions</vt:lpstr>
      <vt:lpstr>Length Measurements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Interaction Development Using the Countess Quanta Robot</dc:title>
  <dc:creator>Pitney, Brad</dc:creator>
  <cp:lastModifiedBy>mperkows</cp:lastModifiedBy>
  <cp:revision>25</cp:revision>
  <dcterms:created xsi:type="dcterms:W3CDTF">2006-08-16T00:00:00Z</dcterms:created>
  <dcterms:modified xsi:type="dcterms:W3CDTF">2013-12-17T18:50:26Z</dcterms:modified>
</cp:coreProperties>
</file>