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82" r:id="rId4"/>
    <p:sldId id="258" r:id="rId5"/>
    <p:sldId id="261" r:id="rId6"/>
    <p:sldId id="268" r:id="rId7"/>
    <p:sldId id="269" r:id="rId8"/>
    <p:sldId id="270" r:id="rId9"/>
    <p:sldId id="278" r:id="rId10"/>
    <p:sldId id="271" r:id="rId11"/>
    <p:sldId id="279" r:id="rId12"/>
    <p:sldId id="280" r:id="rId13"/>
    <p:sldId id="272" r:id="rId14"/>
    <p:sldId id="273" r:id="rId15"/>
    <p:sldId id="274" r:id="rId16"/>
    <p:sldId id="275" r:id="rId17"/>
    <p:sldId id="276" r:id="rId18"/>
    <p:sldId id="277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B3FCB-E124-424B-B06B-D8F480A68A7F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1C361-B220-4B57-93AC-B3025C36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1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45E-3C91-43F3-856A-066E6F948CE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9E40-6E72-4057-BD5F-B93ECC882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3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45E-3C91-43F3-856A-066E6F948CE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9E40-6E72-4057-BD5F-B93ECC882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1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45E-3C91-43F3-856A-066E6F948CE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9E40-6E72-4057-BD5F-B93ECC882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3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45E-3C91-43F3-856A-066E6F948CE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9E40-6E72-4057-BD5F-B93ECC882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0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45E-3C91-43F3-856A-066E6F948CE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9E40-6E72-4057-BD5F-B93ECC882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45E-3C91-43F3-856A-066E6F948CE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9E40-6E72-4057-BD5F-B93ECC882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4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45E-3C91-43F3-856A-066E6F948CE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9E40-6E72-4057-BD5F-B93ECC882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5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45E-3C91-43F3-856A-066E6F948CE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9E40-6E72-4057-BD5F-B93ECC882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7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45E-3C91-43F3-856A-066E6F948CE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9E40-6E72-4057-BD5F-B93ECC882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3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45E-3C91-43F3-856A-066E6F948CE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9E40-6E72-4057-BD5F-B93ECC882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0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45E-3C91-43F3-856A-066E6F948CE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9E40-6E72-4057-BD5F-B93ECC882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F45E-3C91-43F3-856A-066E6F948CE7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C9E40-6E72-4057-BD5F-B93ECC882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Human Interaction Development Using the Countess Quanta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Brad Pitney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Yin Shi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Roughly based on </a:t>
            </a:r>
            <a:r>
              <a:rPr lang="en-US" dirty="0" err="1" smtClean="0"/>
              <a:t>Pololu</a:t>
            </a:r>
            <a:r>
              <a:rPr lang="en-US" dirty="0" smtClean="0"/>
              <a:t> Sequencer.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Groups and synchronizes multiple servos.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Each </a:t>
            </a:r>
            <a:r>
              <a:rPr lang="en-US" b="1" dirty="0" smtClean="0"/>
              <a:t>Sequence</a:t>
            </a:r>
            <a:r>
              <a:rPr lang="en-US" dirty="0" smtClean="0"/>
              <a:t> consists of a list of </a:t>
            </a:r>
            <a:r>
              <a:rPr lang="en-US" b="1" dirty="0" smtClean="0"/>
              <a:t>Frames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Each </a:t>
            </a:r>
            <a:r>
              <a:rPr lang="en-US" b="1" dirty="0" smtClean="0"/>
              <a:t>Frame</a:t>
            </a:r>
            <a:r>
              <a:rPr lang="en-US" dirty="0" smtClean="0"/>
              <a:t> can contain: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Move commands for multiple servos.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A speech synthesizer command.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A time delay.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Servo speeds are automatically scaled using a Frame’s </a:t>
            </a:r>
            <a:r>
              <a:rPr lang="en-US" b="1" dirty="0" err="1" smtClean="0"/>
              <a:t>TimeToDestination</a:t>
            </a:r>
            <a:r>
              <a:rPr lang="en-US" dirty="0" smtClean="0"/>
              <a:t> attribute.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All servo moves complete at the same time.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Avoids needing to manually set speeds for each servo.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Sequences are used by gesture/speech recognition code and in music generation.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While a Sequence is running, the system ignores other Sequence commands and suspends person tracking.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Sequences </a:t>
            </a:r>
            <a:r>
              <a:rPr lang="en-US" dirty="0"/>
              <a:t>are stored in a human-readable xml file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&lt;</a:t>
            </a:r>
            <a:r>
              <a:rPr lang="en-US" sz="1800" dirty="0"/>
              <a:t>Sequence Name</a:t>
            </a:r>
            <a:r>
              <a:rPr lang="en-US" sz="1800" dirty="0" smtClean="0"/>
              <a:t>=“Example Sequence"&gt;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dirty="0" smtClean="0"/>
              <a:t>&lt;Frame </a:t>
            </a:r>
            <a:r>
              <a:rPr lang="en-US" sz="1800" dirty="0" err="1" smtClean="0"/>
              <a:t>TimeToDestination</a:t>
            </a:r>
            <a:r>
              <a:rPr lang="en-US" sz="1800" dirty="0" smtClean="0"/>
              <a:t>="1" Speech="Testing one two three“&gt;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sz="1800" dirty="0" smtClean="0"/>
              <a:t>&lt;</a:t>
            </a:r>
            <a:r>
              <a:rPr lang="en-US" sz="1800" dirty="0" err="1"/>
              <a:t>ServoPosition</a:t>
            </a:r>
            <a:r>
              <a:rPr lang="en-US" sz="1800" dirty="0"/>
              <a:t> Index="0" Position="800" </a:t>
            </a:r>
            <a:r>
              <a:rPr lang="en-US" sz="1800" dirty="0" smtClean="0"/>
              <a:t>/&gt;</a:t>
            </a:r>
            <a:endParaRPr lang="en-US" sz="1800" dirty="0"/>
          </a:p>
          <a:p>
            <a:pPr marL="800100" lvl="2" indent="0">
              <a:lnSpc>
                <a:spcPct val="150000"/>
              </a:lnSpc>
              <a:buNone/>
            </a:pPr>
            <a:r>
              <a:rPr lang="en-US" sz="1800" dirty="0"/>
              <a:t>&lt;</a:t>
            </a:r>
            <a:r>
              <a:rPr lang="en-US" sz="1800" dirty="0" err="1"/>
              <a:t>ServoPosition</a:t>
            </a:r>
            <a:r>
              <a:rPr lang="en-US" sz="1800" dirty="0"/>
              <a:t> Index</a:t>
            </a:r>
            <a:r>
              <a:rPr lang="en-US" sz="1800" dirty="0" smtClean="0"/>
              <a:t>=“1" </a:t>
            </a:r>
            <a:r>
              <a:rPr lang="en-US" sz="1800" dirty="0"/>
              <a:t>Position</a:t>
            </a:r>
            <a:r>
              <a:rPr lang="en-US" sz="1800" dirty="0" smtClean="0"/>
              <a:t>=“1200" /&gt;</a:t>
            </a:r>
            <a:endParaRPr lang="en-US" sz="18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dirty="0" smtClean="0"/>
              <a:t>&lt;/</a:t>
            </a:r>
            <a:r>
              <a:rPr lang="en-US" sz="1800" dirty="0"/>
              <a:t>Frame&gt;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dirty="0" smtClean="0"/>
              <a:t>&lt;</a:t>
            </a:r>
            <a:r>
              <a:rPr lang="en-US" sz="1800" dirty="0"/>
              <a:t>Frame </a:t>
            </a:r>
            <a:r>
              <a:rPr lang="en-US" sz="1800" dirty="0" err="1" smtClean="0"/>
              <a:t>TimeToDestination</a:t>
            </a:r>
            <a:r>
              <a:rPr lang="en-US" sz="1800" dirty="0"/>
              <a:t>="</a:t>
            </a:r>
            <a:r>
              <a:rPr lang="en-US" sz="1800" dirty="0" smtClean="0"/>
              <a:t>0.5“ Delay=“2”&gt;</a:t>
            </a:r>
            <a:endParaRPr lang="en-US" sz="1800" dirty="0"/>
          </a:p>
          <a:p>
            <a:pPr marL="800100" lvl="2" indent="0">
              <a:lnSpc>
                <a:spcPct val="150000"/>
              </a:lnSpc>
              <a:buNone/>
            </a:pPr>
            <a:r>
              <a:rPr lang="en-US" sz="1800" dirty="0" smtClean="0"/>
              <a:t>&lt;</a:t>
            </a:r>
            <a:r>
              <a:rPr lang="en-US" sz="1800" dirty="0" err="1"/>
              <a:t>ServoPosition</a:t>
            </a:r>
            <a:r>
              <a:rPr lang="en-US" sz="1800" dirty="0"/>
              <a:t> Index="0" Position="2200" </a:t>
            </a:r>
            <a:r>
              <a:rPr lang="en-US" sz="1800" dirty="0" smtClean="0"/>
              <a:t>/&gt;</a:t>
            </a:r>
            <a:endParaRPr lang="en-US" sz="1800" dirty="0"/>
          </a:p>
          <a:p>
            <a:pPr marL="800100" lvl="2" indent="0">
              <a:lnSpc>
                <a:spcPct val="150000"/>
              </a:lnSpc>
              <a:buNone/>
            </a:pPr>
            <a:r>
              <a:rPr lang="en-US" sz="1800" dirty="0"/>
              <a:t>&lt;</a:t>
            </a:r>
            <a:r>
              <a:rPr lang="en-US" sz="1800" dirty="0" err="1"/>
              <a:t>ServoPosition</a:t>
            </a:r>
            <a:r>
              <a:rPr lang="en-US" sz="1800" dirty="0"/>
              <a:t> Index</a:t>
            </a:r>
            <a:r>
              <a:rPr lang="en-US" sz="1800" dirty="0" smtClean="0"/>
              <a:t>=“1" </a:t>
            </a:r>
            <a:r>
              <a:rPr lang="en-US" sz="1800" dirty="0"/>
              <a:t>Position</a:t>
            </a:r>
            <a:r>
              <a:rPr lang="en-US" sz="1800" dirty="0" smtClean="0"/>
              <a:t>=“1000" /&gt;</a:t>
            </a:r>
            <a:endParaRPr lang="en-US" sz="18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dirty="0" smtClean="0"/>
              <a:t>&lt;/</a:t>
            </a:r>
            <a:r>
              <a:rPr lang="en-US" sz="1800" dirty="0"/>
              <a:t>Frame</a:t>
            </a:r>
            <a:r>
              <a:rPr lang="en-US" sz="1800" dirty="0" smtClean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&lt;/Sequence&gt;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99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6579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0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Displays time-stamped log messages in the UI.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filter based on severity of message.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Configurable limit on how many messages are stored.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Based on ‘Speech Basics-WPF’ example application from Kinect Developer Toolkit.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Recognizes a vocabulary of words/phrases, and executes specified Sequences.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System disables speech recognition while speech synthesis is running, to prevent the robot from responding to its own 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Based on ‘Skeleton Basics-WPF</a:t>
            </a:r>
            <a:r>
              <a:rPr lang="en-US" dirty="0"/>
              <a:t>’ example application from Kinect Developer Toolkit.</a:t>
            </a:r>
          </a:p>
          <a:p>
            <a:pPr>
              <a:lnSpc>
                <a:spcPct val="150000"/>
              </a:lnSpc>
            </a:pPr>
            <a:r>
              <a:rPr lang="en-US" dirty="0"/>
              <a:t>Recognizes a vocabulary of </a:t>
            </a:r>
            <a:r>
              <a:rPr lang="en-US" dirty="0" smtClean="0"/>
              <a:t>skeleton joint positions and relationships, </a:t>
            </a:r>
            <a:r>
              <a:rPr lang="en-US" dirty="0"/>
              <a:t>and executes specified Sequences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Logic is currently limited to single frame ‘poses’.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Based on person tracking software developed last term.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Robot turns head/eyes to follow a person tracked by the Kinect.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Supports horizontal and vertical head motion, and eye motion.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Repaired strings and tuned harp instrument.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Designed and assembled arm extension for strumming the instrument.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Worked on creating and testing strumming motion sequences.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Encountered Issues: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servos have trouble lifting extra weight from arm extension.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Strumming motion sometimes gets stuck on strings.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Motion is not always repeatable.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Arm oscillates after motion, which affects the next motion.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Position of hardware may change slightly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Robot </a:t>
            </a:r>
            <a:r>
              <a:rPr lang="en-US" dirty="0"/>
              <a:t>control </a:t>
            </a:r>
            <a:r>
              <a:rPr lang="en-US" dirty="0" smtClean="0"/>
              <a:t>software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Speech recognition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Gesture </a:t>
            </a:r>
            <a:r>
              <a:rPr lang="en-US" dirty="0" smtClean="0"/>
              <a:t>recognition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Person </a:t>
            </a:r>
            <a:r>
              <a:rPr lang="en-US" dirty="0" smtClean="0"/>
              <a:t>tracking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Music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Brad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Developed robot control software.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Implemented person tracking.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Provided software support for gesture and speech recognition.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Fixed/tuned harp instrument.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Yin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Implemented speech recognition vocabulary.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Implemented gesture set for gesture recognition.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Configured motion/voice sequences.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Assembled arm extension for strumming.</a:t>
            </a:r>
          </a:p>
        </p:txBody>
      </p:sp>
    </p:spTree>
    <p:extLst>
      <p:ext uri="{BB962C8B-B14F-4D97-AF65-F5344CB8AC3E}">
        <p14:creationId xmlns:p14="http://schemas.microsoft.com/office/powerpoint/2010/main" val="26521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Control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Implemented using C#/WPF</a:t>
            </a:r>
            <a:r>
              <a:rPr lang="en-US" dirty="0"/>
              <a:t> </a:t>
            </a:r>
            <a:r>
              <a:rPr lang="en-US" dirty="0" smtClean="0"/>
              <a:t>in Windows.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Utilizes </a:t>
            </a:r>
            <a:r>
              <a:rPr lang="en-US" dirty="0" err="1" smtClean="0"/>
              <a:t>Pololu’s</a:t>
            </a:r>
            <a:r>
              <a:rPr lang="en-US" dirty="0" smtClean="0"/>
              <a:t> recommended </a:t>
            </a:r>
            <a:r>
              <a:rPr lang="en-US" dirty="0" smtClean="0"/>
              <a:t>C# libraries.</a:t>
            </a:r>
          </a:p>
          <a:p>
            <a:pPr>
              <a:lnSpc>
                <a:spcPct val="150000"/>
              </a:lnSpc>
            </a:pPr>
            <a:r>
              <a:rPr lang="en-US" dirty="0"/>
              <a:t>Addresses limitations of </a:t>
            </a:r>
            <a:r>
              <a:rPr lang="en-US" dirty="0" smtClean="0"/>
              <a:t>existing servo </a:t>
            </a:r>
            <a:r>
              <a:rPr lang="en-US" dirty="0"/>
              <a:t>control code.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Allows for easy integration of Kinect person tracking code developed last term.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Allows for speech and gesture recognition using Microsoft Kinect SDK.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of </a:t>
            </a:r>
            <a:r>
              <a:rPr lang="en-US" dirty="0" smtClean="0"/>
              <a:t>Previous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No GUI, limited console control.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control over servo speed or acceleration.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monitoring of servo move limits or timing.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Motions defined as cryptic strings, e.g.: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%10_1670_5%%10_1535_10%%10_1400_15</a:t>
            </a:r>
            <a:r>
              <a:rPr lang="en-US" dirty="0" smtClean="0"/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35940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New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Integrates Kinect audio and visual inputs.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Configures and manages servo controller.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Organizes servo moves as a sequence of frames.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Stores move sequences and servo configurations in human-readable xml files.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Simple GUI for testing and displaying system status.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Versatile logging system.</a:t>
            </a:r>
          </a:p>
        </p:txBody>
      </p:sp>
    </p:spTree>
    <p:extLst>
      <p:ext uri="{BB962C8B-B14F-4D97-AF65-F5344CB8AC3E}">
        <p14:creationId xmlns:p14="http://schemas.microsoft.com/office/powerpoint/2010/main" val="12553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Based on example code from Microsoft’s Kinect Developer Toolkit.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Supports speech recognition logic.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Provides skeleton data for gesture recognition and person tracking.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Controller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Initializes and controls servos through </a:t>
            </a:r>
            <a:r>
              <a:rPr lang="en-US" dirty="0" err="1" smtClean="0"/>
              <a:t>Pololu</a:t>
            </a:r>
            <a:r>
              <a:rPr lang="en-US" dirty="0" smtClean="0"/>
              <a:t> C# library.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Bounds position and speed of each servo within configurable limits.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Monitors servo moves and logs a warning if servo does not reach destination within expected time.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Flexible configuration through human-readable xml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Controller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&lt;</a:t>
            </a:r>
            <a:r>
              <a:rPr lang="en-US" sz="1600" dirty="0"/>
              <a:t>Servo&gt;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600" dirty="0" smtClean="0"/>
              <a:t>&lt;</a:t>
            </a:r>
            <a:r>
              <a:rPr lang="en-US" sz="1600" dirty="0"/>
              <a:t>index&gt;0&lt;/index&gt;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600" dirty="0" smtClean="0"/>
              <a:t>&lt;</a:t>
            </a:r>
            <a:r>
              <a:rPr lang="en-US" sz="1600" dirty="0"/>
              <a:t>name&gt;Wrist left/right&lt;/name&gt;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positionLimitMin</a:t>
            </a:r>
            <a:r>
              <a:rPr lang="en-US" sz="1600" dirty="0"/>
              <a:t>&gt;700&lt;/</a:t>
            </a:r>
            <a:r>
              <a:rPr lang="en-US" sz="1600" dirty="0" err="1"/>
              <a:t>positionLimitMin</a:t>
            </a:r>
            <a:r>
              <a:rPr lang="en-US" sz="1600" dirty="0"/>
              <a:t>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positionLimitMax</a:t>
            </a:r>
            <a:r>
              <a:rPr lang="en-US" sz="1600" dirty="0"/>
              <a:t>&gt;2300&lt;/</a:t>
            </a:r>
            <a:r>
              <a:rPr lang="en-US" sz="1600" dirty="0" err="1"/>
              <a:t>positionLimitMax</a:t>
            </a:r>
            <a:r>
              <a:rPr lang="en-US" sz="1600" dirty="0"/>
              <a:t>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speedLimitMin</a:t>
            </a:r>
            <a:r>
              <a:rPr lang="en-US" sz="1600" dirty="0"/>
              <a:t>&gt;10&lt;/</a:t>
            </a:r>
            <a:r>
              <a:rPr lang="en-US" sz="1600" dirty="0" err="1"/>
              <a:t>speedLimitMin</a:t>
            </a:r>
            <a:r>
              <a:rPr lang="en-US" sz="1600" dirty="0"/>
              <a:t>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speedLimitMax</a:t>
            </a:r>
            <a:r>
              <a:rPr lang="en-US" sz="1600" dirty="0"/>
              <a:t>&gt;1000&lt;/</a:t>
            </a:r>
            <a:r>
              <a:rPr lang="en-US" sz="1600" dirty="0" err="1"/>
              <a:t>speedLimitMax</a:t>
            </a:r>
            <a:r>
              <a:rPr lang="en-US" sz="1600" dirty="0"/>
              <a:t>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defaultPosition</a:t>
            </a:r>
            <a:r>
              <a:rPr lang="en-US" sz="1600" dirty="0"/>
              <a:t>&gt;1400&lt;/</a:t>
            </a:r>
            <a:r>
              <a:rPr lang="en-US" sz="1600" dirty="0" err="1"/>
              <a:t>defaultPosition</a:t>
            </a:r>
            <a:r>
              <a:rPr lang="en-US" sz="1600" dirty="0"/>
              <a:t>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defaultSpeed</a:t>
            </a:r>
            <a:r>
              <a:rPr lang="en-US" sz="1600" dirty="0"/>
              <a:t>&gt;20&lt;/</a:t>
            </a:r>
            <a:r>
              <a:rPr lang="en-US" sz="1600" dirty="0" err="1"/>
              <a:t>defaultSpeed</a:t>
            </a:r>
            <a:r>
              <a:rPr lang="en-US" sz="1600" dirty="0"/>
              <a:t>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defaultAcceleration</a:t>
            </a:r>
            <a:r>
              <a:rPr lang="en-US" sz="1600" dirty="0"/>
              <a:t>&gt;0&lt;/</a:t>
            </a:r>
            <a:r>
              <a:rPr lang="en-US" sz="1600" dirty="0" err="1"/>
              <a:t>defaultAcceleration</a:t>
            </a:r>
            <a:r>
              <a:rPr lang="en-US" sz="16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&lt;/</a:t>
            </a:r>
            <a:r>
              <a:rPr lang="en-US" sz="1600" dirty="0"/>
              <a:t>Servo&gt;</a:t>
            </a:r>
          </a:p>
        </p:txBody>
      </p:sp>
    </p:spTree>
    <p:extLst>
      <p:ext uri="{BB962C8B-B14F-4D97-AF65-F5344CB8AC3E}">
        <p14:creationId xmlns:p14="http://schemas.microsoft.com/office/powerpoint/2010/main" val="9622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2462</TotalTime>
  <Words>770</Words>
  <Application>Microsoft Office PowerPoint</Application>
  <PresentationFormat>On-screen Show (4:3)</PresentationFormat>
  <Paragraphs>115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Human Interaction Development Using the Countess Quanta Robot</vt:lpstr>
      <vt:lpstr>Development Overview</vt:lpstr>
      <vt:lpstr>Task Allocation</vt:lpstr>
      <vt:lpstr>Robot Control Software</vt:lpstr>
      <vt:lpstr>Limitations of Previous Software</vt:lpstr>
      <vt:lpstr>Key Features of New Software</vt:lpstr>
      <vt:lpstr>Kinect Management</vt:lpstr>
      <vt:lpstr>Servo Controller Management</vt:lpstr>
      <vt:lpstr>Servo Controller Management</vt:lpstr>
      <vt:lpstr>Motion Sequences</vt:lpstr>
      <vt:lpstr>Motion Sequences</vt:lpstr>
      <vt:lpstr>Motion Sequences</vt:lpstr>
      <vt:lpstr>GUI</vt:lpstr>
      <vt:lpstr>Error Logging</vt:lpstr>
      <vt:lpstr>Speech Recognition</vt:lpstr>
      <vt:lpstr>Gesture Recognition</vt:lpstr>
      <vt:lpstr>Person Tracking</vt:lpstr>
      <vt:lpstr>Music Generation</vt:lpstr>
      <vt:lpstr>Music Generation</vt:lpstr>
    </vt:vector>
  </TitlesOfParts>
  <Company>FEI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Pitney, Brad</dc:creator>
  <cp:lastModifiedBy>Pitney, Brad</cp:lastModifiedBy>
  <cp:revision>69</cp:revision>
  <dcterms:created xsi:type="dcterms:W3CDTF">2014-01-14T03:00:54Z</dcterms:created>
  <dcterms:modified xsi:type="dcterms:W3CDTF">2014-03-18T22:46:48Z</dcterms:modified>
</cp:coreProperties>
</file>