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2" r:id="rId7"/>
    <p:sldId id="263" r:id="rId8"/>
    <p:sldId id="264" r:id="rId9"/>
    <p:sldId id="265"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3F802-980D-455E-A2E9-86541ADFA33E}" type="datetimeFigureOut">
              <a:rPr lang="en-US" smtClean="0"/>
              <a:t>4/23/2019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BD71E-31CD-4BB7-BEB4-22B9D688BC49}" type="slidenum">
              <a:rPr lang="en-US" smtClean="0"/>
              <a:t>‹#›</a:t>
            </a:fld>
            <a:endParaRPr lang="en-US"/>
          </a:p>
        </p:txBody>
      </p:sp>
    </p:spTree>
    <p:extLst>
      <p:ext uri="{BB962C8B-B14F-4D97-AF65-F5344CB8AC3E}">
        <p14:creationId xmlns:p14="http://schemas.microsoft.com/office/powerpoint/2010/main" val="4027913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2A42-5C5F-416D-B848-68012A6329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2EB0CF-0119-4E3F-958D-8B26320ECE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1D3A36-1FC7-4FE3-BB0B-51001B192C18}"/>
              </a:ext>
            </a:extLst>
          </p:cNvPr>
          <p:cNvSpPr>
            <a:spLocks noGrp="1"/>
          </p:cNvSpPr>
          <p:nvPr>
            <p:ph type="dt" sz="half" idx="10"/>
          </p:nvPr>
        </p:nvSpPr>
        <p:spPr/>
        <p:txBody>
          <a:bodyPr/>
          <a:lstStyle/>
          <a:p>
            <a:r>
              <a:rPr lang="en-US"/>
              <a:t>3/14/2018</a:t>
            </a:r>
          </a:p>
        </p:txBody>
      </p:sp>
      <p:sp>
        <p:nvSpPr>
          <p:cNvPr id="5" name="Footer Placeholder 4">
            <a:extLst>
              <a:ext uri="{FF2B5EF4-FFF2-40B4-BE49-F238E27FC236}">
                <a16:creationId xmlns:a16="http://schemas.microsoft.com/office/drawing/2014/main" id="{74DF96D2-CE04-43BE-BC80-DC7B1CD76B14}"/>
              </a:ext>
            </a:extLst>
          </p:cNvPr>
          <p:cNvSpPr>
            <a:spLocks noGrp="1"/>
          </p:cNvSpPr>
          <p:nvPr>
            <p:ph type="ftr" sz="quarter" idx="11"/>
          </p:nvPr>
        </p:nvSpPr>
        <p:spPr/>
        <p:txBody>
          <a:bodyPr/>
          <a:lstStyle/>
          <a:p>
            <a:r>
              <a:rPr lang="en-US" dirty="0"/>
              <a:t>Matt </a:t>
            </a:r>
            <a:r>
              <a:rPr lang="en-US" dirty="0" err="1"/>
              <a:t>Dolack</a:t>
            </a:r>
            <a:r>
              <a:rPr lang="en-US" dirty="0"/>
              <a:t> - Penn State University - CompBio Group</a:t>
            </a:r>
          </a:p>
        </p:txBody>
      </p:sp>
      <p:sp>
        <p:nvSpPr>
          <p:cNvPr id="6" name="Slide Number Placeholder 5">
            <a:extLst>
              <a:ext uri="{FF2B5EF4-FFF2-40B4-BE49-F238E27FC236}">
                <a16:creationId xmlns:a16="http://schemas.microsoft.com/office/drawing/2014/main" id="{5EC78725-997F-449D-AC9F-3E47665BD685}"/>
              </a:ext>
            </a:extLst>
          </p:cNvPr>
          <p:cNvSpPr>
            <a:spLocks noGrp="1"/>
          </p:cNvSpPr>
          <p:nvPr>
            <p:ph type="sldNum" sz="quarter" idx="12"/>
          </p:nvPr>
        </p:nvSpPr>
        <p:spPr/>
        <p:txBody>
          <a:bodyPr/>
          <a:lstStyle/>
          <a:p>
            <a:fld id="{9E96CCD0-18B4-438D-BEBE-D866D5A95564}" type="slidenum">
              <a:rPr lang="en-US" smtClean="0"/>
              <a:t>‹#›</a:t>
            </a:fld>
            <a:endParaRPr lang="en-US"/>
          </a:p>
        </p:txBody>
      </p:sp>
    </p:spTree>
    <p:extLst>
      <p:ext uri="{BB962C8B-B14F-4D97-AF65-F5344CB8AC3E}">
        <p14:creationId xmlns:p14="http://schemas.microsoft.com/office/powerpoint/2010/main" val="140943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46378-A3A0-4534-8282-D6E8203E66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D258E1-6836-4A67-9CD1-923FD4F82C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BC3CC-A2C6-466C-97D8-CA76FCCA6045}"/>
              </a:ext>
            </a:extLst>
          </p:cNvPr>
          <p:cNvSpPr>
            <a:spLocks noGrp="1"/>
          </p:cNvSpPr>
          <p:nvPr>
            <p:ph type="dt" sz="half" idx="10"/>
          </p:nvPr>
        </p:nvSpPr>
        <p:spPr/>
        <p:txBody>
          <a:bodyPr/>
          <a:lstStyle/>
          <a:p>
            <a:r>
              <a:rPr lang="en-US"/>
              <a:t>3/14/2018</a:t>
            </a:r>
          </a:p>
        </p:txBody>
      </p:sp>
      <p:sp>
        <p:nvSpPr>
          <p:cNvPr id="5" name="Footer Placeholder 4">
            <a:extLst>
              <a:ext uri="{FF2B5EF4-FFF2-40B4-BE49-F238E27FC236}">
                <a16:creationId xmlns:a16="http://schemas.microsoft.com/office/drawing/2014/main" id="{D80F02EB-1EA8-41FC-B241-E9E5DB35981A}"/>
              </a:ext>
            </a:extLst>
          </p:cNvPr>
          <p:cNvSpPr>
            <a:spLocks noGrp="1"/>
          </p:cNvSpPr>
          <p:nvPr>
            <p:ph type="ftr" sz="quarter" idx="11"/>
          </p:nvPr>
        </p:nvSpPr>
        <p:spPr/>
        <p:txBody>
          <a:bodyPr/>
          <a:lstStyle/>
          <a:p>
            <a:r>
              <a:rPr lang="en-US" dirty="0"/>
              <a:t>Matt </a:t>
            </a:r>
            <a:r>
              <a:rPr lang="en-US" dirty="0" err="1"/>
              <a:t>Dolack</a:t>
            </a:r>
            <a:r>
              <a:rPr lang="en-US" dirty="0"/>
              <a:t> - Penn State University - CompBio Group</a:t>
            </a:r>
          </a:p>
        </p:txBody>
      </p:sp>
      <p:sp>
        <p:nvSpPr>
          <p:cNvPr id="6" name="Slide Number Placeholder 5">
            <a:extLst>
              <a:ext uri="{FF2B5EF4-FFF2-40B4-BE49-F238E27FC236}">
                <a16:creationId xmlns:a16="http://schemas.microsoft.com/office/drawing/2014/main" id="{38FE4199-F881-4F58-88C2-F95C0567411A}"/>
              </a:ext>
            </a:extLst>
          </p:cNvPr>
          <p:cNvSpPr>
            <a:spLocks noGrp="1"/>
          </p:cNvSpPr>
          <p:nvPr>
            <p:ph type="sldNum" sz="quarter" idx="12"/>
          </p:nvPr>
        </p:nvSpPr>
        <p:spPr/>
        <p:txBody>
          <a:bodyPr/>
          <a:lstStyle/>
          <a:p>
            <a:fld id="{9E96CCD0-18B4-438D-BEBE-D866D5A95564}" type="slidenum">
              <a:rPr lang="en-US" smtClean="0"/>
              <a:t>‹#›</a:t>
            </a:fld>
            <a:endParaRPr lang="en-US"/>
          </a:p>
        </p:txBody>
      </p:sp>
    </p:spTree>
    <p:extLst>
      <p:ext uri="{BB962C8B-B14F-4D97-AF65-F5344CB8AC3E}">
        <p14:creationId xmlns:p14="http://schemas.microsoft.com/office/powerpoint/2010/main" val="214448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5A6694-BB7C-4680-919B-972ABBC591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25351C-449D-46EC-A8C7-F91EF8F1AD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14F13-4586-443C-9EDC-62CF50FD663F}"/>
              </a:ext>
            </a:extLst>
          </p:cNvPr>
          <p:cNvSpPr>
            <a:spLocks noGrp="1"/>
          </p:cNvSpPr>
          <p:nvPr>
            <p:ph type="dt" sz="half" idx="10"/>
          </p:nvPr>
        </p:nvSpPr>
        <p:spPr/>
        <p:txBody>
          <a:bodyPr/>
          <a:lstStyle/>
          <a:p>
            <a:r>
              <a:rPr lang="en-US"/>
              <a:t>3/14/2018</a:t>
            </a:r>
          </a:p>
        </p:txBody>
      </p:sp>
      <p:sp>
        <p:nvSpPr>
          <p:cNvPr id="5" name="Footer Placeholder 4">
            <a:extLst>
              <a:ext uri="{FF2B5EF4-FFF2-40B4-BE49-F238E27FC236}">
                <a16:creationId xmlns:a16="http://schemas.microsoft.com/office/drawing/2014/main" id="{9C7B4F87-71F5-4587-B952-FC2D54BE9621}"/>
              </a:ext>
            </a:extLst>
          </p:cNvPr>
          <p:cNvSpPr>
            <a:spLocks noGrp="1"/>
          </p:cNvSpPr>
          <p:nvPr>
            <p:ph type="ftr" sz="quarter" idx="11"/>
          </p:nvPr>
        </p:nvSpPr>
        <p:spPr/>
        <p:txBody>
          <a:bodyPr/>
          <a:lstStyle/>
          <a:p>
            <a:r>
              <a:rPr lang="en-US" dirty="0"/>
              <a:t>Matt </a:t>
            </a:r>
            <a:r>
              <a:rPr lang="en-US" dirty="0" err="1"/>
              <a:t>Dolack</a:t>
            </a:r>
            <a:r>
              <a:rPr lang="en-US" dirty="0"/>
              <a:t> - Penn State University - CompBio Group</a:t>
            </a:r>
          </a:p>
        </p:txBody>
      </p:sp>
      <p:sp>
        <p:nvSpPr>
          <p:cNvPr id="6" name="Slide Number Placeholder 5">
            <a:extLst>
              <a:ext uri="{FF2B5EF4-FFF2-40B4-BE49-F238E27FC236}">
                <a16:creationId xmlns:a16="http://schemas.microsoft.com/office/drawing/2014/main" id="{FED8EB2B-CAE5-422D-94E1-B0604F7C82B4}"/>
              </a:ext>
            </a:extLst>
          </p:cNvPr>
          <p:cNvSpPr>
            <a:spLocks noGrp="1"/>
          </p:cNvSpPr>
          <p:nvPr>
            <p:ph type="sldNum" sz="quarter" idx="12"/>
          </p:nvPr>
        </p:nvSpPr>
        <p:spPr/>
        <p:txBody>
          <a:bodyPr/>
          <a:lstStyle/>
          <a:p>
            <a:fld id="{9E96CCD0-18B4-438D-BEBE-D866D5A95564}" type="slidenum">
              <a:rPr lang="en-US" smtClean="0"/>
              <a:t>‹#›</a:t>
            </a:fld>
            <a:endParaRPr lang="en-US"/>
          </a:p>
        </p:txBody>
      </p:sp>
    </p:spTree>
    <p:extLst>
      <p:ext uri="{BB962C8B-B14F-4D97-AF65-F5344CB8AC3E}">
        <p14:creationId xmlns:p14="http://schemas.microsoft.com/office/powerpoint/2010/main" val="1503697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714F-903D-4AFC-B895-44AB9ED438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DA9094-4728-42E4-88D7-82431ED3F5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187F8-C95F-4833-BABA-8AD5A66FDA1A}"/>
              </a:ext>
            </a:extLst>
          </p:cNvPr>
          <p:cNvSpPr>
            <a:spLocks noGrp="1"/>
          </p:cNvSpPr>
          <p:nvPr>
            <p:ph type="dt" sz="half" idx="10"/>
          </p:nvPr>
        </p:nvSpPr>
        <p:spPr/>
        <p:txBody>
          <a:bodyPr/>
          <a:lstStyle/>
          <a:p>
            <a:r>
              <a:rPr lang="en-US"/>
              <a:t>3/14/2018</a:t>
            </a:r>
          </a:p>
        </p:txBody>
      </p:sp>
      <p:sp>
        <p:nvSpPr>
          <p:cNvPr id="5" name="Footer Placeholder 4">
            <a:extLst>
              <a:ext uri="{FF2B5EF4-FFF2-40B4-BE49-F238E27FC236}">
                <a16:creationId xmlns:a16="http://schemas.microsoft.com/office/drawing/2014/main" id="{4C30B474-EB91-46CE-92E4-A944B3CEC4F1}"/>
              </a:ext>
            </a:extLst>
          </p:cNvPr>
          <p:cNvSpPr>
            <a:spLocks noGrp="1"/>
          </p:cNvSpPr>
          <p:nvPr>
            <p:ph type="ftr" sz="quarter" idx="11"/>
          </p:nvPr>
        </p:nvSpPr>
        <p:spPr/>
        <p:txBody>
          <a:bodyPr/>
          <a:lstStyle/>
          <a:p>
            <a:r>
              <a:rPr lang="en-US" dirty="0"/>
              <a:t>Matt </a:t>
            </a:r>
            <a:r>
              <a:rPr lang="en-US" dirty="0" err="1"/>
              <a:t>Dolack</a:t>
            </a:r>
            <a:r>
              <a:rPr lang="en-US" dirty="0"/>
              <a:t> - Penn State University - CompBio Group</a:t>
            </a:r>
          </a:p>
        </p:txBody>
      </p:sp>
      <p:sp>
        <p:nvSpPr>
          <p:cNvPr id="6" name="Slide Number Placeholder 5">
            <a:extLst>
              <a:ext uri="{FF2B5EF4-FFF2-40B4-BE49-F238E27FC236}">
                <a16:creationId xmlns:a16="http://schemas.microsoft.com/office/drawing/2014/main" id="{5EDC029C-81AB-446A-BC32-BFED4CEEEEDE}"/>
              </a:ext>
            </a:extLst>
          </p:cNvPr>
          <p:cNvSpPr>
            <a:spLocks noGrp="1"/>
          </p:cNvSpPr>
          <p:nvPr>
            <p:ph type="sldNum" sz="quarter" idx="12"/>
          </p:nvPr>
        </p:nvSpPr>
        <p:spPr/>
        <p:txBody>
          <a:bodyPr/>
          <a:lstStyle/>
          <a:p>
            <a:fld id="{9E96CCD0-18B4-438D-BEBE-D866D5A95564}" type="slidenum">
              <a:rPr lang="en-US" smtClean="0"/>
              <a:t>‹#›</a:t>
            </a:fld>
            <a:endParaRPr lang="en-US"/>
          </a:p>
        </p:txBody>
      </p:sp>
    </p:spTree>
    <p:extLst>
      <p:ext uri="{BB962C8B-B14F-4D97-AF65-F5344CB8AC3E}">
        <p14:creationId xmlns:p14="http://schemas.microsoft.com/office/powerpoint/2010/main" val="326550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CE274-DF7C-46B7-A646-5EECAF7166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EF6DE0-F36C-4551-AC4F-D62EF9EB5F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C9C5F2-66D4-41FA-8C8D-AFE26508F4EC}"/>
              </a:ext>
            </a:extLst>
          </p:cNvPr>
          <p:cNvSpPr>
            <a:spLocks noGrp="1"/>
          </p:cNvSpPr>
          <p:nvPr>
            <p:ph type="dt" sz="half" idx="10"/>
          </p:nvPr>
        </p:nvSpPr>
        <p:spPr/>
        <p:txBody>
          <a:bodyPr/>
          <a:lstStyle/>
          <a:p>
            <a:r>
              <a:rPr lang="en-US"/>
              <a:t>3/14/2018</a:t>
            </a:r>
          </a:p>
        </p:txBody>
      </p:sp>
      <p:sp>
        <p:nvSpPr>
          <p:cNvPr id="5" name="Footer Placeholder 4">
            <a:extLst>
              <a:ext uri="{FF2B5EF4-FFF2-40B4-BE49-F238E27FC236}">
                <a16:creationId xmlns:a16="http://schemas.microsoft.com/office/drawing/2014/main" id="{E775DD6D-19D2-4292-A539-750BEC12A6B5}"/>
              </a:ext>
            </a:extLst>
          </p:cNvPr>
          <p:cNvSpPr>
            <a:spLocks noGrp="1"/>
          </p:cNvSpPr>
          <p:nvPr>
            <p:ph type="ftr" sz="quarter" idx="11"/>
          </p:nvPr>
        </p:nvSpPr>
        <p:spPr/>
        <p:txBody>
          <a:bodyPr/>
          <a:lstStyle/>
          <a:p>
            <a:r>
              <a:rPr lang="en-US" dirty="0"/>
              <a:t>Matt </a:t>
            </a:r>
            <a:r>
              <a:rPr lang="en-US" dirty="0" err="1"/>
              <a:t>Dolack</a:t>
            </a:r>
            <a:r>
              <a:rPr lang="en-US" dirty="0"/>
              <a:t> - Penn State University - CompBio Group</a:t>
            </a:r>
          </a:p>
        </p:txBody>
      </p:sp>
      <p:sp>
        <p:nvSpPr>
          <p:cNvPr id="6" name="Slide Number Placeholder 5">
            <a:extLst>
              <a:ext uri="{FF2B5EF4-FFF2-40B4-BE49-F238E27FC236}">
                <a16:creationId xmlns:a16="http://schemas.microsoft.com/office/drawing/2014/main" id="{FA409EAB-C7F6-4180-9B1E-6496DCC4BA6A}"/>
              </a:ext>
            </a:extLst>
          </p:cNvPr>
          <p:cNvSpPr>
            <a:spLocks noGrp="1"/>
          </p:cNvSpPr>
          <p:nvPr>
            <p:ph type="sldNum" sz="quarter" idx="12"/>
          </p:nvPr>
        </p:nvSpPr>
        <p:spPr/>
        <p:txBody>
          <a:bodyPr/>
          <a:lstStyle/>
          <a:p>
            <a:fld id="{9E96CCD0-18B4-438D-BEBE-D866D5A95564}" type="slidenum">
              <a:rPr lang="en-US" smtClean="0"/>
              <a:t>‹#›</a:t>
            </a:fld>
            <a:endParaRPr lang="en-US"/>
          </a:p>
        </p:txBody>
      </p:sp>
    </p:spTree>
    <p:extLst>
      <p:ext uri="{BB962C8B-B14F-4D97-AF65-F5344CB8AC3E}">
        <p14:creationId xmlns:p14="http://schemas.microsoft.com/office/powerpoint/2010/main" val="7307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1B36-28FF-4930-A272-D93C8D80E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6B13-9885-45BA-AB07-8D3687A7A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BF83DD-64DA-407D-A8CD-7E05DB9323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71AEB6-5B7F-40A7-9B34-8A07FEEA73C4}"/>
              </a:ext>
            </a:extLst>
          </p:cNvPr>
          <p:cNvSpPr>
            <a:spLocks noGrp="1"/>
          </p:cNvSpPr>
          <p:nvPr>
            <p:ph type="dt" sz="half" idx="10"/>
          </p:nvPr>
        </p:nvSpPr>
        <p:spPr/>
        <p:txBody>
          <a:bodyPr/>
          <a:lstStyle/>
          <a:p>
            <a:r>
              <a:rPr lang="en-US"/>
              <a:t>3/14/2018</a:t>
            </a:r>
          </a:p>
        </p:txBody>
      </p:sp>
      <p:sp>
        <p:nvSpPr>
          <p:cNvPr id="6" name="Footer Placeholder 5">
            <a:extLst>
              <a:ext uri="{FF2B5EF4-FFF2-40B4-BE49-F238E27FC236}">
                <a16:creationId xmlns:a16="http://schemas.microsoft.com/office/drawing/2014/main" id="{951ECE3B-F4D9-4417-AA8A-232174BEF288}"/>
              </a:ext>
            </a:extLst>
          </p:cNvPr>
          <p:cNvSpPr>
            <a:spLocks noGrp="1"/>
          </p:cNvSpPr>
          <p:nvPr>
            <p:ph type="ftr" sz="quarter" idx="11"/>
          </p:nvPr>
        </p:nvSpPr>
        <p:spPr/>
        <p:txBody>
          <a:bodyPr/>
          <a:lstStyle/>
          <a:p>
            <a:r>
              <a:rPr lang="en-US" dirty="0"/>
              <a:t>Matt </a:t>
            </a:r>
            <a:r>
              <a:rPr lang="en-US" dirty="0" err="1"/>
              <a:t>Dolack</a:t>
            </a:r>
            <a:r>
              <a:rPr lang="en-US" dirty="0"/>
              <a:t> - Penn State University - CompBio Group</a:t>
            </a:r>
          </a:p>
        </p:txBody>
      </p:sp>
      <p:sp>
        <p:nvSpPr>
          <p:cNvPr id="7" name="Slide Number Placeholder 6">
            <a:extLst>
              <a:ext uri="{FF2B5EF4-FFF2-40B4-BE49-F238E27FC236}">
                <a16:creationId xmlns:a16="http://schemas.microsoft.com/office/drawing/2014/main" id="{2FA9D6EE-DE07-459D-8A3A-C8C69AB0CEDA}"/>
              </a:ext>
            </a:extLst>
          </p:cNvPr>
          <p:cNvSpPr>
            <a:spLocks noGrp="1"/>
          </p:cNvSpPr>
          <p:nvPr>
            <p:ph type="sldNum" sz="quarter" idx="12"/>
          </p:nvPr>
        </p:nvSpPr>
        <p:spPr/>
        <p:txBody>
          <a:bodyPr/>
          <a:lstStyle/>
          <a:p>
            <a:fld id="{9E96CCD0-18B4-438D-BEBE-D866D5A95564}" type="slidenum">
              <a:rPr lang="en-US" smtClean="0"/>
              <a:t>‹#›</a:t>
            </a:fld>
            <a:endParaRPr lang="en-US"/>
          </a:p>
        </p:txBody>
      </p:sp>
    </p:spTree>
    <p:extLst>
      <p:ext uri="{BB962C8B-B14F-4D97-AF65-F5344CB8AC3E}">
        <p14:creationId xmlns:p14="http://schemas.microsoft.com/office/powerpoint/2010/main" val="42031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B83E5-D20F-4263-8BEE-1D268F2DA2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AADD7E-C714-469F-9F56-D086FD1832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E8C1E6-84E5-4D79-9298-09914B55BE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DE3ADD-32E3-44F6-8A42-92DBE264FC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6A4ADF0-498D-4893-B009-4E04A5983FE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31B7FE-1623-4C7B-99D2-06A375BC8359}"/>
              </a:ext>
            </a:extLst>
          </p:cNvPr>
          <p:cNvSpPr>
            <a:spLocks noGrp="1"/>
          </p:cNvSpPr>
          <p:nvPr>
            <p:ph type="dt" sz="half" idx="10"/>
          </p:nvPr>
        </p:nvSpPr>
        <p:spPr/>
        <p:txBody>
          <a:bodyPr/>
          <a:lstStyle/>
          <a:p>
            <a:r>
              <a:rPr lang="en-US"/>
              <a:t>3/14/2018</a:t>
            </a:r>
          </a:p>
        </p:txBody>
      </p:sp>
      <p:sp>
        <p:nvSpPr>
          <p:cNvPr id="8" name="Footer Placeholder 7">
            <a:extLst>
              <a:ext uri="{FF2B5EF4-FFF2-40B4-BE49-F238E27FC236}">
                <a16:creationId xmlns:a16="http://schemas.microsoft.com/office/drawing/2014/main" id="{3C99C628-37C4-445B-B92F-277838A4DFED}"/>
              </a:ext>
            </a:extLst>
          </p:cNvPr>
          <p:cNvSpPr>
            <a:spLocks noGrp="1"/>
          </p:cNvSpPr>
          <p:nvPr>
            <p:ph type="ftr" sz="quarter" idx="11"/>
          </p:nvPr>
        </p:nvSpPr>
        <p:spPr/>
        <p:txBody>
          <a:bodyPr/>
          <a:lstStyle/>
          <a:p>
            <a:r>
              <a:rPr lang="en-US" dirty="0"/>
              <a:t>Matt </a:t>
            </a:r>
            <a:r>
              <a:rPr lang="en-US" dirty="0" err="1"/>
              <a:t>Dolack</a:t>
            </a:r>
            <a:r>
              <a:rPr lang="en-US" dirty="0"/>
              <a:t> - Penn State University - CompBio Group</a:t>
            </a:r>
          </a:p>
        </p:txBody>
      </p:sp>
      <p:sp>
        <p:nvSpPr>
          <p:cNvPr id="9" name="Slide Number Placeholder 8">
            <a:extLst>
              <a:ext uri="{FF2B5EF4-FFF2-40B4-BE49-F238E27FC236}">
                <a16:creationId xmlns:a16="http://schemas.microsoft.com/office/drawing/2014/main" id="{E22FC9BE-750F-45B8-B12C-DC59C74F458D}"/>
              </a:ext>
            </a:extLst>
          </p:cNvPr>
          <p:cNvSpPr>
            <a:spLocks noGrp="1"/>
          </p:cNvSpPr>
          <p:nvPr>
            <p:ph type="sldNum" sz="quarter" idx="12"/>
          </p:nvPr>
        </p:nvSpPr>
        <p:spPr/>
        <p:txBody>
          <a:bodyPr/>
          <a:lstStyle/>
          <a:p>
            <a:fld id="{9E96CCD0-18B4-438D-BEBE-D866D5A95564}" type="slidenum">
              <a:rPr lang="en-US" smtClean="0"/>
              <a:t>‹#›</a:t>
            </a:fld>
            <a:endParaRPr lang="en-US"/>
          </a:p>
        </p:txBody>
      </p:sp>
    </p:spTree>
    <p:extLst>
      <p:ext uri="{BB962C8B-B14F-4D97-AF65-F5344CB8AC3E}">
        <p14:creationId xmlns:p14="http://schemas.microsoft.com/office/powerpoint/2010/main" val="12314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A32F-B602-4824-94E7-5B67D875E5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70C3E6-024A-4676-8C6E-B17EA7943DE8}"/>
              </a:ext>
            </a:extLst>
          </p:cNvPr>
          <p:cNvSpPr>
            <a:spLocks noGrp="1"/>
          </p:cNvSpPr>
          <p:nvPr>
            <p:ph type="dt" sz="half" idx="10"/>
          </p:nvPr>
        </p:nvSpPr>
        <p:spPr/>
        <p:txBody>
          <a:bodyPr/>
          <a:lstStyle/>
          <a:p>
            <a:r>
              <a:rPr lang="en-US"/>
              <a:t>3/14/2018</a:t>
            </a:r>
          </a:p>
        </p:txBody>
      </p:sp>
      <p:sp>
        <p:nvSpPr>
          <p:cNvPr id="4" name="Footer Placeholder 3">
            <a:extLst>
              <a:ext uri="{FF2B5EF4-FFF2-40B4-BE49-F238E27FC236}">
                <a16:creationId xmlns:a16="http://schemas.microsoft.com/office/drawing/2014/main" id="{7D897BA7-8380-455A-9DFE-10C958379544}"/>
              </a:ext>
            </a:extLst>
          </p:cNvPr>
          <p:cNvSpPr>
            <a:spLocks noGrp="1"/>
          </p:cNvSpPr>
          <p:nvPr>
            <p:ph type="ftr" sz="quarter" idx="11"/>
          </p:nvPr>
        </p:nvSpPr>
        <p:spPr/>
        <p:txBody>
          <a:bodyPr/>
          <a:lstStyle/>
          <a:p>
            <a:r>
              <a:rPr lang="en-US" dirty="0"/>
              <a:t>Matt </a:t>
            </a:r>
            <a:r>
              <a:rPr lang="en-US" dirty="0" err="1"/>
              <a:t>Dolack</a:t>
            </a:r>
            <a:r>
              <a:rPr lang="en-US" dirty="0"/>
              <a:t> - Penn State University - CompBio Group</a:t>
            </a:r>
          </a:p>
        </p:txBody>
      </p:sp>
      <p:sp>
        <p:nvSpPr>
          <p:cNvPr id="5" name="Slide Number Placeholder 4">
            <a:extLst>
              <a:ext uri="{FF2B5EF4-FFF2-40B4-BE49-F238E27FC236}">
                <a16:creationId xmlns:a16="http://schemas.microsoft.com/office/drawing/2014/main" id="{0160C9AD-E90E-4FA7-95B3-3B4C63CD0A9A}"/>
              </a:ext>
            </a:extLst>
          </p:cNvPr>
          <p:cNvSpPr>
            <a:spLocks noGrp="1"/>
          </p:cNvSpPr>
          <p:nvPr>
            <p:ph type="sldNum" sz="quarter" idx="12"/>
          </p:nvPr>
        </p:nvSpPr>
        <p:spPr/>
        <p:txBody>
          <a:bodyPr/>
          <a:lstStyle/>
          <a:p>
            <a:fld id="{9E96CCD0-18B4-438D-BEBE-D866D5A95564}" type="slidenum">
              <a:rPr lang="en-US" smtClean="0"/>
              <a:t>‹#›</a:t>
            </a:fld>
            <a:endParaRPr lang="en-US"/>
          </a:p>
        </p:txBody>
      </p:sp>
    </p:spTree>
    <p:extLst>
      <p:ext uri="{BB962C8B-B14F-4D97-AF65-F5344CB8AC3E}">
        <p14:creationId xmlns:p14="http://schemas.microsoft.com/office/powerpoint/2010/main" val="709521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EF7A0F-8C3A-4BD2-9134-83EBCFFF776A}"/>
              </a:ext>
            </a:extLst>
          </p:cNvPr>
          <p:cNvSpPr>
            <a:spLocks noGrp="1"/>
          </p:cNvSpPr>
          <p:nvPr>
            <p:ph type="dt" sz="half" idx="10"/>
          </p:nvPr>
        </p:nvSpPr>
        <p:spPr/>
        <p:txBody>
          <a:bodyPr/>
          <a:lstStyle/>
          <a:p>
            <a:r>
              <a:rPr lang="en-US"/>
              <a:t>3/14/2018</a:t>
            </a:r>
          </a:p>
        </p:txBody>
      </p:sp>
      <p:sp>
        <p:nvSpPr>
          <p:cNvPr id="3" name="Footer Placeholder 2">
            <a:extLst>
              <a:ext uri="{FF2B5EF4-FFF2-40B4-BE49-F238E27FC236}">
                <a16:creationId xmlns:a16="http://schemas.microsoft.com/office/drawing/2014/main" id="{AEA25ED3-B0C5-4282-9B65-08A5245D7DE9}"/>
              </a:ext>
            </a:extLst>
          </p:cNvPr>
          <p:cNvSpPr>
            <a:spLocks noGrp="1"/>
          </p:cNvSpPr>
          <p:nvPr>
            <p:ph type="ftr" sz="quarter" idx="11"/>
          </p:nvPr>
        </p:nvSpPr>
        <p:spPr/>
        <p:txBody>
          <a:bodyPr/>
          <a:lstStyle/>
          <a:p>
            <a:r>
              <a:rPr lang="en-US" dirty="0"/>
              <a:t>Matt </a:t>
            </a:r>
            <a:r>
              <a:rPr lang="en-US" dirty="0" err="1"/>
              <a:t>Dolack</a:t>
            </a:r>
            <a:r>
              <a:rPr lang="en-US" dirty="0"/>
              <a:t> - Penn State University - CompBio Group</a:t>
            </a:r>
          </a:p>
        </p:txBody>
      </p:sp>
      <p:sp>
        <p:nvSpPr>
          <p:cNvPr id="4" name="Slide Number Placeholder 3">
            <a:extLst>
              <a:ext uri="{FF2B5EF4-FFF2-40B4-BE49-F238E27FC236}">
                <a16:creationId xmlns:a16="http://schemas.microsoft.com/office/drawing/2014/main" id="{42A64A0F-0AF4-4974-A0D3-F4A11AB1F703}"/>
              </a:ext>
            </a:extLst>
          </p:cNvPr>
          <p:cNvSpPr>
            <a:spLocks noGrp="1"/>
          </p:cNvSpPr>
          <p:nvPr>
            <p:ph type="sldNum" sz="quarter" idx="12"/>
          </p:nvPr>
        </p:nvSpPr>
        <p:spPr/>
        <p:txBody>
          <a:bodyPr/>
          <a:lstStyle/>
          <a:p>
            <a:fld id="{9E96CCD0-18B4-438D-BEBE-D866D5A95564}" type="slidenum">
              <a:rPr lang="en-US" smtClean="0"/>
              <a:t>‹#›</a:t>
            </a:fld>
            <a:endParaRPr lang="en-US"/>
          </a:p>
        </p:txBody>
      </p:sp>
    </p:spTree>
    <p:extLst>
      <p:ext uri="{BB962C8B-B14F-4D97-AF65-F5344CB8AC3E}">
        <p14:creationId xmlns:p14="http://schemas.microsoft.com/office/powerpoint/2010/main" val="2554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AA84-EF7A-420E-B754-F777347CA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EA513C-3337-4676-9025-C1A54F1B99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9C10C8-D28A-4D59-B1F4-B0A20C00A9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0B512C-3E4F-4312-9F4A-D67F3EAFA3AD}"/>
              </a:ext>
            </a:extLst>
          </p:cNvPr>
          <p:cNvSpPr>
            <a:spLocks noGrp="1"/>
          </p:cNvSpPr>
          <p:nvPr>
            <p:ph type="dt" sz="half" idx="10"/>
          </p:nvPr>
        </p:nvSpPr>
        <p:spPr/>
        <p:txBody>
          <a:bodyPr/>
          <a:lstStyle/>
          <a:p>
            <a:r>
              <a:rPr lang="en-US"/>
              <a:t>3/14/2018</a:t>
            </a:r>
          </a:p>
        </p:txBody>
      </p:sp>
      <p:sp>
        <p:nvSpPr>
          <p:cNvPr id="6" name="Footer Placeholder 5">
            <a:extLst>
              <a:ext uri="{FF2B5EF4-FFF2-40B4-BE49-F238E27FC236}">
                <a16:creationId xmlns:a16="http://schemas.microsoft.com/office/drawing/2014/main" id="{FC262C8A-7846-48E5-AEBC-05A057B22B39}"/>
              </a:ext>
            </a:extLst>
          </p:cNvPr>
          <p:cNvSpPr>
            <a:spLocks noGrp="1"/>
          </p:cNvSpPr>
          <p:nvPr>
            <p:ph type="ftr" sz="quarter" idx="11"/>
          </p:nvPr>
        </p:nvSpPr>
        <p:spPr/>
        <p:txBody>
          <a:bodyPr/>
          <a:lstStyle/>
          <a:p>
            <a:r>
              <a:rPr lang="en-US" dirty="0"/>
              <a:t>Matt </a:t>
            </a:r>
            <a:r>
              <a:rPr lang="en-US" dirty="0" err="1"/>
              <a:t>Dolack</a:t>
            </a:r>
            <a:r>
              <a:rPr lang="en-US" dirty="0"/>
              <a:t> - Penn State University - CompBio Group</a:t>
            </a:r>
          </a:p>
        </p:txBody>
      </p:sp>
      <p:sp>
        <p:nvSpPr>
          <p:cNvPr id="7" name="Slide Number Placeholder 6">
            <a:extLst>
              <a:ext uri="{FF2B5EF4-FFF2-40B4-BE49-F238E27FC236}">
                <a16:creationId xmlns:a16="http://schemas.microsoft.com/office/drawing/2014/main" id="{6176BCA7-3A29-4661-AAC9-0038E7822BB1}"/>
              </a:ext>
            </a:extLst>
          </p:cNvPr>
          <p:cNvSpPr>
            <a:spLocks noGrp="1"/>
          </p:cNvSpPr>
          <p:nvPr>
            <p:ph type="sldNum" sz="quarter" idx="12"/>
          </p:nvPr>
        </p:nvSpPr>
        <p:spPr/>
        <p:txBody>
          <a:bodyPr/>
          <a:lstStyle/>
          <a:p>
            <a:fld id="{9E96CCD0-18B4-438D-BEBE-D866D5A95564}" type="slidenum">
              <a:rPr lang="en-US" smtClean="0"/>
              <a:t>‹#›</a:t>
            </a:fld>
            <a:endParaRPr lang="en-US"/>
          </a:p>
        </p:txBody>
      </p:sp>
    </p:spTree>
    <p:extLst>
      <p:ext uri="{BB962C8B-B14F-4D97-AF65-F5344CB8AC3E}">
        <p14:creationId xmlns:p14="http://schemas.microsoft.com/office/powerpoint/2010/main" val="3180214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F3324-5136-45D5-8534-FDA8521496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BEAB2B-299D-4B98-9C4B-6D5CA6DB21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A57E62-0B0E-4A53-87B5-200CE43C77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05A61D-4A5F-42D5-AEF6-EA31DD3D2022}"/>
              </a:ext>
            </a:extLst>
          </p:cNvPr>
          <p:cNvSpPr>
            <a:spLocks noGrp="1"/>
          </p:cNvSpPr>
          <p:nvPr>
            <p:ph type="dt" sz="half" idx="10"/>
          </p:nvPr>
        </p:nvSpPr>
        <p:spPr/>
        <p:txBody>
          <a:bodyPr/>
          <a:lstStyle/>
          <a:p>
            <a:r>
              <a:rPr lang="en-US"/>
              <a:t>3/14/2018</a:t>
            </a:r>
          </a:p>
        </p:txBody>
      </p:sp>
      <p:sp>
        <p:nvSpPr>
          <p:cNvPr id="6" name="Footer Placeholder 5">
            <a:extLst>
              <a:ext uri="{FF2B5EF4-FFF2-40B4-BE49-F238E27FC236}">
                <a16:creationId xmlns:a16="http://schemas.microsoft.com/office/drawing/2014/main" id="{A86447E0-7170-4A86-9401-07E92B8AB55E}"/>
              </a:ext>
            </a:extLst>
          </p:cNvPr>
          <p:cNvSpPr>
            <a:spLocks noGrp="1"/>
          </p:cNvSpPr>
          <p:nvPr>
            <p:ph type="ftr" sz="quarter" idx="11"/>
          </p:nvPr>
        </p:nvSpPr>
        <p:spPr/>
        <p:txBody>
          <a:bodyPr/>
          <a:lstStyle/>
          <a:p>
            <a:r>
              <a:rPr lang="en-US" dirty="0"/>
              <a:t>Matt </a:t>
            </a:r>
            <a:r>
              <a:rPr lang="en-US" dirty="0" err="1"/>
              <a:t>Dolack</a:t>
            </a:r>
            <a:r>
              <a:rPr lang="en-US" dirty="0"/>
              <a:t> - Penn State University - CompBio Group</a:t>
            </a:r>
          </a:p>
        </p:txBody>
      </p:sp>
      <p:sp>
        <p:nvSpPr>
          <p:cNvPr id="7" name="Slide Number Placeholder 6">
            <a:extLst>
              <a:ext uri="{FF2B5EF4-FFF2-40B4-BE49-F238E27FC236}">
                <a16:creationId xmlns:a16="http://schemas.microsoft.com/office/drawing/2014/main" id="{098FC587-7D33-4895-A708-9F857910FB4A}"/>
              </a:ext>
            </a:extLst>
          </p:cNvPr>
          <p:cNvSpPr>
            <a:spLocks noGrp="1"/>
          </p:cNvSpPr>
          <p:nvPr>
            <p:ph type="sldNum" sz="quarter" idx="12"/>
          </p:nvPr>
        </p:nvSpPr>
        <p:spPr/>
        <p:txBody>
          <a:bodyPr/>
          <a:lstStyle/>
          <a:p>
            <a:fld id="{9E96CCD0-18B4-438D-BEBE-D866D5A95564}" type="slidenum">
              <a:rPr lang="en-US" smtClean="0"/>
              <a:t>‹#›</a:t>
            </a:fld>
            <a:endParaRPr lang="en-US"/>
          </a:p>
        </p:txBody>
      </p:sp>
    </p:spTree>
    <p:extLst>
      <p:ext uri="{BB962C8B-B14F-4D97-AF65-F5344CB8AC3E}">
        <p14:creationId xmlns:p14="http://schemas.microsoft.com/office/powerpoint/2010/main" val="3864452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AFAC25-5795-45E5-ABD6-2DF7C2FE2C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7EDC42-9E14-4F20-BDE2-6214A2C6E3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AD5EEB-A152-4AB4-ADAB-42BF87F8E5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3/14/2018</a:t>
            </a:r>
          </a:p>
        </p:txBody>
      </p:sp>
      <p:sp>
        <p:nvSpPr>
          <p:cNvPr id="5" name="Footer Placeholder 4">
            <a:extLst>
              <a:ext uri="{FF2B5EF4-FFF2-40B4-BE49-F238E27FC236}">
                <a16:creationId xmlns:a16="http://schemas.microsoft.com/office/drawing/2014/main" id="{1D1D0D05-DDC8-4125-B7C9-387291E60A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Matt </a:t>
            </a:r>
            <a:r>
              <a:rPr lang="en-US" dirty="0" err="1"/>
              <a:t>Dolack</a:t>
            </a:r>
            <a:r>
              <a:rPr lang="en-US" dirty="0"/>
              <a:t> - Penn State University - CompBio Group</a:t>
            </a:r>
          </a:p>
        </p:txBody>
      </p:sp>
      <p:sp>
        <p:nvSpPr>
          <p:cNvPr id="6" name="Slide Number Placeholder 5">
            <a:extLst>
              <a:ext uri="{FF2B5EF4-FFF2-40B4-BE49-F238E27FC236}">
                <a16:creationId xmlns:a16="http://schemas.microsoft.com/office/drawing/2014/main" id="{C24AB051-C4F1-46FA-A16B-DFEF583E6D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96CCD0-18B4-438D-BEBE-D866D5A95564}" type="slidenum">
              <a:rPr lang="en-US" smtClean="0"/>
              <a:t>‹#›</a:t>
            </a:fld>
            <a:endParaRPr lang="en-US"/>
          </a:p>
        </p:txBody>
      </p:sp>
    </p:spTree>
    <p:extLst>
      <p:ext uri="{BB962C8B-B14F-4D97-AF65-F5344CB8AC3E}">
        <p14:creationId xmlns:p14="http://schemas.microsoft.com/office/powerpoint/2010/main" val="3741841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linfo.org/" TargetMode="External"/><Relationship Id="rId2" Type="http://schemas.openxmlformats.org/officeDocument/2006/relationships/hyperlink" Target="http://openfoamwiki.net/index.php/Main_Pag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cs.psu.edu/userguide/05-00-basics-aci-resources/05-04-connecting-ac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255A-2CE5-460E-BE16-82C9D05005D0}"/>
              </a:ext>
            </a:extLst>
          </p:cNvPr>
          <p:cNvSpPr>
            <a:spLocks noGrp="1"/>
          </p:cNvSpPr>
          <p:nvPr>
            <p:ph type="ctrTitle"/>
          </p:nvPr>
        </p:nvSpPr>
        <p:spPr>
          <a:xfrm>
            <a:off x="1247163" y="1506886"/>
            <a:ext cx="9144000" cy="3232893"/>
          </a:xfrm>
        </p:spPr>
        <p:txBody>
          <a:bodyPr>
            <a:normAutofit fontScale="90000"/>
          </a:bodyPr>
          <a:lstStyle/>
          <a:p>
            <a:r>
              <a:rPr lang="en-US" b="1" dirty="0"/>
              <a:t>Getting Started with  </a:t>
            </a:r>
            <a:br>
              <a:rPr lang="en-US" b="1" dirty="0"/>
            </a:br>
            <a:r>
              <a:rPr lang="en-US" b="1" dirty="0"/>
              <a:t>PSU’s ICS-ACI Network </a:t>
            </a:r>
            <a:br>
              <a:rPr lang="en-US" b="1" dirty="0"/>
            </a:br>
            <a:r>
              <a:rPr lang="en-US" b="1" dirty="0"/>
              <a:t>and Using OpenFOAM</a:t>
            </a:r>
            <a:br>
              <a:rPr lang="en-US" b="1" dirty="0"/>
            </a:br>
            <a:endParaRPr lang="en-US" b="1" dirty="0"/>
          </a:p>
        </p:txBody>
      </p:sp>
      <p:sp>
        <p:nvSpPr>
          <p:cNvPr id="4" name="Footer Placeholder 3">
            <a:extLst>
              <a:ext uri="{FF2B5EF4-FFF2-40B4-BE49-F238E27FC236}">
                <a16:creationId xmlns:a16="http://schemas.microsoft.com/office/drawing/2014/main" id="{E746C260-B74F-456F-BD28-AB632B9B5825}"/>
              </a:ext>
            </a:extLst>
          </p:cNvPr>
          <p:cNvSpPr>
            <a:spLocks noGrp="1"/>
          </p:cNvSpPr>
          <p:nvPr>
            <p:ph type="ftr" sz="quarter" idx="11"/>
          </p:nvPr>
        </p:nvSpPr>
        <p:spPr/>
        <p:txBody>
          <a:bodyPr/>
          <a:lstStyle/>
          <a:p>
            <a:r>
              <a:rPr lang="en-US" dirty="0"/>
              <a:t>Matt </a:t>
            </a:r>
            <a:r>
              <a:rPr lang="en-US" dirty="0" err="1"/>
              <a:t>Dolack</a:t>
            </a:r>
            <a:r>
              <a:rPr lang="en-US" dirty="0"/>
              <a:t> - Penn State University - CompBio Group</a:t>
            </a:r>
          </a:p>
        </p:txBody>
      </p:sp>
      <p:sp>
        <p:nvSpPr>
          <p:cNvPr id="6" name="Slide Number Placeholder 5">
            <a:extLst>
              <a:ext uri="{FF2B5EF4-FFF2-40B4-BE49-F238E27FC236}">
                <a16:creationId xmlns:a16="http://schemas.microsoft.com/office/drawing/2014/main" id="{DE1944DE-E031-4E58-BFE2-73DA57B7236E}"/>
              </a:ext>
            </a:extLst>
          </p:cNvPr>
          <p:cNvSpPr>
            <a:spLocks noGrp="1"/>
          </p:cNvSpPr>
          <p:nvPr>
            <p:ph type="sldNum" sz="quarter" idx="12"/>
          </p:nvPr>
        </p:nvSpPr>
        <p:spPr/>
        <p:txBody>
          <a:bodyPr/>
          <a:lstStyle/>
          <a:p>
            <a:fld id="{9E96CCD0-18B4-438D-BEBE-D866D5A95564}" type="slidenum">
              <a:rPr lang="en-US" smtClean="0"/>
              <a:t>1</a:t>
            </a:fld>
            <a:endParaRPr lang="en-US"/>
          </a:p>
        </p:txBody>
      </p:sp>
    </p:spTree>
    <p:extLst>
      <p:ext uri="{BB962C8B-B14F-4D97-AF65-F5344CB8AC3E}">
        <p14:creationId xmlns:p14="http://schemas.microsoft.com/office/powerpoint/2010/main" val="204236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516F-C651-4BAB-928F-7EC8C4332BFA}"/>
              </a:ext>
            </a:extLst>
          </p:cNvPr>
          <p:cNvSpPr>
            <a:spLocks noGrp="1"/>
          </p:cNvSpPr>
          <p:nvPr>
            <p:ph type="title"/>
          </p:nvPr>
        </p:nvSpPr>
        <p:spPr/>
        <p:txBody>
          <a:bodyPr>
            <a:normAutofit/>
          </a:bodyPr>
          <a:lstStyle/>
          <a:p>
            <a:r>
              <a:rPr lang="en-US" sz="4000" b="1" dirty="0"/>
              <a:t>Using OpenFOAM→ Useful Resources</a:t>
            </a:r>
            <a:endParaRPr lang="en-US" sz="4000" dirty="0"/>
          </a:p>
        </p:txBody>
      </p:sp>
      <p:sp>
        <p:nvSpPr>
          <p:cNvPr id="3" name="Content Placeholder 2">
            <a:extLst>
              <a:ext uri="{FF2B5EF4-FFF2-40B4-BE49-F238E27FC236}">
                <a16:creationId xmlns:a16="http://schemas.microsoft.com/office/drawing/2014/main" id="{38727487-3311-4DE3-B880-63990FED1935}"/>
              </a:ext>
            </a:extLst>
          </p:cNvPr>
          <p:cNvSpPr>
            <a:spLocks noGrp="1"/>
          </p:cNvSpPr>
          <p:nvPr>
            <p:ph idx="1"/>
          </p:nvPr>
        </p:nvSpPr>
        <p:spPr>
          <a:xfrm>
            <a:off x="617639" y="1565566"/>
            <a:ext cx="10956721" cy="1863434"/>
          </a:xfrm>
        </p:spPr>
        <p:txBody>
          <a:bodyPr>
            <a:normAutofit/>
          </a:bodyPr>
          <a:lstStyle/>
          <a:p>
            <a:r>
              <a:rPr lang="en-US" dirty="0"/>
              <a:t>OpenFOAM does not have a user-interface. All interfacing with the software must be done using the command window. An extremely useful website for OpenFOAM instruction and guidance can be found </a:t>
            </a:r>
            <a:r>
              <a:rPr lang="en-US" dirty="0">
                <a:hlinkClick r:id="rId2"/>
              </a:rPr>
              <a:t>HERE</a:t>
            </a:r>
            <a:r>
              <a:rPr lang="en-US" dirty="0"/>
              <a:t>. </a:t>
            </a:r>
          </a:p>
          <a:p>
            <a:r>
              <a:rPr lang="en-US" dirty="0"/>
              <a:t>An extremely useful website for Linux syntax can be found </a:t>
            </a:r>
            <a:r>
              <a:rPr lang="en-US" dirty="0">
                <a:hlinkClick r:id="rId3"/>
              </a:rPr>
              <a:t>HERE</a:t>
            </a:r>
            <a:r>
              <a:rPr lang="en-US" dirty="0"/>
              <a:t>.</a:t>
            </a:r>
          </a:p>
        </p:txBody>
      </p:sp>
      <p:sp>
        <p:nvSpPr>
          <p:cNvPr id="4" name="Footer Placeholder 3">
            <a:extLst>
              <a:ext uri="{FF2B5EF4-FFF2-40B4-BE49-F238E27FC236}">
                <a16:creationId xmlns:a16="http://schemas.microsoft.com/office/drawing/2014/main" id="{E8D354C6-27DC-40F2-A1E6-0252CD180CA2}"/>
              </a:ext>
            </a:extLst>
          </p:cNvPr>
          <p:cNvSpPr>
            <a:spLocks noGrp="1"/>
          </p:cNvSpPr>
          <p:nvPr>
            <p:ph type="ftr" sz="quarter" idx="11"/>
          </p:nvPr>
        </p:nvSpPr>
        <p:spPr/>
        <p:txBody>
          <a:bodyPr/>
          <a:lstStyle/>
          <a:p>
            <a:r>
              <a:rPr lang="en-US" dirty="0"/>
              <a:t>Matt </a:t>
            </a:r>
            <a:r>
              <a:rPr lang="en-US" dirty="0" err="1"/>
              <a:t>Dolack</a:t>
            </a:r>
            <a:r>
              <a:rPr lang="en-US" dirty="0"/>
              <a:t> - Penn State University - CompBio Group</a:t>
            </a:r>
          </a:p>
        </p:txBody>
      </p:sp>
      <p:sp>
        <p:nvSpPr>
          <p:cNvPr id="7" name="Slide Number Placeholder 6">
            <a:extLst>
              <a:ext uri="{FF2B5EF4-FFF2-40B4-BE49-F238E27FC236}">
                <a16:creationId xmlns:a16="http://schemas.microsoft.com/office/drawing/2014/main" id="{D65F3125-D7A1-4498-82F8-605CE366D71F}"/>
              </a:ext>
            </a:extLst>
          </p:cNvPr>
          <p:cNvSpPr>
            <a:spLocks noGrp="1"/>
          </p:cNvSpPr>
          <p:nvPr>
            <p:ph type="sldNum" sz="quarter" idx="12"/>
          </p:nvPr>
        </p:nvSpPr>
        <p:spPr/>
        <p:txBody>
          <a:bodyPr/>
          <a:lstStyle/>
          <a:p>
            <a:fld id="{9E96CCD0-18B4-438D-BEBE-D866D5A95564}" type="slidenum">
              <a:rPr lang="en-US" smtClean="0"/>
              <a:t>10</a:t>
            </a:fld>
            <a:endParaRPr lang="en-US"/>
          </a:p>
        </p:txBody>
      </p:sp>
    </p:spTree>
    <p:extLst>
      <p:ext uri="{BB962C8B-B14F-4D97-AF65-F5344CB8AC3E}">
        <p14:creationId xmlns:p14="http://schemas.microsoft.com/office/powerpoint/2010/main" val="1875975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A8BB-4A32-4773-BA9B-8126E518A66A}"/>
              </a:ext>
            </a:extLst>
          </p:cNvPr>
          <p:cNvSpPr>
            <a:spLocks noGrp="1"/>
          </p:cNvSpPr>
          <p:nvPr>
            <p:ph type="title"/>
          </p:nvPr>
        </p:nvSpPr>
        <p:spPr/>
        <p:txBody>
          <a:bodyPr/>
          <a:lstStyle/>
          <a:p>
            <a:r>
              <a:rPr lang="en-US" dirty="0"/>
              <a:t>Presentation Overview</a:t>
            </a:r>
          </a:p>
        </p:txBody>
      </p:sp>
      <p:sp>
        <p:nvSpPr>
          <p:cNvPr id="3" name="Content Placeholder 2">
            <a:extLst>
              <a:ext uri="{FF2B5EF4-FFF2-40B4-BE49-F238E27FC236}">
                <a16:creationId xmlns:a16="http://schemas.microsoft.com/office/drawing/2014/main" id="{FBBACEAB-04DA-488F-AD1F-6D38D033FA6D}"/>
              </a:ext>
            </a:extLst>
          </p:cNvPr>
          <p:cNvSpPr>
            <a:spLocks noGrp="1"/>
          </p:cNvSpPr>
          <p:nvPr>
            <p:ph idx="1"/>
          </p:nvPr>
        </p:nvSpPr>
        <p:spPr/>
        <p:txBody>
          <a:bodyPr/>
          <a:lstStyle/>
          <a:p>
            <a:r>
              <a:rPr lang="en-US" dirty="0"/>
              <a:t>Accessing the ACI Network</a:t>
            </a:r>
          </a:p>
          <a:p>
            <a:r>
              <a:rPr lang="en-US" dirty="0"/>
              <a:t>Using the ACI Network</a:t>
            </a:r>
          </a:p>
          <a:p>
            <a:r>
              <a:rPr lang="en-US" dirty="0"/>
              <a:t>Accessing OpenFOAM on ACI</a:t>
            </a:r>
          </a:p>
          <a:p>
            <a:pPr lvl="1"/>
            <a:endParaRPr lang="en-US" dirty="0"/>
          </a:p>
        </p:txBody>
      </p:sp>
      <p:sp>
        <p:nvSpPr>
          <p:cNvPr id="4" name="Footer Placeholder 3">
            <a:extLst>
              <a:ext uri="{FF2B5EF4-FFF2-40B4-BE49-F238E27FC236}">
                <a16:creationId xmlns:a16="http://schemas.microsoft.com/office/drawing/2014/main" id="{D869BAB1-FBCD-461D-8BEF-F72805D767C7}"/>
              </a:ext>
            </a:extLst>
          </p:cNvPr>
          <p:cNvSpPr>
            <a:spLocks noGrp="1"/>
          </p:cNvSpPr>
          <p:nvPr>
            <p:ph type="ftr" sz="quarter" idx="11"/>
          </p:nvPr>
        </p:nvSpPr>
        <p:spPr/>
        <p:txBody>
          <a:bodyPr/>
          <a:lstStyle/>
          <a:p>
            <a:r>
              <a:rPr lang="en-US" dirty="0"/>
              <a:t>Matt </a:t>
            </a:r>
            <a:r>
              <a:rPr lang="en-US" dirty="0" err="1"/>
              <a:t>Dolack</a:t>
            </a:r>
            <a:r>
              <a:rPr lang="en-US" dirty="0"/>
              <a:t> - Penn State University - CompBio Group</a:t>
            </a:r>
          </a:p>
        </p:txBody>
      </p:sp>
      <p:sp>
        <p:nvSpPr>
          <p:cNvPr id="6" name="Slide Number Placeholder 5">
            <a:extLst>
              <a:ext uri="{FF2B5EF4-FFF2-40B4-BE49-F238E27FC236}">
                <a16:creationId xmlns:a16="http://schemas.microsoft.com/office/drawing/2014/main" id="{BE5B57B0-7F37-48A9-85FD-3E2F4021FE4A}"/>
              </a:ext>
            </a:extLst>
          </p:cNvPr>
          <p:cNvSpPr>
            <a:spLocks noGrp="1"/>
          </p:cNvSpPr>
          <p:nvPr>
            <p:ph type="sldNum" sz="quarter" idx="12"/>
          </p:nvPr>
        </p:nvSpPr>
        <p:spPr/>
        <p:txBody>
          <a:bodyPr/>
          <a:lstStyle/>
          <a:p>
            <a:fld id="{9E96CCD0-18B4-438D-BEBE-D866D5A95564}" type="slidenum">
              <a:rPr lang="en-US" smtClean="0"/>
              <a:t>2</a:t>
            </a:fld>
            <a:endParaRPr lang="en-US"/>
          </a:p>
        </p:txBody>
      </p:sp>
    </p:spTree>
    <p:extLst>
      <p:ext uri="{BB962C8B-B14F-4D97-AF65-F5344CB8AC3E}">
        <p14:creationId xmlns:p14="http://schemas.microsoft.com/office/powerpoint/2010/main" val="3354024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B50BA-2CDD-47F5-B022-EB4E21E84133}"/>
              </a:ext>
            </a:extLst>
          </p:cNvPr>
          <p:cNvSpPr>
            <a:spLocks noGrp="1"/>
          </p:cNvSpPr>
          <p:nvPr>
            <p:ph type="title"/>
          </p:nvPr>
        </p:nvSpPr>
        <p:spPr/>
        <p:txBody>
          <a:bodyPr>
            <a:normAutofit/>
          </a:bodyPr>
          <a:lstStyle/>
          <a:p>
            <a:r>
              <a:rPr lang="en-US" sz="4000" b="1" dirty="0"/>
              <a:t>Accessing the ACI Network → </a:t>
            </a:r>
            <a:r>
              <a:rPr lang="en-US" sz="4000" b="1" i="1" dirty="0"/>
              <a:t>Exceed OnDemand</a:t>
            </a:r>
          </a:p>
        </p:txBody>
      </p:sp>
      <p:sp>
        <p:nvSpPr>
          <p:cNvPr id="3" name="Content Placeholder 2">
            <a:extLst>
              <a:ext uri="{FF2B5EF4-FFF2-40B4-BE49-F238E27FC236}">
                <a16:creationId xmlns:a16="http://schemas.microsoft.com/office/drawing/2014/main" id="{A93E677A-B3AF-480F-BE9C-7D4CEE0230B6}"/>
              </a:ext>
            </a:extLst>
          </p:cNvPr>
          <p:cNvSpPr>
            <a:spLocks noGrp="1"/>
          </p:cNvSpPr>
          <p:nvPr>
            <p:ph idx="1"/>
          </p:nvPr>
        </p:nvSpPr>
        <p:spPr>
          <a:xfrm>
            <a:off x="838200" y="1825626"/>
            <a:ext cx="10515600" cy="3501384"/>
          </a:xfrm>
        </p:spPr>
        <p:txBody>
          <a:bodyPr>
            <a:normAutofit fontScale="92500" lnSpcReduction="10000"/>
          </a:bodyPr>
          <a:lstStyle/>
          <a:p>
            <a:r>
              <a:rPr lang="en-US" i="1" dirty="0"/>
              <a:t>Exceed OnDemand </a:t>
            </a:r>
            <a:r>
              <a:rPr lang="en-US" dirty="0"/>
              <a:t>is the software recommended by Penn State for remotely connecting to the ACI network.</a:t>
            </a:r>
          </a:p>
          <a:p>
            <a:r>
              <a:rPr lang="en-US" dirty="0"/>
              <a:t>Click </a:t>
            </a:r>
            <a:r>
              <a:rPr lang="en-US" dirty="0">
                <a:hlinkClick r:id="rId2"/>
              </a:rPr>
              <a:t>HERE</a:t>
            </a:r>
            <a:r>
              <a:rPr lang="en-US" dirty="0"/>
              <a:t> to navigate to Penn State’s ICS page to download </a:t>
            </a:r>
            <a:r>
              <a:rPr lang="en-US" i="1" dirty="0"/>
              <a:t>Exceed OnDemand.</a:t>
            </a:r>
          </a:p>
          <a:p>
            <a:r>
              <a:rPr lang="en-US" dirty="0"/>
              <a:t>After successfully downloading </a:t>
            </a:r>
            <a:r>
              <a:rPr lang="en-US" i="1" dirty="0"/>
              <a:t>Exceed OnDemand </a:t>
            </a:r>
            <a:r>
              <a:rPr lang="en-US" dirty="0"/>
              <a:t>you will be prompted to login, do so using your PSU credentials and the host name: aci-i.aci.ics.psu.edu. </a:t>
            </a:r>
          </a:p>
          <a:p>
            <a:r>
              <a:rPr lang="en-US" dirty="0"/>
              <a:t>Note that two-factor authentication is automatically enabled for </a:t>
            </a:r>
            <a:r>
              <a:rPr lang="en-US" i="1" dirty="0"/>
              <a:t>Exceed OnDemand </a:t>
            </a:r>
            <a:r>
              <a:rPr lang="en-US" dirty="0"/>
              <a:t>login.</a:t>
            </a:r>
          </a:p>
          <a:p>
            <a:endParaRPr lang="en-US" dirty="0"/>
          </a:p>
        </p:txBody>
      </p:sp>
      <p:sp>
        <p:nvSpPr>
          <p:cNvPr id="4" name="Footer Placeholder 3">
            <a:extLst>
              <a:ext uri="{FF2B5EF4-FFF2-40B4-BE49-F238E27FC236}">
                <a16:creationId xmlns:a16="http://schemas.microsoft.com/office/drawing/2014/main" id="{32244104-597D-49D9-A893-B0C5A367E4B4}"/>
              </a:ext>
            </a:extLst>
          </p:cNvPr>
          <p:cNvSpPr>
            <a:spLocks noGrp="1"/>
          </p:cNvSpPr>
          <p:nvPr>
            <p:ph type="ftr" sz="quarter" idx="11"/>
          </p:nvPr>
        </p:nvSpPr>
        <p:spPr/>
        <p:txBody>
          <a:bodyPr/>
          <a:lstStyle/>
          <a:p>
            <a:r>
              <a:rPr lang="en-US" dirty="0"/>
              <a:t>Matt </a:t>
            </a:r>
            <a:r>
              <a:rPr lang="en-US" dirty="0" err="1"/>
              <a:t>Dolack</a:t>
            </a:r>
            <a:r>
              <a:rPr lang="en-US" dirty="0"/>
              <a:t> - Penn State University - CompBio Group</a:t>
            </a:r>
          </a:p>
        </p:txBody>
      </p:sp>
      <p:sp>
        <p:nvSpPr>
          <p:cNvPr id="7" name="Slide Number Placeholder 6">
            <a:extLst>
              <a:ext uri="{FF2B5EF4-FFF2-40B4-BE49-F238E27FC236}">
                <a16:creationId xmlns:a16="http://schemas.microsoft.com/office/drawing/2014/main" id="{CAE5763A-54FF-40E7-A936-8A00A5156558}"/>
              </a:ext>
            </a:extLst>
          </p:cNvPr>
          <p:cNvSpPr>
            <a:spLocks noGrp="1"/>
          </p:cNvSpPr>
          <p:nvPr>
            <p:ph type="sldNum" sz="quarter" idx="12"/>
          </p:nvPr>
        </p:nvSpPr>
        <p:spPr/>
        <p:txBody>
          <a:bodyPr/>
          <a:lstStyle/>
          <a:p>
            <a:fld id="{9E96CCD0-18B4-438D-BEBE-D866D5A95564}" type="slidenum">
              <a:rPr lang="en-US" smtClean="0"/>
              <a:t>3</a:t>
            </a:fld>
            <a:endParaRPr lang="en-US"/>
          </a:p>
        </p:txBody>
      </p:sp>
    </p:spTree>
    <p:extLst>
      <p:ext uri="{BB962C8B-B14F-4D97-AF65-F5344CB8AC3E}">
        <p14:creationId xmlns:p14="http://schemas.microsoft.com/office/powerpoint/2010/main" val="18767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D30A7-7A60-46D9-9A04-B012E8F0C3E4}"/>
              </a:ext>
            </a:extLst>
          </p:cNvPr>
          <p:cNvSpPr>
            <a:spLocks noGrp="1"/>
          </p:cNvSpPr>
          <p:nvPr>
            <p:ph type="title"/>
          </p:nvPr>
        </p:nvSpPr>
        <p:spPr/>
        <p:txBody>
          <a:bodyPr>
            <a:normAutofit/>
          </a:bodyPr>
          <a:lstStyle/>
          <a:p>
            <a:r>
              <a:rPr lang="en-US" sz="4000" b="1" dirty="0"/>
              <a:t>Accessing the ACI Network → </a:t>
            </a:r>
            <a:r>
              <a:rPr lang="en-US" sz="4000" b="1" i="1" dirty="0"/>
              <a:t>Exceed OnDemand</a:t>
            </a:r>
            <a:endParaRPr lang="en-US" sz="4000" dirty="0"/>
          </a:p>
        </p:txBody>
      </p:sp>
      <p:sp>
        <p:nvSpPr>
          <p:cNvPr id="3" name="Content Placeholder 2">
            <a:extLst>
              <a:ext uri="{FF2B5EF4-FFF2-40B4-BE49-F238E27FC236}">
                <a16:creationId xmlns:a16="http://schemas.microsoft.com/office/drawing/2014/main" id="{26397EB5-5514-43BE-9E9D-E3D33360952F}"/>
              </a:ext>
            </a:extLst>
          </p:cNvPr>
          <p:cNvSpPr>
            <a:spLocks noGrp="1"/>
          </p:cNvSpPr>
          <p:nvPr>
            <p:ph idx="1"/>
          </p:nvPr>
        </p:nvSpPr>
        <p:spPr>
          <a:xfrm>
            <a:off x="838200" y="1439802"/>
            <a:ext cx="10515600" cy="1392895"/>
          </a:xfrm>
        </p:spPr>
        <p:txBody>
          <a:bodyPr>
            <a:normAutofit fontScale="85000" lnSpcReduction="20000"/>
          </a:bodyPr>
          <a:lstStyle/>
          <a:p>
            <a:pPr marL="0" indent="0">
              <a:buNone/>
            </a:pPr>
            <a:r>
              <a:rPr lang="en-US" dirty="0"/>
              <a:t>After you successfully login to </a:t>
            </a:r>
            <a:r>
              <a:rPr lang="en-US" i="1" dirty="0"/>
              <a:t>Exceed OnDemand </a:t>
            </a:r>
            <a:r>
              <a:rPr lang="en-US" dirty="0"/>
              <a:t>you will be prompted to select how you want to interface with ACI. I have found the interface configuration shown in Figure A to work best. After configuring your ACI interface you are now connected to ACI. The command window can be accessed using Applications </a:t>
            </a:r>
            <a:r>
              <a:rPr lang="en-US" dirty="0">
                <a:sym typeface="Wingdings" panose="05000000000000000000" pitchFamily="2" charset="2"/>
              </a:rPr>
              <a:t> System Tools  Terminal and will open a window </a:t>
            </a:r>
            <a:r>
              <a:rPr lang="en-US" dirty="0"/>
              <a:t>like the one shown in Figure B.</a:t>
            </a:r>
            <a:endParaRPr lang="en-US" i="1" dirty="0"/>
          </a:p>
        </p:txBody>
      </p:sp>
      <p:sp>
        <p:nvSpPr>
          <p:cNvPr id="4" name="Footer Placeholder 3">
            <a:extLst>
              <a:ext uri="{FF2B5EF4-FFF2-40B4-BE49-F238E27FC236}">
                <a16:creationId xmlns:a16="http://schemas.microsoft.com/office/drawing/2014/main" id="{F5AADC3A-621F-4BA5-BE8F-8CE5F1C4E912}"/>
              </a:ext>
            </a:extLst>
          </p:cNvPr>
          <p:cNvSpPr>
            <a:spLocks noGrp="1"/>
          </p:cNvSpPr>
          <p:nvPr>
            <p:ph type="ftr" sz="quarter" idx="11"/>
          </p:nvPr>
        </p:nvSpPr>
        <p:spPr/>
        <p:txBody>
          <a:bodyPr/>
          <a:lstStyle/>
          <a:p>
            <a:r>
              <a:rPr lang="en-US" dirty="0"/>
              <a:t>Matt </a:t>
            </a:r>
            <a:r>
              <a:rPr lang="en-US" dirty="0" err="1"/>
              <a:t>Dolack</a:t>
            </a:r>
            <a:r>
              <a:rPr lang="en-US" dirty="0"/>
              <a:t> - Penn State University - CompBio Group</a:t>
            </a:r>
          </a:p>
        </p:txBody>
      </p:sp>
      <p:pic>
        <p:nvPicPr>
          <p:cNvPr id="6" name="Picture 5">
            <a:extLst>
              <a:ext uri="{FF2B5EF4-FFF2-40B4-BE49-F238E27FC236}">
                <a16:creationId xmlns:a16="http://schemas.microsoft.com/office/drawing/2014/main" id="{218C7F3C-3E0D-4C5C-91DF-514A0FDC1A8A}"/>
              </a:ext>
            </a:extLst>
          </p:cNvPr>
          <p:cNvPicPr>
            <a:picLocks noChangeAspect="1"/>
          </p:cNvPicPr>
          <p:nvPr/>
        </p:nvPicPr>
        <p:blipFill>
          <a:blip r:embed="rId2"/>
          <a:stretch>
            <a:fillRect/>
          </a:stretch>
        </p:blipFill>
        <p:spPr>
          <a:xfrm>
            <a:off x="6565109" y="2959991"/>
            <a:ext cx="4344075" cy="3248067"/>
          </a:xfrm>
          <a:prstGeom prst="rect">
            <a:avLst/>
          </a:prstGeom>
        </p:spPr>
      </p:pic>
      <p:sp>
        <p:nvSpPr>
          <p:cNvPr id="7" name="TextBox 6">
            <a:extLst>
              <a:ext uri="{FF2B5EF4-FFF2-40B4-BE49-F238E27FC236}">
                <a16:creationId xmlns:a16="http://schemas.microsoft.com/office/drawing/2014/main" id="{6121C69C-7E52-4626-AC49-A170C470A9B2}"/>
              </a:ext>
            </a:extLst>
          </p:cNvPr>
          <p:cNvSpPr txBox="1"/>
          <p:nvPr/>
        </p:nvSpPr>
        <p:spPr>
          <a:xfrm>
            <a:off x="3077349" y="6194862"/>
            <a:ext cx="365760" cy="457200"/>
          </a:xfrm>
          <a:prstGeom prst="rect">
            <a:avLst/>
          </a:prstGeom>
          <a:noFill/>
        </p:spPr>
        <p:txBody>
          <a:bodyPr wrap="square" rtlCol="0">
            <a:spAutoFit/>
          </a:bodyPr>
          <a:lstStyle/>
          <a:p>
            <a:pPr algn="ctr"/>
            <a:r>
              <a:rPr lang="en-US" sz="2400" dirty="0">
                <a:solidFill>
                  <a:srgbClr val="FF0000"/>
                </a:solidFill>
              </a:rPr>
              <a:t>A</a:t>
            </a:r>
          </a:p>
        </p:txBody>
      </p:sp>
      <p:sp>
        <p:nvSpPr>
          <p:cNvPr id="8" name="TextBox 7">
            <a:extLst>
              <a:ext uri="{FF2B5EF4-FFF2-40B4-BE49-F238E27FC236}">
                <a16:creationId xmlns:a16="http://schemas.microsoft.com/office/drawing/2014/main" id="{0D98CB70-EF36-44A6-97FE-A8C1CFB5C4FE}"/>
              </a:ext>
            </a:extLst>
          </p:cNvPr>
          <p:cNvSpPr txBox="1"/>
          <p:nvPr/>
        </p:nvSpPr>
        <p:spPr>
          <a:xfrm>
            <a:off x="8554266" y="6208058"/>
            <a:ext cx="365760" cy="457200"/>
          </a:xfrm>
          <a:prstGeom prst="rect">
            <a:avLst/>
          </a:prstGeom>
          <a:noFill/>
        </p:spPr>
        <p:txBody>
          <a:bodyPr wrap="square" rtlCol="0">
            <a:spAutoFit/>
          </a:bodyPr>
          <a:lstStyle/>
          <a:p>
            <a:pPr algn="ctr"/>
            <a:r>
              <a:rPr lang="en-US" sz="2400" dirty="0">
                <a:solidFill>
                  <a:srgbClr val="FF0000"/>
                </a:solidFill>
              </a:rPr>
              <a:t>B</a:t>
            </a:r>
          </a:p>
        </p:txBody>
      </p:sp>
      <p:sp>
        <p:nvSpPr>
          <p:cNvPr id="10" name="Slide Number Placeholder 9">
            <a:extLst>
              <a:ext uri="{FF2B5EF4-FFF2-40B4-BE49-F238E27FC236}">
                <a16:creationId xmlns:a16="http://schemas.microsoft.com/office/drawing/2014/main" id="{66A48230-1FC3-4715-A270-199D5079123D}"/>
              </a:ext>
            </a:extLst>
          </p:cNvPr>
          <p:cNvSpPr>
            <a:spLocks noGrp="1"/>
          </p:cNvSpPr>
          <p:nvPr>
            <p:ph type="sldNum" sz="quarter" idx="12"/>
          </p:nvPr>
        </p:nvSpPr>
        <p:spPr/>
        <p:txBody>
          <a:bodyPr/>
          <a:lstStyle/>
          <a:p>
            <a:fld id="{9E96CCD0-18B4-438D-BEBE-D866D5A95564}" type="slidenum">
              <a:rPr lang="en-US" smtClean="0"/>
              <a:t>4</a:t>
            </a:fld>
            <a:endParaRPr lang="en-US"/>
          </a:p>
        </p:txBody>
      </p:sp>
      <p:pic>
        <p:nvPicPr>
          <p:cNvPr id="11" name="Picture 10">
            <a:extLst>
              <a:ext uri="{FF2B5EF4-FFF2-40B4-BE49-F238E27FC236}">
                <a16:creationId xmlns:a16="http://schemas.microsoft.com/office/drawing/2014/main" id="{4611B64B-897D-4E6D-BB8D-A23B0687125F}"/>
              </a:ext>
            </a:extLst>
          </p:cNvPr>
          <p:cNvPicPr>
            <a:picLocks noChangeAspect="1"/>
          </p:cNvPicPr>
          <p:nvPr/>
        </p:nvPicPr>
        <p:blipFill>
          <a:blip r:embed="rId3"/>
          <a:stretch>
            <a:fillRect/>
          </a:stretch>
        </p:blipFill>
        <p:spPr>
          <a:xfrm>
            <a:off x="1088192" y="2943585"/>
            <a:ext cx="4344075" cy="3274972"/>
          </a:xfrm>
          <a:prstGeom prst="rect">
            <a:avLst/>
          </a:prstGeom>
        </p:spPr>
      </p:pic>
    </p:spTree>
    <p:extLst>
      <p:ext uri="{BB962C8B-B14F-4D97-AF65-F5344CB8AC3E}">
        <p14:creationId xmlns:p14="http://schemas.microsoft.com/office/powerpoint/2010/main" val="1010256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23B4-A6D2-4D71-B631-B2E4258747B9}"/>
              </a:ext>
            </a:extLst>
          </p:cNvPr>
          <p:cNvSpPr>
            <a:spLocks noGrp="1"/>
          </p:cNvSpPr>
          <p:nvPr>
            <p:ph type="title"/>
          </p:nvPr>
        </p:nvSpPr>
        <p:spPr/>
        <p:txBody>
          <a:bodyPr>
            <a:normAutofit/>
          </a:bodyPr>
          <a:lstStyle/>
          <a:p>
            <a:r>
              <a:rPr lang="en-US" sz="4000" b="1" dirty="0"/>
              <a:t>Using the ACI Network → Basic Navigation  </a:t>
            </a:r>
            <a:endParaRPr lang="en-US" sz="4000" dirty="0"/>
          </a:p>
        </p:txBody>
      </p:sp>
      <p:sp>
        <p:nvSpPr>
          <p:cNvPr id="3" name="Content Placeholder 2">
            <a:extLst>
              <a:ext uri="{FF2B5EF4-FFF2-40B4-BE49-F238E27FC236}">
                <a16:creationId xmlns:a16="http://schemas.microsoft.com/office/drawing/2014/main" id="{08BDEB32-CEBC-47D7-9F25-74F49032B267}"/>
              </a:ext>
            </a:extLst>
          </p:cNvPr>
          <p:cNvSpPr>
            <a:spLocks noGrp="1"/>
          </p:cNvSpPr>
          <p:nvPr>
            <p:ph idx="1"/>
          </p:nvPr>
        </p:nvSpPr>
        <p:spPr>
          <a:xfrm>
            <a:off x="838200" y="1825624"/>
            <a:ext cx="10515600" cy="1473333"/>
          </a:xfrm>
        </p:spPr>
        <p:txBody>
          <a:bodyPr>
            <a:normAutofit fontScale="85000" lnSpcReduction="20000"/>
          </a:bodyPr>
          <a:lstStyle/>
          <a:p>
            <a:pPr marL="0" indent="0">
              <a:buNone/>
            </a:pPr>
            <a:r>
              <a:rPr lang="en-US" dirty="0"/>
              <a:t>After gaining access to the ACI network you must select and load whichever software you want to use. A pre-loaded software on ACI is called a module. All pre-loaded modules available for execution on ACI can be viewed using the following command: module available. An example of the executed command is shown below.</a:t>
            </a:r>
            <a:endParaRPr lang="en-US" i="1" dirty="0"/>
          </a:p>
        </p:txBody>
      </p:sp>
      <p:sp>
        <p:nvSpPr>
          <p:cNvPr id="4" name="Footer Placeholder 3">
            <a:extLst>
              <a:ext uri="{FF2B5EF4-FFF2-40B4-BE49-F238E27FC236}">
                <a16:creationId xmlns:a16="http://schemas.microsoft.com/office/drawing/2014/main" id="{2DD47535-6030-4A11-A733-B191C21D2463}"/>
              </a:ext>
            </a:extLst>
          </p:cNvPr>
          <p:cNvSpPr>
            <a:spLocks noGrp="1"/>
          </p:cNvSpPr>
          <p:nvPr>
            <p:ph type="ftr" sz="quarter" idx="11"/>
          </p:nvPr>
        </p:nvSpPr>
        <p:spPr/>
        <p:txBody>
          <a:bodyPr/>
          <a:lstStyle/>
          <a:p>
            <a:r>
              <a:rPr lang="en-US" dirty="0"/>
              <a:t>Matt </a:t>
            </a:r>
            <a:r>
              <a:rPr lang="en-US" dirty="0" err="1"/>
              <a:t>Dolack</a:t>
            </a:r>
            <a:r>
              <a:rPr lang="en-US" dirty="0"/>
              <a:t> - Penn State University - CompBio Group</a:t>
            </a:r>
          </a:p>
        </p:txBody>
      </p:sp>
      <p:pic>
        <p:nvPicPr>
          <p:cNvPr id="5" name="Picture 4">
            <a:extLst>
              <a:ext uri="{FF2B5EF4-FFF2-40B4-BE49-F238E27FC236}">
                <a16:creationId xmlns:a16="http://schemas.microsoft.com/office/drawing/2014/main" id="{3A520182-2991-4A20-AAF2-CB33683C4639}"/>
              </a:ext>
            </a:extLst>
          </p:cNvPr>
          <p:cNvPicPr>
            <a:picLocks noChangeAspect="1"/>
          </p:cNvPicPr>
          <p:nvPr/>
        </p:nvPicPr>
        <p:blipFill>
          <a:blip r:embed="rId2"/>
          <a:stretch>
            <a:fillRect/>
          </a:stretch>
        </p:blipFill>
        <p:spPr>
          <a:xfrm>
            <a:off x="3374367" y="3298957"/>
            <a:ext cx="5443266" cy="3057393"/>
          </a:xfrm>
          <a:prstGeom prst="rect">
            <a:avLst/>
          </a:prstGeom>
        </p:spPr>
      </p:pic>
      <p:sp>
        <p:nvSpPr>
          <p:cNvPr id="7" name="Slide Number Placeholder 6">
            <a:extLst>
              <a:ext uri="{FF2B5EF4-FFF2-40B4-BE49-F238E27FC236}">
                <a16:creationId xmlns:a16="http://schemas.microsoft.com/office/drawing/2014/main" id="{D84628EA-E735-417F-9F0B-63FF941E19FD}"/>
              </a:ext>
            </a:extLst>
          </p:cNvPr>
          <p:cNvSpPr>
            <a:spLocks noGrp="1"/>
          </p:cNvSpPr>
          <p:nvPr>
            <p:ph type="sldNum" sz="quarter" idx="12"/>
          </p:nvPr>
        </p:nvSpPr>
        <p:spPr/>
        <p:txBody>
          <a:bodyPr/>
          <a:lstStyle/>
          <a:p>
            <a:fld id="{9E96CCD0-18B4-438D-BEBE-D866D5A95564}" type="slidenum">
              <a:rPr lang="en-US" smtClean="0"/>
              <a:t>5</a:t>
            </a:fld>
            <a:endParaRPr lang="en-US"/>
          </a:p>
        </p:txBody>
      </p:sp>
    </p:spTree>
    <p:extLst>
      <p:ext uri="{BB962C8B-B14F-4D97-AF65-F5344CB8AC3E}">
        <p14:creationId xmlns:p14="http://schemas.microsoft.com/office/powerpoint/2010/main" val="3756445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23B4-A6D2-4D71-B631-B2E4258747B9}"/>
              </a:ext>
            </a:extLst>
          </p:cNvPr>
          <p:cNvSpPr>
            <a:spLocks noGrp="1"/>
          </p:cNvSpPr>
          <p:nvPr>
            <p:ph type="title"/>
          </p:nvPr>
        </p:nvSpPr>
        <p:spPr/>
        <p:txBody>
          <a:bodyPr>
            <a:normAutofit/>
          </a:bodyPr>
          <a:lstStyle/>
          <a:p>
            <a:r>
              <a:rPr lang="en-US" sz="4000" b="1" dirty="0"/>
              <a:t>Using the ACI Network → Basic Navigation  </a:t>
            </a:r>
            <a:endParaRPr lang="en-US" sz="4000" dirty="0"/>
          </a:p>
        </p:txBody>
      </p:sp>
      <p:sp>
        <p:nvSpPr>
          <p:cNvPr id="3" name="Content Placeholder 2">
            <a:extLst>
              <a:ext uri="{FF2B5EF4-FFF2-40B4-BE49-F238E27FC236}">
                <a16:creationId xmlns:a16="http://schemas.microsoft.com/office/drawing/2014/main" id="{08BDEB32-CEBC-47D7-9F25-74F49032B267}"/>
              </a:ext>
            </a:extLst>
          </p:cNvPr>
          <p:cNvSpPr>
            <a:spLocks noGrp="1"/>
          </p:cNvSpPr>
          <p:nvPr>
            <p:ph idx="1"/>
          </p:nvPr>
        </p:nvSpPr>
        <p:spPr>
          <a:xfrm>
            <a:off x="838200" y="1825623"/>
            <a:ext cx="10515600" cy="4667252"/>
          </a:xfrm>
        </p:spPr>
        <p:txBody>
          <a:bodyPr>
            <a:normAutofit/>
          </a:bodyPr>
          <a:lstStyle/>
          <a:p>
            <a:pPr marL="0" indent="0">
              <a:buNone/>
            </a:pPr>
            <a:r>
              <a:rPr lang="en-US" sz="2400" dirty="0"/>
              <a:t>If the software you want to use is displayed in the returned list of available modules you can open the software using two window commands. For simplicity, we will use the software MATLAB as an example. </a:t>
            </a:r>
          </a:p>
          <a:p>
            <a:pPr marL="0" indent="0">
              <a:buNone/>
            </a:pPr>
            <a:endParaRPr lang="en-US" sz="2400" dirty="0"/>
          </a:p>
          <a:p>
            <a:pPr marL="0" indent="0">
              <a:buNone/>
            </a:pPr>
            <a:r>
              <a:rPr lang="en-US" sz="2400" b="1" dirty="0"/>
              <a:t>Window Command #1: </a:t>
            </a:r>
            <a:r>
              <a:rPr lang="en-US" sz="2400" dirty="0"/>
              <a:t>module load matlab</a:t>
            </a:r>
          </a:p>
          <a:p>
            <a:pPr marL="0" indent="0">
              <a:buNone/>
            </a:pPr>
            <a:r>
              <a:rPr lang="en-US" sz="2400" b="1" dirty="0"/>
              <a:t>Window Command #2: </a:t>
            </a:r>
            <a:r>
              <a:rPr lang="en-US" sz="2400" dirty="0"/>
              <a:t>matlab</a:t>
            </a:r>
          </a:p>
          <a:p>
            <a:pPr marL="0" indent="0">
              <a:buNone/>
            </a:pPr>
            <a:endParaRPr lang="en-US" sz="2400" dirty="0"/>
          </a:p>
          <a:p>
            <a:pPr marL="0" indent="0">
              <a:buNone/>
            </a:pPr>
            <a:r>
              <a:rPr lang="en-US" sz="2400" dirty="0"/>
              <a:t>An example of the executed commands is shown below.</a:t>
            </a:r>
          </a:p>
          <a:p>
            <a:pPr marL="0" indent="0">
              <a:buNone/>
            </a:pPr>
            <a:endParaRPr lang="en-US" sz="2400" dirty="0"/>
          </a:p>
          <a:p>
            <a:pPr marL="0" indent="0">
              <a:buNone/>
            </a:pPr>
            <a:endParaRPr lang="en-US" dirty="0"/>
          </a:p>
        </p:txBody>
      </p:sp>
      <p:sp>
        <p:nvSpPr>
          <p:cNvPr id="4" name="Footer Placeholder 3">
            <a:extLst>
              <a:ext uri="{FF2B5EF4-FFF2-40B4-BE49-F238E27FC236}">
                <a16:creationId xmlns:a16="http://schemas.microsoft.com/office/drawing/2014/main" id="{2DD47535-6030-4A11-A733-B191C21D2463}"/>
              </a:ext>
            </a:extLst>
          </p:cNvPr>
          <p:cNvSpPr>
            <a:spLocks noGrp="1"/>
          </p:cNvSpPr>
          <p:nvPr>
            <p:ph type="ftr" sz="quarter" idx="11"/>
          </p:nvPr>
        </p:nvSpPr>
        <p:spPr/>
        <p:txBody>
          <a:bodyPr/>
          <a:lstStyle/>
          <a:p>
            <a:r>
              <a:rPr lang="en-US" dirty="0"/>
              <a:t>Matt </a:t>
            </a:r>
            <a:r>
              <a:rPr lang="en-US" dirty="0" err="1"/>
              <a:t>Dolack</a:t>
            </a:r>
            <a:r>
              <a:rPr lang="en-US" dirty="0"/>
              <a:t> - Penn State University - CompBio Group</a:t>
            </a:r>
          </a:p>
        </p:txBody>
      </p:sp>
      <p:pic>
        <p:nvPicPr>
          <p:cNvPr id="6" name="Picture 5">
            <a:extLst>
              <a:ext uri="{FF2B5EF4-FFF2-40B4-BE49-F238E27FC236}">
                <a16:creationId xmlns:a16="http://schemas.microsoft.com/office/drawing/2014/main" id="{C6DF3B81-C0B9-463B-88DA-BEF0CF6FA33C}"/>
              </a:ext>
            </a:extLst>
          </p:cNvPr>
          <p:cNvPicPr>
            <a:picLocks noChangeAspect="1"/>
          </p:cNvPicPr>
          <p:nvPr/>
        </p:nvPicPr>
        <p:blipFill>
          <a:blip r:embed="rId2"/>
          <a:stretch>
            <a:fillRect/>
          </a:stretch>
        </p:blipFill>
        <p:spPr>
          <a:xfrm>
            <a:off x="4011248" y="5263014"/>
            <a:ext cx="4169503" cy="1093336"/>
          </a:xfrm>
          <a:prstGeom prst="rect">
            <a:avLst/>
          </a:prstGeom>
        </p:spPr>
      </p:pic>
      <p:sp>
        <p:nvSpPr>
          <p:cNvPr id="8" name="Slide Number Placeholder 7">
            <a:extLst>
              <a:ext uri="{FF2B5EF4-FFF2-40B4-BE49-F238E27FC236}">
                <a16:creationId xmlns:a16="http://schemas.microsoft.com/office/drawing/2014/main" id="{F7DB03F0-CF2C-4CE9-B6DD-0E0419995490}"/>
              </a:ext>
            </a:extLst>
          </p:cNvPr>
          <p:cNvSpPr>
            <a:spLocks noGrp="1"/>
          </p:cNvSpPr>
          <p:nvPr>
            <p:ph type="sldNum" sz="quarter" idx="12"/>
          </p:nvPr>
        </p:nvSpPr>
        <p:spPr/>
        <p:txBody>
          <a:bodyPr/>
          <a:lstStyle/>
          <a:p>
            <a:fld id="{9E96CCD0-18B4-438D-BEBE-D866D5A95564}" type="slidenum">
              <a:rPr lang="en-US" smtClean="0"/>
              <a:t>6</a:t>
            </a:fld>
            <a:endParaRPr lang="en-US"/>
          </a:p>
        </p:txBody>
      </p:sp>
    </p:spTree>
    <p:extLst>
      <p:ext uri="{BB962C8B-B14F-4D97-AF65-F5344CB8AC3E}">
        <p14:creationId xmlns:p14="http://schemas.microsoft.com/office/powerpoint/2010/main" val="3736312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23B4-A6D2-4D71-B631-B2E4258747B9}"/>
              </a:ext>
            </a:extLst>
          </p:cNvPr>
          <p:cNvSpPr>
            <a:spLocks noGrp="1"/>
          </p:cNvSpPr>
          <p:nvPr>
            <p:ph type="title"/>
          </p:nvPr>
        </p:nvSpPr>
        <p:spPr>
          <a:xfrm>
            <a:off x="500543" y="365125"/>
            <a:ext cx="11319545" cy="1325563"/>
          </a:xfrm>
        </p:spPr>
        <p:txBody>
          <a:bodyPr>
            <a:normAutofit/>
          </a:bodyPr>
          <a:lstStyle/>
          <a:p>
            <a:r>
              <a:rPr lang="en-US" sz="4000" b="1" dirty="0"/>
              <a:t>Accessing OpenFOAM on ACI → Loading from Directory </a:t>
            </a:r>
          </a:p>
        </p:txBody>
      </p:sp>
      <p:sp>
        <p:nvSpPr>
          <p:cNvPr id="3" name="Content Placeholder 2">
            <a:extLst>
              <a:ext uri="{FF2B5EF4-FFF2-40B4-BE49-F238E27FC236}">
                <a16:creationId xmlns:a16="http://schemas.microsoft.com/office/drawing/2014/main" id="{08BDEB32-CEBC-47D7-9F25-74F49032B267}"/>
              </a:ext>
            </a:extLst>
          </p:cNvPr>
          <p:cNvSpPr>
            <a:spLocks noGrp="1"/>
          </p:cNvSpPr>
          <p:nvPr>
            <p:ph idx="1"/>
          </p:nvPr>
        </p:nvSpPr>
        <p:spPr>
          <a:xfrm>
            <a:off x="838199" y="1582342"/>
            <a:ext cx="10515600" cy="4667252"/>
          </a:xfrm>
        </p:spPr>
        <p:txBody>
          <a:bodyPr>
            <a:normAutofit/>
          </a:bodyPr>
          <a:lstStyle/>
          <a:p>
            <a:pPr marL="0" indent="0">
              <a:buNone/>
            </a:pPr>
            <a:r>
              <a:rPr lang="en-US" sz="2400" dirty="0"/>
              <a:t>If the software you want to use is NOT displayed in the returned list of available modules (such as OpenFOAM) you must manually load the software. OpenFOAM will be loaded from the CompBio directory. Three commands, executed consecutively, are needed to load OpenFOAM from the group directory. </a:t>
            </a:r>
          </a:p>
          <a:p>
            <a:pPr marL="0" indent="0">
              <a:buNone/>
            </a:pPr>
            <a:endParaRPr lang="en-US" sz="2400" dirty="0"/>
          </a:p>
          <a:p>
            <a:pPr marL="0" indent="0">
              <a:buNone/>
            </a:pPr>
            <a:r>
              <a:rPr lang="en-US" sz="2400" b="1" dirty="0"/>
              <a:t>Window Command #1: </a:t>
            </a:r>
          </a:p>
          <a:p>
            <a:pPr marL="0" indent="0">
              <a:buNone/>
            </a:pPr>
            <a:r>
              <a:rPr lang="en-US" sz="2400" dirty="0"/>
              <a:t>module load </a:t>
            </a:r>
            <a:r>
              <a:rPr lang="en-US" sz="2400" dirty="0" err="1"/>
              <a:t>gcc</a:t>
            </a:r>
            <a:r>
              <a:rPr lang="en-US" sz="2400" dirty="0"/>
              <a:t>/5.3.1</a:t>
            </a:r>
          </a:p>
          <a:p>
            <a:pPr marL="0" indent="0">
              <a:buNone/>
            </a:pPr>
            <a:r>
              <a:rPr lang="en-US" sz="2400" b="1" dirty="0"/>
              <a:t>Window Command #2: </a:t>
            </a:r>
          </a:p>
          <a:p>
            <a:pPr marL="0" indent="0">
              <a:buNone/>
            </a:pPr>
            <a:r>
              <a:rPr lang="en-US" sz="2400" dirty="0"/>
              <a:t>module load </a:t>
            </a:r>
            <a:r>
              <a:rPr lang="en-US" sz="2400" dirty="0" err="1"/>
              <a:t>openmpi</a:t>
            </a:r>
            <a:endParaRPr lang="en-US" sz="2400" dirty="0"/>
          </a:p>
          <a:p>
            <a:pPr marL="0" indent="0">
              <a:buNone/>
            </a:pPr>
            <a:r>
              <a:rPr lang="en-US" sz="2400" b="1" dirty="0"/>
              <a:t>Window Command #3: </a:t>
            </a:r>
          </a:p>
          <a:p>
            <a:pPr marL="0" indent="0">
              <a:buNone/>
            </a:pPr>
            <a:r>
              <a:rPr lang="en-US" sz="2400" dirty="0"/>
              <a:t>source /</a:t>
            </a:r>
            <a:r>
              <a:rPr lang="en-US" sz="2400" dirty="0" err="1"/>
              <a:t>gpfs</a:t>
            </a:r>
            <a:r>
              <a:rPr lang="en-US" sz="2400" dirty="0"/>
              <a:t>/group/rhk12/default/</a:t>
            </a:r>
            <a:r>
              <a:rPr lang="en-US" sz="2400" dirty="0" err="1"/>
              <a:t>sw</a:t>
            </a:r>
            <a:r>
              <a:rPr lang="en-US" sz="2400" dirty="0"/>
              <a:t>/foam/foam-extend-3.1/</a:t>
            </a:r>
            <a:r>
              <a:rPr lang="en-US" sz="2400" dirty="0" err="1"/>
              <a:t>etc</a:t>
            </a:r>
            <a:r>
              <a:rPr lang="en-US" sz="2400" dirty="0"/>
              <a:t>/</a:t>
            </a:r>
            <a:r>
              <a:rPr lang="en-US" sz="2400" dirty="0" err="1"/>
              <a:t>bashrc</a:t>
            </a:r>
            <a:endParaRPr lang="en-US" sz="2400" dirty="0"/>
          </a:p>
          <a:p>
            <a:pPr marL="0" indent="0">
              <a:buNone/>
            </a:pPr>
            <a:endParaRPr lang="en-US" sz="2400" dirty="0"/>
          </a:p>
          <a:p>
            <a:pPr marL="0" indent="0">
              <a:buNone/>
            </a:pPr>
            <a:endParaRPr lang="en-US" dirty="0"/>
          </a:p>
        </p:txBody>
      </p:sp>
      <p:sp>
        <p:nvSpPr>
          <p:cNvPr id="4" name="Footer Placeholder 3">
            <a:extLst>
              <a:ext uri="{FF2B5EF4-FFF2-40B4-BE49-F238E27FC236}">
                <a16:creationId xmlns:a16="http://schemas.microsoft.com/office/drawing/2014/main" id="{2DD47535-6030-4A11-A733-B191C21D2463}"/>
              </a:ext>
            </a:extLst>
          </p:cNvPr>
          <p:cNvSpPr>
            <a:spLocks noGrp="1"/>
          </p:cNvSpPr>
          <p:nvPr>
            <p:ph type="ftr" sz="quarter" idx="11"/>
          </p:nvPr>
        </p:nvSpPr>
        <p:spPr/>
        <p:txBody>
          <a:bodyPr/>
          <a:lstStyle/>
          <a:p>
            <a:r>
              <a:rPr lang="en-US" dirty="0"/>
              <a:t>Matt </a:t>
            </a:r>
            <a:r>
              <a:rPr lang="en-US" dirty="0" err="1"/>
              <a:t>Dolack</a:t>
            </a:r>
            <a:r>
              <a:rPr lang="en-US" dirty="0"/>
              <a:t> - Penn State University - CompBio Group</a:t>
            </a:r>
          </a:p>
        </p:txBody>
      </p:sp>
      <p:sp>
        <p:nvSpPr>
          <p:cNvPr id="16" name="Slide Number Placeholder 15">
            <a:extLst>
              <a:ext uri="{FF2B5EF4-FFF2-40B4-BE49-F238E27FC236}">
                <a16:creationId xmlns:a16="http://schemas.microsoft.com/office/drawing/2014/main" id="{CF7836C5-C5E7-4155-A9B6-EEF06AC5C762}"/>
              </a:ext>
            </a:extLst>
          </p:cNvPr>
          <p:cNvSpPr>
            <a:spLocks noGrp="1"/>
          </p:cNvSpPr>
          <p:nvPr>
            <p:ph type="sldNum" sz="quarter" idx="12"/>
          </p:nvPr>
        </p:nvSpPr>
        <p:spPr/>
        <p:txBody>
          <a:bodyPr/>
          <a:lstStyle/>
          <a:p>
            <a:fld id="{9E96CCD0-18B4-438D-BEBE-D866D5A95564}" type="slidenum">
              <a:rPr lang="en-US" smtClean="0"/>
              <a:t>7</a:t>
            </a:fld>
            <a:endParaRPr lang="en-US"/>
          </a:p>
        </p:txBody>
      </p:sp>
      <p:pic>
        <p:nvPicPr>
          <p:cNvPr id="5" name="Picture 4">
            <a:extLst>
              <a:ext uri="{FF2B5EF4-FFF2-40B4-BE49-F238E27FC236}">
                <a16:creationId xmlns:a16="http://schemas.microsoft.com/office/drawing/2014/main" id="{3D47DE67-AF2E-4BB3-941C-F56B38469AC0}"/>
              </a:ext>
            </a:extLst>
          </p:cNvPr>
          <p:cNvPicPr>
            <a:picLocks noChangeAspect="1"/>
          </p:cNvPicPr>
          <p:nvPr/>
        </p:nvPicPr>
        <p:blipFill>
          <a:blip r:embed="rId2"/>
          <a:stretch>
            <a:fillRect/>
          </a:stretch>
        </p:blipFill>
        <p:spPr>
          <a:xfrm>
            <a:off x="4294552" y="3779495"/>
            <a:ext cx="7525536" cy="1041721"/>
          </a:xfrm>
          <a:prstGeom prst="rect">
            <a:avLst/>
          </a:prstGeom>
        </p:spPr>
      </p:pic>
    </p:spTree>
    <p:extLst>
      <p:ext uri="{BB962C8B-B14F-4D97-AF65-F5344CB8AC3E}">
        <p14:creationId xmlns:p14="http://schemas.microsoft.com/office/powerpoint/2010/main" val="102074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23B4-A6D2-4D71-B631-B2E4258747B9}"/>
              </a:ext>
            </a:extLst>
          </p:cNvPr>
          <p:cNvSpPr>
            <a:spLocks noGrp="1"/>
          </p:cNvSpPr>
          <p:nvPr>
            <p:ph type="title"/>
          </p:nvPr>
        </p:nvSpPr>
        <p:spPr>
          <a:xfrm>
            <a:off x="500543" y="365125"/>
            <a:ext cx="11302767" cy="1325563"/>
          </a:xfrm>
        </p:spPr>
        <p:txBody>
          <a:bodyPr>
            <a:normAutofit/>
          </a:bodyPr>
          <a:lstStyle/>
          <a:p>
            <a:r>
              <a:rPr lang="en-US" sz="4000" b="1" dirty="0"/>
              <a:t>Accessing OpenFOAM on ACI → Loading from Directory </a:t>
            </a:r>
          </a:p>
        </p:txBody>
      </p:sp>
      <p:sp>
        <p:nvSpPr>
          <p:cNvPr id="3" name="Content Placeholder 2">
            <a:extLst>
              <a:ext uri="{FF2B5EF4-FFF2-40B4-BE49-F238E27FC236}">
                <a16:creationId xmlns:a16="http://schemas.microsoft.com/office/drawing/2014/main" id="{08BDEB32-CEBC-47D7-9F25-74F49032B267}"/>
              </a:ext>
            </a:extLst>
          </p:cNvPr>
          <p:cNvSpPr>
            <a:spLocks noGrp="1"/>
          </p:cNvSpPr>
          <p:nvPr>
            <p:ph idx="1"/>
          </p:nvPr>
        </p:nvSpPr>
        <p:spPr>
          <a:xfrm>
            <a:off x="838200" y="1825622"/>
            <a:ext cx="10515600" cy="4530728"/>
          </a:xfrm>
        </p:spPr>
        <p:txBody>
          <a:bodyPr>
            <a:normAutofit/>
          </a:bodyPr>
          <a:lstStyle/>
          <a:p>
            <a:pPr marL="0" indent="0">
              <a:buNone/>
            </a:pPr>
            <a:r>
              <a:rPr lang="en-US" sz="2400" dirty="0"/>
              <a:t>If after entering the 3</a:t>
            </a:r>
            <a:r>
              <a:rPr lang="en-US" sz="2400" baseline="30000" dirty="0"/>
              <a:t>rd</a:t>
            </a:r>
            <a:r>
              <a:rPr lang="en-US" sz="2400" dirty="0"/>
              <a:t> command prompt mentioned on the previous slide you are presented with a permission denied message similar to the one shown in the command window below you do not have permission* to access the group directory. </a:t>
            </a:r>
          </a:p>
          <a:p>
            <a:pPr marL="0" indent="0">
              <a:buNone/>
            </a:pPr>
            <a:endParaRPr lang="en-US" sz="2400" dirty="0"/>
          </a:p>
          <a:p>
            <a:pPr marL="0" indent="0">
              <a:buNone/>
            </a:pPr>
            <a:endParaRPr lang="en-US" dirty="0"/>
          </a:p>
          <a:p>
            <a:pPr marL="0" indent="0">
              <a:buNone/>
            </a:pPr>
            <a:endParaRPr lang="en-US" dirty="0"/>
          </a:p>
          <a:p>
            <a:pPr marL="0" indent="0">
              <a:buNone/>
            </a:pPr>
            <a:endParaRPr lang="en-US" dirty="0"/>
          </a:p>
          <a:p>
            <a:pPr marL="0" indent="0">
              <a:buNone/>
            </a:pPr>
            <a:r>
              <a:rPr lang="en-US" sz="2400" dirty="0"/>
              <a:t>*Email Dr. Kraft if you are presented with this message and he will contact PSU ICS to update your account permissions.</a:t>
            </a:r>
          </a:p>
        </p:txBody>
      </p:sp>
      <p:sp>
        <p:nvSpPr>
          <p:cNvPr id="4" name="Footer Placeholder 3">
            <a:extLst>
              <a:ext uri="{FF2B5EF4-FFF2-40B4-BE49-F238E27FC236}">
                <a16:creationId xmlns:a16="http://schemas.microsoft.com/office/drawing/2014/main" id="{2DD47535-6030-4A11-A733-B191C21D2463}"/>
              </a:ext>
            </a:extLst>
          </p:cNvPr>
          <p:cNvSpPr>
            <a:spLocks noGrp="1"/>
          </p:cNvSpPr>
          <p:nvPr>
            <p:ph type="ftr" sz="quarter" idx="11"/>
          </p:nvPr>
        </p:nvSpPr>
        <p:spPr/>
        <p:txBody>
          <a:bodyPr/>
          <a:lstStyle/>
          <a:p>
            <a:r>
              <a:rPr lang="en-US" dirty="0"/>
              <a:t>Matt </a:t>
            </a:r>
            <a:r>
              <a:rPr lang="en-US" dirty="0" err="1"/>
              <a:t>Dolack</a:t>
            </a:r>
            <a:r>
              <a:rPr lang="en-US" dirty="0"/>
              <a:t> - Penn State University - CompBio Group</a:t>
            </a:r>
          </a:p>
        </p:txBody>
      </p:sp>
      <p:pic>
        <p:nvPicPr>
          <p:cNvPr id="6" name="Picture 5">
            <a:extLst>
              <a:ext uri="{FF2B5EF4-FFF2-40B4-BE49-F238E27FC236}">
                <a16:creationId xmlns:a16="http://schemas.microsoft.com/office/drawing/2014/main" id="{86010810-48EE-4BAE-B917-2C060E2902B3}"/>
              </a:ext>
            </a:extLst>
          </p:cNvPr>
          <p:cNvPicPr>
            <a:picLocks noChangeAspect="1"/>
          </p:cNvPicPr>
          <p:nvPr/>
        </p:nvPicPr>
        <p:blipFill>
          <a:blip r:embed="rId2"/>
          <a:stretch>
            <a:fillRect/>
          </a:stretch>
        </p:blipFill>
        <p:spPr>
          <a:xfrm>
            <a:off x="2532251" y="3487707"/>
            <a:ext cx="7239349" cy="1206558"/>
          </a:xfrm>
          <a:prstGeom prst="rect">
            <a:avLst/>
          </a:prstGeom>
        </p:spPr>
      </p:pic>
      <p:sp>
        <p:nvSpPr>
          <p:cNvPr id="8" name="Slide Number Placeholder 7">
            <a:extLst>
              <a:ext uri="{FF2B5EF4-FFF2-40B4-BE49-F238E27FC236}">
                <a16:creationId xmlns:a16="http://schemas.microsoft.com/office/drawing/2014/main" id="{EAC59356-F2DB-4148-8C77-733485179554}"/>
              </a:ext>
            </a:extLst>
          </p:cNvPr>
          <p:cNvSpPr>
            <a:spLocks noGrp="1"/>
          </p:cNvSpPr>
          <p:nvPr>
            <p:ph type="sldNum" sz="quarter" idx="12"/>
          </p:nvPr>
        </p:nvSpPr>
        <p:spPr/>
        <p:txBody>
          <a:bodyPr/>
          <a:lstStyle/>
          <a:p>
            <a:fld id="{9E96CCD0-18B4-438D-BEBE-D866D5A95564}" type="slidenum">
              <a:rPr lang="en-US" smtClean="0"/>
              <a:t>8</a:t>
            </a:fld>
            <a:endParaRPr lang="en-US"/>
          </a:p>
        </p:txBody>
      </p:sp>
    </p:spTree>
    <p:extLst>
      <p:ext uri="{BB962C8B-B14F-4D97-AF65-F5344CB8AC3E}">
        <p14:creationId xmlns:p14="http://schemas.microsoft.com/office/powerpoint/2010/main" val="2840825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23B4-A6D2-4D71-B631-B2E4258747B9}"/>
              </a:ext>
            </a:extLst>
          </p:cNvPr>
          <p:cNvSpPr>
            <a:spLocks noGrp="1"/>
          </p:cNvSpPr>
          <p:nvPr>
            <p:ph type="title"/>
          </p:nvPr>
        </p:nvSpPr>
        <p:spPr>
          <a:xfrm>
            <a:off x="359678" y="365125"/>
            <a:ext cx="11472644" cy="1325563"/>
          </a:xfrm>
        </p:spPr>
        <p:txBody>
          <a:bodyPr>
            <a:normAutofit/>
          </a:bodyPr>
          <a:lstStyle/>
          <a:p>
            <a:r>
              <a:rPr lang="en-US" sz="3800" b="1" dirty="0"/>
              <a:t>Accessing OpenFOAM on ACI → Loading from the Directory </a:t>
            </a:r>
          </a:p>
        </p:txBody>
      </p:sp>
      <p:sp>
        <p:nvSpPr>
          <p:cNvPr id="3" name="Content Placeholder 2">
            <a:extLst>
              <a:ext uri="{FF2B5EF4-FFF2-40B4-BE49-F238E27FC236}">
                <a16:creationId xmlns:a16="http://schemas.microsoft.com/office/drawing/2014/main" id="{08BDEB32-CEBC-47D7-9F25-74F49032B267}"/>
              </a:ext>
            </a:extLst>
          </p:cNvPr>
          <p:cNvSpPr>
            <a:spLocks noGrp="1"/>
          </p:cNvSpPr>
          <p:nvPr>
            <p:ph idx="1"/>
          </p:nvPr>
        </p:nvSpPr>
        <p:spPr>
          <a:xfrm>
            <a:off x="838200" y="1825624"/>
            <a:ext cx="10515600" cy="1093468"/>
          </a:xfrm>
        </p:spPr>
        <p:txBody>
          <a:bodyPr>
            <a:normAutofit/>
          </a:bodyPr>
          <a:lstStyle/>
          <a:p>
            <a:pPr marL="0" indent="0">
              <a:buNone/>
            </a:pPr>
            <a:r>
              <a:rPr lang="en-US" sz="2400" dirty="0"/>
              <a:t>OpenFOAM loaded successfully if you are presented with a command window similar to the one shown below. Every time OpenFOAM is to be used on the ACI network it must be loaded from the CompBio directory.</a:t>
            </a:r>
            <a:endParaRPr lang="en-US" dirty="0"/>
          </a:p>
        </p:txBody>
      </p:sp>
      <p:sp>
        <p:nvSpPr>
          <p:cNvPr id="4" name="Footer Placeholder 3">
            <a:extLst>
              <a:ext uri="{FF2B5EF4-FFF2-40B4-BE49-F238E27FC236}">
                <a16:creationId xmlns:a16="http://schemas.microsoft.com/office/drawing/2014/main" id="{2DD47535-6030-4A11-A733-B191C21D2463}"/>
              </a:ext>
            </a:extLst>
          </p:cNvPr>
          <p:cNvSpPr>
            <a:spLocks noGrp="1"/>
          </p:cNvSpPr>
          <p:nvPr>
            <p:ph type="ftr" sz="quarter" idx="11"/>
          </p:nvPr>
        </p:nvSpPr>
        <p:spPr/>
        <p:txBody>
          <a:bodyPr/>
          <a:lstStyle/>
          <a:p>
            <a:r>
              <a:rPr lang="en-US" dirty="0"/>
              <a:t>Matt </a:t>
            </a:r>
            <a:r>
              <a:rPr lang="en-US" dirty="0" err="1"/>
              <a:t>Dolack</a:t>
            </a:r>
            <a:r>
              <a:rPr lang="en-US" dirty="0"/>
              <a:t> - Penn State University - CompBio Group</a:t>
            </a:r>
          </a:p>
        </p:txBody>
      </p:sp>
      <p:pic>
        <p:nvPicPr>
          <p:cNvPr id="6" name="Picture 5">
            <a:extLst>
              <a:ext uri="{FF2B5EF4-FFF2-40B4-BE49-F238E27FC236}">
                <a16:creationId xmlns:a16="http://schemas.microsoft.com/office/drawing/2014/main" id="{A5958B21-D4D3-45A7-9E1A-C3EBAEC9D8DF}"/>
              </a:ext>
            </a:extLst>
          </p:cNvPr>
          <p:cNvPicPr>
            <a:picLocks noChangeAspect="1"/>
          </p:cNvPicPr>
          <p:nvPr/>
        </p:nvPicPr>
        <p:blipFill>
          <a:blip r:embed="rId2"/>
          <a:stretch>
            <a:fillRect/>
          </a:stretch>
        </p:blipFill>
        <p:spPr>
          <a:xfrm>
            <a:off x="2800350" y="3141955"/>
            <a:ext cx="6591300" cy="971550"/>
          </a:xfrm>
          <a:prstGeom prst="rect">
            <a:avLst/>
          </a:prstGeom>
        </p:spPr>
      </p:pic>
      <p:sp>
        <p:nvSpPr>
          <p:cNvPr id="8" name="Slide Number Placeholder 7">
            <a:extLst>
              <a:ext uri="{FF2B5EF4-FFF2-40B4-BE49-F238E27FC236}">
                <a16:creationId xmlns:a16="http://schemas.microsoft.com/office/drawing/2014/main" id="{DD3497E8-8423-4A1E-BECF-8B2A6DD1D887}"/>
              </a:ext>
            </a:extLst>
          </p:cNvPr>
          <p:cNvSpPr>
            <a:spLocks noGrp="1"/>
          </p:cNvSpPr>
          <p:nvPr>
            <p:ph type="sldNum" sz="quarter" idx="12"/>
          </p:nvPr>
        </p:nvSpPr>
        <p:spPr/>
        <p:txBody>
          <a:bodyPr/>
          <a:lstStyle/>
          <a:p>
            <a:fld id="{9E96CCD0-18B4-438D-BEBE-D866D5A95564}" type="slidenum">
              <a:rPr lang="en-US" smtClean="0"/>
              <a:t>9</a:t>
            </a:fld>
            <a:endParaRPr lang="en-US"/>
          </a:p>
        </p:txBody>
      </p:sp>
    </p:spTree>
    <p:extLst>
      <p:ext uri="{BB962C8B-B14F-4D97-AF65-F5344CB8AC3E}">
        <p14:creationId xmlns:p14="http://schemas.microsoft.com/office/powerpoint/2010/main" val="856119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4614</TotalTime>
  <Words>693</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Getting Started with   PSU’s ICS-ACI Network  and Using OpenFOAM </vt:lpstr>
      <vt:lpstr>Presentation Overview</vt:lpstr>
      <vt:lpstr>Accessing the ACI Network → Exceed OnDemand</vt:lpstr>
      <vt:lpstr>Accessing the ACI Network → Exceed OnDemand</vt:lpstr>
      <vt:lpstr>Using the ACI Network → Basic Navigation  </vt:lpstr>
      <vt:lpstr>Using the ACI Network → Basic Navigation  </vt:lpstr>
      <vt:lpstr>Accessing OpenFOAM on ACI → Loading from Directory </vt:lpstr>
      <vt:lpstr>Accessing OpenFOAM on ACI → Loading from Directory </vt:lpstr>
      <vt:lpstr>Accessing OpenFOAM on ACI → Loading from the Directory </vt:lpstr>
      <vt:lpstr>Using OpenFOAM→ Useful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dc:creator>
  <cp:lastModifiedBy>Dolack, Matthew Edward</cp:lastModifiedBy>
  <cp:revision>146</cp:revision>
  <dcterms:created xsi:type="dcterms:W3CDTF">2018-03-02T17:04:53Z</dcterms:created>
  <dcterms:modified xsi:type="dcterms:W3CDTF">2019-04-24T00:20:28Z</dcterms:modified>
</cp:coreProperties>
</file>