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9" r:id="rId3"/>
    <p:sldId id="312" r:id="rId4"/>
    <p:sldId id="302" r:id="rId5"/>
    <p:sldId id="306" r:id="rId6"/>
    <p:sldId id="310" r:id="rId7"/>
    <p:sldId id="318" r:id="rId8"/>
    <p:sldId id="309" r:id="rId9"/>
    <p:sldId id="307" r:id="rId10"/>
    <p:sldId id="297" r:id="rId11"/>
    <p:sldId id="324" r:id="rId12"/>
    <p:sldId id="322" r:id="rId13"/>
    <p:sldId id="315" r:id="rId14"/>
    <p:sldId id="276" r:id="rId15"/>
    <p:sldId id="319" r:id="rId16"/>
    <p:sldId id="316" r:id="rId17"/>
    <p:sldId id="320" r:id="rId18"/>
    <p:sldId id="323" r:id="rId19"/>
    <p:sldId id="317" r:id="rId20"/>
    <p:sldId id="32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330" autoAdjust="0"/>
  </p:normalViewPr>
  <p:slideViewPr>
    <p:cSldViewPr snapToGrid="0" snapToObjects="1">
      <p:cViewPr>
        <p:scale>
          <a:sx n="100" d="100"/>
          <a:sy n="100" d="100"/>
        </p:scale>
        <p:origin x="-776" y="-392"/>
      </p:cViewPr>
      <p:guideLst>
        <p:guide orient="horz"/>
        <p:guide pos="5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63A47-4434-B740-BE08-84219F88D0D0}" type="datetimeFigureOut">
              <a:rPr lang="en-US" smtClean="0"/>
              <a:t>9/23/17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F9B66-4B5A-1C4D-B463-8D178B1D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46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F9B66-4B5A-1C4D-B463-8D178B1D9D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95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Full 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F9B66-4B5A-1C4D-B463-8D178B1D9D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0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Full 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F9B66-4B5A-1C4D-B463-8D178B1D9D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03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 genome: </a:t>
            </a:r>
          </a:p>
          <a:p>
            <a:r>
              <a:rPr lang="en-US" dirty="0" smtClean="0"/>
              <a:t>Downstream</a:t>
            </a:r>
            <a:r>
              <a:rPr lang="en-US" baseline="0" dirty="0" smtClean="0"/>
              <a:t> analysis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F9B66-4B5A-1C4D-B463-8D178B1D9D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04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Full 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F9B66-4B5A-1C4D-B463-8D178B1D9D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03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4D61-B448-3544-8DD3-D9CC27667B7C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85F0-92AF-EC47-B349-865C6D2B8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6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4D61-B448-3544-8DD3-D9CC27667B7C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85F0-92AF-EC47-B349-865C6D2B8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1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4D61-B448-3544-8DD3-D9CC27667B7C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85F0-92AF-EC47-B349-865C6D2B8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7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4D61-B448-3544-8DD3-D9CC27667B7C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85F0-92AF-EC47-B349-865C6D2B8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8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4D61-B448-3544-8DD3-D9CC27667B7C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85F0-92AF-EC47-B349-865C6D2B8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4D61-B448-3544-8DD3-D9CC27667B7C}" type="datetimeFigureOut">
              <a:rPr lang="en-US" smtClean="0"/>
              <a:t>9/23/17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85F0-92AF-EC47-B349-865C6D2B8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8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4D61-B448-3544-8DD3-D9CC27667B7C}" type="datetimeFigureOut">
              <a:rPr lang="en-US" smtClean="0"/>
              <a:t>9/23/17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85F0-92AF-EC47-B349-865C6D2B8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4D61-B448-3544-8DD3-D9CC27667B7C}" type="datetimeFigureOut">
              <a:rPr lang="en-US" smtClean="0"/>
              <a:t>9/23/17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85F0-92AF-EC47-B349-865C6D2B8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4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4D61-B448-3544-8DD3-D9CC27667B7C}" type="datetimeFigureOut">
              <a:rPr lang="en-US" smtClean="0"/>
              <a:t>9/23/17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85F0-92AF-EC47-B349-865C6D2B8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2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4D61-B448-3544-8DD3-D9CC27667B7C}" type="datetimeFigureOut">
              <a:rPr lang="en-US" smtClean="0"/>
              <a:t>9/23/17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85F0-92AF-EC47-B349-865C6D2B8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4D61-B448-3544-8DD3-D9CC27667B7C}" type="datetimeFigureOut">
              <a:rPr lang="en-US" smtClean="0"/>
              <a:t>9/23/17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85F0-92AF-EC47-B349-865C6D2B8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9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44D61-B448-3544-8DD3-D9CC27667B7C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B85F0-92AF-EC47-B349-865C6D2B8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4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sername@aci-b.aci.ics.psu.edu" TargetMode="External"/><Relationship Id="rId3" Type="http://schemas.openxmlformats.org/officeDocument/2006/relationships/hyperlink" Target="https://mediatemple.net/community/products/dv/204404604/using-ssh-in-putty-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SUGenomix/BG_retreat_workshop_2017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39800"/>
            <a:ext cx="9144000" cy="2895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Bioinformatics 101</a:t>
            </a:r>
            <a:br>
              <a:rPr lang="en-US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r>
              <a:rPr lang="en-US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/>
            </a:r>
            <a:br>
              <a:rPr lang="en-US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r>
              <a:rPr lang="en-US" sz="3200" dirty="0" smtClean="0"/>
              <a:t>Simple and Efficient Genomic Data Analysis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240212"/>
            <a:ext cx="8369300" cy="210978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Vijay Kumar, Naomi Yamada, Rahul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Vegesna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Annual BG workshop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Sep 23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2017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208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826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Workshop objective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9202"/>
            <a:ext cx="8229600" cy="5538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By the end of the workshop, you will</a:t>
            </a:r>
          </a:p>
          <a:p>
            <a:pPr lvl="1"/>
            <a:r>
              <a:rPr lang="en-US" dirty="0" smtClean="0"/>
              <a:t>Be able to navigate and work with files and directories, and do simple text manipulations using the command line.</a:t>
            </a:r>
          </a:p>
          <a:p>
            <a:pPr lvl="1"/>
            <a:r>
              <a:rPr lang="en-US" dirty="0" smtClean="0"/>
              <a:t>Become familiar with basic genomic tools such as </a:t>
            </a:r>
            <a:r>
              <a:rPr lang="en-US" dirty="0" err="1" smtClean="0"/>
              <a:t>samtools</a:t>
            </a:r>
            <a:r>
              <a:rPr lang="en-US" dirty="0" smtClean="0"/>
              <a:t> and </a:t>
            </a:r>
            <a:r>
              <a:rPr lang="en-US" dirty="0" err="1" smtClean="0"/>
              <a:t>bedtools</a:t>
            </a:r>
            <a:r>
              <a:rPr lang="en-US" dirty="0" smtClean="0"/>
              <a:t>, and align reads against reference genome</a:t>
            </a:r>
            <a:endParaRPr lang="en-US" dirty="0"/>
          </a:p>
          <a:p>
            <a:pPr lvl="1"/>
            <a:r>
              <a:rPr lang="en-US" dirty="0" smtClean="0"/>
              <a:t>Become familiar with terminologies and commands in high performance computing environment, and submit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27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I : </a:t>
            </a:r>
            <a:r>
              <a:rPr lang="ja-JP" altLang="en-US" dirty="0" smtClean="0"/>
              <a:t> </a:t>
            </a:r>
            <a:r>
              <a:rPr lang="en-US" dirty="0"/>
              <a:t>Text file manipulation &amp; shell scripting </a:t>
            </a:r>
          </a:p>
        </p:txBody>
      </p:sp>
    </p:spTree>
    <p:extLst>
      <p:ext uri="{BB962C8B-B14F-4D97-AF65-F5344CB8AC3E}">
        <p14:creationId xmlns:p14="http://schemas.microsoft.com/office/powerpoint/2010/main" val="306339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900"/>
            <a:ext cx="8229600" cy="7747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File system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330355"/>
            <a:ext cx="2857500" cy="1701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00500" y="1851055"/>
            <a:ext cx="3289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/Users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3381405"/>
            <a:ext cx="2908300" cy="2806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00500" y="4251355"/>
            <a:ext cx="3289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$ </a:t>
            </a:r>
            <a:r>
              <a:rPr lang="en-US" sz="2000" dirty="0" err="1" smtClean="0"/>
              <a:t>pwd</a:t>
            </a:r>
            <a:endParaRPr lang="en-US" sz="2000" dirty="0" smtClean="0"/>
          </a:p>
          <a:p>
            <a:r>
              <a:rPr lang="en-US" sz="2000" dirty="0" smtClean="0"/>
              <a:t>/Users/</a:t>
            </a:r>
            <a:r>
              <a:rPr lang="en-US" sz="2000" dirty="0" err="1" smtClean="0"/>
              <a:t>nelle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7721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731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Shell scripting basic syntax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[command name] [-options] [file or directory name]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Ex.</a:t>
            </a:r>
          </a:p>
          <a:p>
            <a:pPr marL="0" indent="0">
              <a:buNone/>
            </a:pPr>
            <a:r>
              <a:rPr lang="en-US" sz="2800" dirty="0" err="1"/>
              <a:t>m</a:t>
            </a:r>
            <a:r>
              <a:rPr lang="en-US" sz="2800" dirty="0" err="1" smtClean="0"/>
              <a:t>kdir</a:t>
            </a:r>
            <a:r>
              <a:rPr lang="en-US" sz="2800" dirty="0" smtClean="0"/>
              <a:t> test</a:t>
            </a:r>
          </a:p>
          <a:p>
            <a:pPr marL="0" indent="0">
              <a:buNone/>
            </a:pPr>
            <a:r>
              <a:rPr lang="en-US" sz="2800" dirty="0" err="1"/>
              <a:t>m</a:t>
            </a:r>
            <a:r>
              <a:rPr lang="en-US" sz="2800" dirty="0" err="1" smtClean="0"/>
              <a:t>kdir</a:t>
            </a:r>
            <a:r>
              <a:rPr lang="en-US" sz="2800" dirty="0" smtClean="0"/>
              <a:t> </a:t>
            </a:r>
            <a:r>
              <a:rPr lang="mr-IN" sz="2800" dirty="0" smtClean="0"/>
              <a:t>–</a:t>
            </a:r>
            <a:r>
              <a:rPr lang="en-US" sz="2800" dirty="0" smtClean="0"/>
              <a:t>p test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" y="2218034"/>
            <a:ext cx="97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Verb 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0600" y="2218034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Object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950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731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Logging into HPC</a:t>
            </a:r>
            <a:endParaRPr lang="en-US" sz="36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15113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/>
              <a:buAutoNum type="arabicPeriod"/>
            </a:pPr>
            <a:r>
              <a:rPr lang="en-US" dirty="0" smtClean="0"/>
              <a:t>Has ACI account:</a:t>
            </a:r>
          </a:p>
          <a:p>
            <a:pPr marL="400050" lvl="1" indent="0">
              <a:buNone/>
            </a:pPr>
            <a:r>
              <a:rPr lang="en-US" dirty="0" smtClean="0"/>
              <a:t>- Mac users</a:t>
            </a:r>
          </a:p>
          <a:p>
            <a:pPr marL="400050" lvl="1" indent="0">
              <a:buFont typeface="Arial"/>
              <a:buNone/>
            </a:pP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>
                <a:hlinkClick r:id="rId2"/>
              </a:rPr>
              <a:t>username@aci-b.aci.ics.psu.edu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- Windows</a:t>
            </a:r>
          </a:p>
          <a:p>
            <a:pPr marL="400050" lvl="1" indent="0">
              <a:buNone/>
            </a:pPr>
            <a:r>
              <a:rPr lang="en-US" dirty="0" smtClean="0"/>
              <a:t>Log in with </a:t>
            </a:r>
            <a:r>
              <a:rPr lang="en-US" dirty="0" err="1" smtClean="0"/>
              <a:t>PuTTY</a:t>
            </a:r>
            <a:r>
              <a:rPr lang="en-US" dirty="0" smtClean="0"/>
              <a:t> </a:t>
            </a:r>
            <a:r>
              <a:rPr lang="en-US" dirty="0"/>
              <a:t>or other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smtClean="0"/>
              <a:t>client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/>
              <a:t>No ACI account</a:t>
            </a:r>
          </a:p>
          <a:p>
            <a:pPr marL="400050" lvl="1" indent="0">
              <a:buNone/>
            </a:pPr>
            <a:r>
              <a:rPr lang="en-US" dirty="0" smtClean="0"/>
              <a:t>- You can still follow part 1 and 2.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4145822"/>
            <a:ext cx="806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https://mediatemple.net/community/products/dv/204404604/using-ssh-in-putty</a:t>
            </a:r>
            <a:r>
              <a:rPr lang="en-US" dirty="0" smtClean="0">
                <a:hlinkClick r:id="rId3"/>
              </a:rPr>
              <a:t>-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702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52832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dirty="0" smtClean="0"/>
              <a:t>If you have ACI account</a:t>
            </a:r>
          </a:p>
          <a:p>
            <a:pPr marL="0" indent="0">
              <a:buNone/>
            </a:pPr>
            <a:r>
              <a:rPr lang="en-US" sz="2800" dirty="0" smtClean="0"/>
              <a:t>cd ~/scratch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2. No ACI account:</a:t>
            </a:r>
          </a:p>
          <a:p>
            <a:pPr marL="0" indent="0">
              <a:buNone/>
            </a:pPr>
            <a:r>
              <a:rPr lang="en-US" sz="2800" u="sng" dirty="0" smtClean="0"/>
              <a:t>Mac</a:t>
            </a:r>
            <a:r>
              <a:rPr lang="en-US" sz="2800" dirty="0" smtClean="0"/>
              <a:t>  </a:t>
            </a:r>
          </a:p>
          <a:p>
            <a:pPr marL="0" indent="0">
              <a:buNone/>
            </a:pPr>
            <a:r>
              <a:rPr lang="en-US" sz="2800" dirty="0" smtClean="0"/>
              <a:t>cd ~/Downloads</a:t>
            </a:r>
          </a:p>
          <a:p>
            <a:pPr marL="0" indent="0">
              <a:buNone/>
            </a:pPr>
            <a:r>
              <a:rPr lang="en-US" sz="2800" u="sng" dirty="0" smtClean="0"/>
              <a:t>Windows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800" dirty="0" smtClean="0"/>
              <a:t>C:\Downloads</a:t>
            </a:r>
            <a:endParaRPr lang="en-US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731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Changing directory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29439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731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to get datasets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84300"/>
            <a:ext cx="8229600" cy="4741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Go to</a:t>
            </a:r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://github.com/PSUGenomix/</a:t>
            </a:r>
            <a:r>
              <a:rPr lang="en-US" sz="2400" dirty="0" smtClean="0">
                <a:hlinkClick r:id="rId2"/>
              </a:rPr>
              <a:t>BG_retreat_workshop_2017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1. If you have ACI account, log in to ACI and copy the following.</a:t>
            </a:r>
          </a:p>
          <a:p>
            <a:pPr marL="0" indent="0"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git</a:t>
            </a:r>
            <a:r>
              <a:rPr lang="en-US" sz="2000" dirty="0"/>
              <a:t> clone 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PSUGenomix</a:t>
            </a:r>
            <a:r>
              <a:rPr lang="en-US" sz="2000" dirty="0"/>
              <a:t>/BG_retreat_workshop_2017.git</a:t>
            </a:r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2. If you don’t have ACI account, click “clone or download” and “Download ZIP”.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0202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Please download the datasets and go to the directory where the downloaded files 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33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900"/>
            <a:ext cx="8229600" cy="7747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Command list</a:t>
            </a:r>
            <a:endParaRPr lang="en-US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608068"/>
              </p:ext>
            </p:extLst>
          </p:nvPr>
        </p:nvGraphicFramePr>
        <p:xfrm>
          <a:off x="165100" y="863600"/>
          <a:ext cx="8851901" cy="593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2300"/>
                <a:gridCol w="2616200"/>
                <a:gridCol w="4343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Command 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Example usage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Meaning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pwd</a:t>
                      </a:r>
                      <a:endParaRPr lang="en-US" sz="1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 </a:t>
                      </a:r>
                      <a:endParaRPr lang="en-US" sz="1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Print a current</a:t>
                      </a:r>
                      <a:r>
                        <a:rPr lang="en-US" sz="1800" baseline="0" dirty="0" smtClean="0"/>
                        <a:t> working directory</a:t>
                      </a:r>
                      <a:endParaRPr lang="en-US" sz="1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ls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List names</a:t>
                      </a:r>
                      <a:r>
                        <a:rPr lang="en-US" sz="1800" baseline="0" dirty="0" smtClean="0"/>
                        <a:t> of files and directories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cd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cd</a:t>
                      </a:r>
                      <a:r>
                        <a:rPr lang="en-US" sz="1800" baseline="0" dirty="0" smtClean="0"/>
                        <a:t> scratch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Change a directory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mkdir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mkdir</a:t>
                      </a:r>
                      <a:r>
                        <a:rPr lang="en-US" sz="1800" baseline="0" dirty="0" smtClean="0"/>
                        <a:t> test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Make a</a:t>
                      </a:r>
                      <a:r>
                        <a:rPr lang="en-US" sz="1800" baseline="0" dirty="0" smtClean="0"/>
                        <a:t> directory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cp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draft.txt</a:t>
                      </a:r>
                      <a:r>
                        <a:rPr lang="en-US" sz="1800" dirty="0" smtClean="0"/>
                        <a:t> draft2.txt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Copy a</a:t>
                      </a:r>
                      <a:r>
                        <a:rPr lang="en-US" sz="1800" baseline="0" dirty="0" smtClean="0"/>
                        <a:t> file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mv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mv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draft2.txt draft3.txt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Mov</a:t>
                      </a:r>
                      <a:r>
                        <a:rPr lang="en-US" sz="1800" baseline="0" dirty="0" smtClean="0"/>
                        <a:t>e a file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rm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rm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baseline="0" dirty="0" err="1" smtClean="0"/>
                        <a:t>draft.txt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Remove</a:t>
                      </a:r>
                      <a:r>
                        <a:rPr lang="en-US" sz="1800" baseline="0" dirty="0" smtClean="0"/>
                        <a:t> a file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wc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wc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draft.txt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Count</a:t>
                      </a:r>
                      <a:r>
                        <a:rPr lang="en-US" sz="1800" baseline="0" dirty="0" smtClean="0"/>
                        <a:t> number of words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cat </a:t>
                      </a:r>
                      <a:r>
                        <a:rPr lang="en-US" sz="1800" dirty="0" err="1" smtClean="0"/>
                        <a:t>draft.txt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Show contents of file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head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head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err="1" smtClean="0"/>
                        <a:t>draft.txt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Show</a:t>
                      </a:r>
                      <a:r>
                        <a:rPr lang="en-US" sz="1800" baseline="0" dirty="0" smtClean="0"/>
                        <a:t> the</a:t>
                      </a:r>
                      <a:r>
                        <a:rPr lang="en-US" sz="1800" dirty="0" smtClean="0"/>
                        <a:t> beginning of a file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tail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tail </a:t>
                      </a:r>
                      <a:r>
                        <a:rPr lang="en-US" sz="1800" dirty="0" err="1" smtClean="0"/>
                        <a:t>draft.txt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Show</a:t>
                      </a:r>
                      <a:r>
                        <a:rPr lang="en-US" sz="1800" baseline="0" dirty="0" smtClean="0"/>
                        <a:t> the</a:t>
                      </a:r>
                      <a:r>
                        <a:rPr lang="en-US" sz="1800" dirty="0" smtClean="0"/>
                        <a:t> end of a file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sort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sort </a:t>
                      </a:r>
                      <a:r>
                        <a:rPr lang="en-US" sz="1800" dirty="0" err="1" smtClean="0"/>
                        <a:t>draft.txt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Sort</a:t>
                      </a:r>
                      <a:r>
                        <a:rPr lang="en-US" sz="1800" baseline="0" dirty="0" smtClean="0"/>
                        <a:t> contents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cut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cut </a:t>
                      </a:r>
                      <a:r>
                        <a:rPr lang="mr-IN" sz="1800" dirty="0" smtClean="0"/>
                        <a:t>–</a:t>
                      </a:r>
                      <a:r>
                        <a:rPr lang="en-US" sz="1800" dirty="0" smtClean="0"/>
                        <a:t>f1 </a:t>
                      </a:r>
                      <a:r>
                        <a:rPr lang="en-US" sz="1800" dirty="0" err="1" smtClean="0"/>
                        <a:t>draft.txt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Extract specified fields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uniq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uniq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baseline="0" dirty="0" err="1" smtClean="0"/>
                        <a:t>draft.txt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Show </a:t>
                      </a:r>
                      <a:r>
                        <a:rPr lang="en-US" sz="1800" dirty="0" err="1" smtClean="0"/>
                        <a:t>uniq</a:t>
                      </a:r>
                      <a:r>
                        <a:rPr lang="en-US" sz="1800" dirty="0" smtClean="0"/>
                        <a:t> lines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grep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grep</a:t>
                      </a:r>
                      <a:r>
                        <a:rPr lang="en-US" sz="1800" baseline="0" dirty="0" smtClean="0"/>
                        <a:t> gene </a:t>
                      </a:r>
                      <a:r>
                        <a:rPr lang="en-US" sz="1800" baseline="0" dirty="0" err="1" smtClean="0"/>
                        <a:t>draft.txt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Search text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984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731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Vi Text editor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1948"/>
            <a:ext cx="8229600" cy="52739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Why do we need it :</a:t>
            </a:r>
          </a:p>
          <a:p>
            <a:pPr marL="0" indent="0">
              <a:buNone/>
            </a:pPr>
            <a:r>
              <a:rPr lang="en-US" dirty="0" smtClean="0"/>
              <a:t>- Built-in text editor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to use vi text editor:</a:t>
            </a:r>
          </a:p>
          <a:p>
            <a:pPr marL="0" indent="0">
              <a:buNone/>
            </a:pPr>
            <a:r>
              <a:rPr lang="en-US" dirty="0" smtClean="0"/>
              <a:t>vi [name of text]</a:t>
            </a:r>
          </a:p>
          <a:p>
            <a:pPr marL="0" indent="0">
              <a:buNone/>
            </a:pPr>
            <a:r>
              <a:rPr lang="en-US" dirty="0" smtClean="0"/>
              <a:t>Example : vi </a:t>
            </a:r>
            <a:r>
              <a:rPr lang="en-US" smtClean="0"/>
              <a:t>draft.txt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to get out of vi</a:t>
            </a:r>
          </a:p>
          <a:p>
            <a:pPr marL="0" indent="0">
              <a:buNone/>
            </a:pPr>
            <a:r>
              <a:rPr lang="en-US" dirty="0" smtClean="0"/>
              <a:t>[esc] :q</a:t>
            </a:r>
          </a:p>
        </p:txBody>
      </p:sp>
    </p:spTree>
    <p:extLst>
      <p:ext uri="{BB962C8B-B14F-4D97-AF65-F5344CB8AC3E}">
        <p14:creationId xmlns:p14="http://schemas.microsoft.com/office/powerpoint/2010/main" val="2630611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82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Workshop outline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In the workshop, we will cover</a:t>
            </a:r>
          </a:p>
          <a:p>
            <a:pPr marL="0" indent="0">
              <a:buNone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Text file manipulation &amp; shell scripting (Naomi)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Short read alignment &amp; inference (Rahul)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Interfacing with High Performance Computing (HPC) clusters (Vijay)</a:t>
            </a:r>
          </a:p>
        </p:txBody>
      </p:sp>
    </p:spTree>
    <p:extLst>
      <p:ext uri="{BB962C8B-B14F-4D97-AF65-F5344CB8AC3E}">
        <p14:creationId xmlns:p14="http://schemas.microsoft.com/office/powerpoint/2010/main" val="2319893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Run the following codes before the break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ash </a:t>
            </a:r>
            <a:r>
              <a:rPr lang="en-US" dirty="0" err="1"/>
              <a:t>install_tools.sh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1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Please ask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volunteers</a:t>
            </a:r>
            <a:r>
              <a:rPr lang="en-US" sz="2800" dirty="0" smtClean="0"/>
              <a:t> for help!</a:t>
            </a:r>
          </a:p>
        </p:txBody>
      </p:sp>
    </p:spTree>
    <p:extLst>
      <p:ext uri="{BB962C8B-B14F-4D97-AF65-F5344CB8AC3E}">
        <p14:creationId xmlns:p14="http://schemas.microsoft.com/office/powerpoint/2010/main" val="188950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482"/>
          </a:xfrm>
          <a:effectLst/>
        </p:spPr>
        <p:txBody>
          <a:bodyPr>
            <a:normAutofit/>
          </a:bodyPr>
          <a:lstStyle/>
          <a:p>
            <a:r>
              <a:rPr lang="en-US" sz="3200" dirty="0" smtClean="0"/>
              <a:t>Biological Sequence </a:t>
            </a:r>
            <a:r>
              <a:rPr lang="en-US" sz="3200" dirty="0"/>
              <a:t>A</a:t>
            </a:r>
            <a:r>
              <a:rPr lang="en-US" sz="3200" dirty="0" smtClean="0"/>
              <a:t>nalysis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2591786"/>
            <a:ext cx="1828800" cy="18288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235200" y="3252186"/>
            <a:ext cx="546100" cy="431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200" y="2685766"/>
            <a:ext cx="914400" cy="67056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200" y="3173446"/>
            <a:ext cx="914400" cy="67056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57411">
            <a:off x="3251200" y="3683986"/>
            <a:ext cx="914400" cy="67056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257" y="2279243"/>
            <a:ext cx="2362343" cy="2362343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4610100" y="3252186"/>
            <a:ext cx="292100" cy="431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5499100" y="3252186"/>
            <a:ext cx="292100" cy="431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5054600" y="3252186"/>
            <a:ext cx="292100" cy="431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25600" y="1973118"/>
            <a:ext cx="1917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DNA / RNA extraction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81357" y="1973118"/>
            <a:ext cx="18669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Shearing</a:t>
            </a:r>
          </a:p>
          <a:p>
            <a:r>
              <a:rPr lang="en-US" sz="2400" dirty="0" smtClean="0">
                <a:latin typeface="Calibri"/>
                <a:cs typeface="Calibri"/>
              </a:rPr>
              <a:t>Library prep </a:t>
            </a:r>
            <a:r>
              <a:rPr lang="en-US" sz="2400" dirty="0" err="1" smtClean="0">
                <a:latin typeface="Calibri"/>
                <a:cs typeface="Calibri"/>
              </a:rPr>
              <a:t>etc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51134" y="1973118"/>
            <a:ext cx="3123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Sequencing machine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80486" y="4254145"/>
            <a:ext cx="266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Illumina</a:t>
            </a:r>
            <a:r>
              <a:rPr lang="en-US" sz="2000" dirty="0" smtClean="0"/>
              <a:t> </a:t>
            </a:r>
            <a:r>
              <a:rPr lang="en-US" sz="2000" dirty="0" err="1" smtClean="0"/>
              <a:t>HiSeq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9868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482"/>
          </a:xfrm>
          <a:effectLst/>
        </p:spPr>
        <p:txBody>
          <a:bodyPr>
            <a:normAutofit/>
          </a:bodyPr>
          <a:lstStyle/>
          <a:p>
            <a:r>
              <a:rPr lang="en-US" sz="3200" dirty="0" smtClean="0"/>
              <a:t>Biological Sequence </a:t>
            </a:r>
            <a:r>
              <a:rPr lang="en-US" sz="3200" dirty="0"/>
              <a:t>A</a:t>
            </a:r>
            <a:r>
              <a:rPr lang="en-US" sz="3200" dirty="0" smtClean="0"/>
              <a:t>nalysis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8410"/>
            <a:ext cx="2362343" cy="23623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877" y="1511452"/>
            <a:ext cx="3123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Sequencing machine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2229" y="4023312"/>
            <a:ext cx="266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Illumina</a:t>
            </a:r>
            <a:r>
              <a:rPr lang="en-US" sz="2000" dirty="0" smtClean="0"/>
              <a:t> </a:t>
            </a:r>
            <a:r>
              <a:rPr lang="en-US" sz="2000" dirty="0" err="1" smtClean="0"/>
              <a:t>HiSeq</a:t>
            </a:r>
            <a:endParaRPr lang="en-US" sz="2000" dirty="0"/>
          </a:p>
        </p:txBody>
      </p:sp>
      <p:sp>
        <p:nvSpPr>
          <p:cNvPr id="8" name="Right Arrow 7"/>
          <p:cNvSpPr/>
          <p:nvPr/>
        </p:nvSpPr>
        <p:spPr>
          <a:xfrm>
            <a:off x="2540143" y="2921986"/>
            <a:ext cx="546100" cy="431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492642" y="2820386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54542" y="1511452"/>
            <a:ext cx="1057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libri"/>
                <a:cs typeface="Calibri"/>
              </a:rPr>
              <a:t>Reads</a:t>
            </a:r>
            <a:endParaRPr lang="en-US" sz="24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92403" y="1952334"/>
            <a:ext cx="285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(Short DNA fragments)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98782" y="4210698"/>
            <a:ext cx="1523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100-250 </a:t>
            </a:r>
            <a:r>
              <a:rPr lang="en-US" sz="2000" dirty="0" err="1" smtClean="0">
                <a:latin typeface="Calibri"/>
                <a:cs typeface="Calibri"/>
              </a:rPr>
              <a:t>bp</a:t>
            </a:r>
            <a:r>
              <a:rPr lang="en-US" sz="2000" dirty="0" smtClean="0">
                <a:latin typeface="Calibri"/>
                <a:cs typeface="Calibri"/>
              </a:rPr>
              <a:t> 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86243" y="4737130"/>
            <a:ext cx="20590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aatcgaaggttcagcc</a:t>
            </a:r>
            <a:endParaRPr lang="en-US" dirty="0" smtClean="0"/>
          </a:p>
          <a:p>
            <a:r>
              <a:rPr lang="en-US" dirty="0" err="1" smtClean="0"/>
              <a:t>ccatcgaaggttagggc</a:t>
            </a:r>
            <a:endParaRPr lang="en-US" dirty="0" smtClean="0"/>
          </a:p>
          <a:p>
            <a:r>
              <a:rPr lang="en-US" dirty="0" smtClean="0"/>
              <a:t>…..</a:t>
            </a:r>
          </a:p>
          <a:p>
            <a:r>
              <a:rPr lang="en-US" dirty="0"/>
              <a:t>….</a:t>
            </a:r>
            <a:r>
              <a:rPr lang="en-US" dirty="0" smtClean="0"/>
              <a:t>.</a:t>
            </a:r>
          </a:p>
          <a:p>
            <a:r>
              <a:rPr lang="en-US" sz="2000" dirty="0" smtClean="0"/>
              <a:t>Millions !!!</a:t>
            </a:r>
            <a:endParaRPr lang="en-US" sz="20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6248542" y="3203358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314842" y="3125186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543442" y="3277586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543442" y="3429986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721242" y="3582386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721242" y="3734786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416442" y="3887186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013484" y="3836386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721384" y="3972512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ight Arrow 47"/>
          <p:cNvSpPr/>
          <p:nvPr/>
        </p:nvSpPr>
        <p:spPr>
          <a:xfrm>
            <a:off x="4873512" y="2921986"/>
            <a:ext cx="546100" cy="431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5549902" y="3316672"/>
            <a:ext cx="3314699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638942" y="3164272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645042" y="2972786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096142" y="3011872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61342" y="3138872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753350" y="3177958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458200" y="3164272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512001" y="2380642"/>
            <a:ext cx="1431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libri"/>
                <a:cs typeface="Calibri"/>
              </a:rPr>
              <a:t>Mapping</a:t>
            </a:r>
            <a:endParaRPr lang="en-US" sz="24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49902" y="3392038"/>
            <a:ext cx="359409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Reference Genome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(human, mouse 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  <a:cs typeface="Calibri"/>
              </a:rPr>
              <a:t>etc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~ million/billion 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  <a:cs typeface="Calibri"/>
              </a:rPr>
              <a:t>bp</a:t>
            </a:r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404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482"/>
          </a:xfrm>
          <a:effectLst/>
        </p:spPr>
        <p:txBody>
          <a:bodyPr>
            <a:normAutofit/>
          </a:bodyPr>
          <a:lstStyle/>
          <a:p>
            <a:r>
              <a:rPr lang="en-US" sz="3200" dirty="0" smtClean="0"/>
              <a:t>Biological Sequence </a:t>
            </a:r>
            <a:r>
              <a:rPr lang="en-US" sz="3200" dirty="0"/>
              <a:t>A</a:t>
            </a:r>
            <a:r>
              <a:rPr lang="en-US" sz="3200" dirty="0" smtClean="0"/>
              <a:t>nalysis</a:t>
            </a:r>
            <a:endParaRPr lang="en-US" sz="3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79858" y="2616873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0758" y="1946296"/>
            <a:ext cx="1057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libri"/>
                <a:cs typeface="Calibri"/>
              </a:rPr>
              <a:t>Reads</a:t>
            </a:r>
            <a:endParaRPr lang="en-US" sz="24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5792147" y="2999845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02058" y="2921673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230658" y="3074073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230658" y="3226473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408458" y="3378873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408458" y="3531273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103658" y="3683673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00700" y="3632873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408600" y="3768999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093507" y="3113159"/>
            <a:ext cx="3314699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182547" y="2960759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332258" y="2769273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639747" y="2808359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604947" y="2935359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296955" y="2974445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001805" y="2960759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963217" y="1946296"/>
            <a:ext cx="1431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libri"/>
                <a:cs typeface="Calibri"/>
              </a:rPr>
              <a:t>Mapping</a:t>
            </a:r>
            <a:endParaRPr lang="en-US" sz="24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2157900" y="2758545"/>
            <a:ext cx="546100" cy="431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4395007" y="2758545"/>
            <a:ext cx="546100" cy="431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skd188803sd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00" y="2216019"/>
            <a:ext cx="1465366" cy="121107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138006" y="4128173"/>
            <a:ext cx="4513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Part 2 : Short read alignment and inference (Rahul) 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425700" y="1498600"/>
            <a:ext cx="2070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Bioinformatics Tools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93507" y="3222008"/>
            <a:ext cx="2830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Reference Genome</a:t>
            </a:r>
          </a:p>
        </p:txBody>
      </p:sp>
    </p:spTree>
    <p:extLst>
      <p:ext uri="{BB962C8B-B14F-4D97-AF65-F5344CB8AC3E}">
        <p14:creationId xmlns:p14="http://schemas.microsoft.com/office/powerpoint/2010/main" val="197085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482"/>
          </a:xfrm>
          <a:effectLst/>
        </p:spPr>
        <p:txBody>
          <a:bodyPr>
            <a:normAutofit/>
          </a:bodyPr>
          <a:lstStyle/>
          <a:p>
            <a:r>
              <a:rPr lang="en-US" sz="3200" dirty="0" smtClean="0"/>
              <a:t>Biological Sequence </a:t>
            </a:r>
            <a:r>
              <a:rPr lang="en-US" sz="3200" dirty="0"/>
              <a:t>A</a:t>
            </a:r>
            <a:r>
              <a:rPr lang="en-US" sz="3200" dirty="0" smtClean="0"/>
              <a:t>nalysis</a:t>
            </a:r>
            <a:endParaRPr lang="en-US" sz="3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79858" y="2616873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0758" y="1946296"/>
            <a:ext cx="1057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libri"/>
                <a:cs typeface="Calibri"/>
              </a:rPr>
              <a:t>Reads</a:t>
            </a:r>
            <a:endParaRPr lang="en-US" sz="24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5792147" y="2999845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02058" y="2921673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230658" y="3074073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230658" y="3226473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408458" y="3378873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408458" y="3531273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103658" y="3683673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00700" y="3632873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408600" y="3768999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093507" y="3113159"/>
            <a:ext cx="3314699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182547" y="2960759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332258" y="2769273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639747" y="2808359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604947" y="2935359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296955" y="2974445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001805" y="2960759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963217" y="1946296"/>
            <a:ext cx="1431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libri"/>
                <a:cs typeface="Calibri"/>
              </a:rPr>
              <a:t>Mapping</a:t>
            </a:r>
            <a:endParaRPr lang="en-US" sz="24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2157900" y="2758545"/>
            <a:ext cx="546100" cy="431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4395007" y="2758545"/>
            <a:ext cx="546100" cy="431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skd188803sd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00" y="2216019"/>
            <a:ext cx="1465366" cy="121107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138006" y="4128173"/>
            <a:ext cx="4513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Part 2 : Short read alignment and inference (Rahul) 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425700" y="1498600"/>
            <a:ext cx="2070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Bioinformatics Tools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93507" y="3222008"/>
            <a:ext cx="2830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Reference Genome (</a:t>
            </a:r>
            <a:r>
              <a:rPr lang="en-US" sz="2400" dirty="0" err="1" smtClean="0">
                <a:solidFill>
                  <a:srgbClr val="0000FF"/>
                </a:solidFill>
                <a:latin typeface="Calibri"/>
                <a:cs typeface="Calibri"/>
              </a:rPr>
              <a:t>fasta</a:t>
            </a:r>
            <a:r>
              <a:rPr lang="en-US" sz="24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file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04946" y="1841500"/>
            <a:ext cx="2539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Bam </a:t>
            </a:r>
            <a:r>
              <a:rPr lang="en-US" sz="2400" dirty="0" smtClean="0">
                <a:solidFill>
                  <a:srgbClr val="000000"/>
                </a:solidFill>
              </a:rPr>
              <a:t>file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(mapped reads)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3629" y="5499100"/>
            <a:ext cx="7450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</a:rPr>
              <a:t>gff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file : Annotations. Genomic coordinates of genes etc. 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24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482"/>
          </a:xfrm>
          <a:effectLst/>
        </p:spPr>
        <p:txBody>
          <a:bodyPr>
            <a:normAutofit/>
          </a:bodyPr>
          <a:lstStyle/>
          <a:p>
            <a:r>
              <a:rPr lang="en-US" sz="3200" dirty="0" smtClean="0"/>
              <a:t>Biological Sequence </a:t>
            </a:r>
            <a:r>
              <a:rPr lang="en-US" sz="3200" dirty="0"/>
              <a:t>A</a:t>
            </a:r>
            <a:r>
              <a:rPr lang="en-US" sz="3200" dirty="0" smtClean="0"/>
              <a:t>nalysis</a:t>
            </a:r>
            <a:endParaRPr lang="en-US" sz="3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79858" y="2616873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0758" y="1946296"/>
            <a:ext cx="1057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libri"/>
                <a:cs typeface="Calibri"/>
              </a:rPr>
              <a:t>Reads</a:t>
            </a:r>
            <a:endParaRPr lang="en-US" sz="24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5792147" y="2999845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02058" y="2921673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230658" y="3074073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230658" y="3226473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408458" y="3378873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408458" y="3531273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103658" y="3683673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00700" y="3632873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408600" y="3768999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093507" y="3113159"/>
            <a:ext cx="3314699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182547" y="2960759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332258" y="2769273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639747" y="2808359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604947" y="2935359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296955" y="2974445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001805" y="2960759"/>
            <a:ext cx="45720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963217" y="1946296"/>
            <a:ext cx="1431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libri"/>
                <a:cs typeface="Calibri"/>
              </a:rPr>
              <a:t>Mapping</a:t>
            </a:r>
            <a:endParaRPr lang="en-US" sz="24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2157900" y="2758545"/>
            <a:ext cx="546100" cy="431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kd188803sd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00" y="1547467"/>
            <a:ext cx="1465366" cy="1211078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>
            <a:off x="4395007" y="2758545"/>
            <a:ext cx="546100" cy="431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skd188803sd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00" y="2216019"/>
            <a:ext cx="1465366" cy="1211078"/>
          </a:xfrm>
          <a:prstGeom prst="rect">
            <a:avLst/>
          </a:prstGeom>
        </p:spPr>
      </p:pic>
      <p:pic>
        <p:nvPicPr>
          <p:cNvPr id="51" name="Picture 50" descr="skd188803sd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00" y="2821558"/>
            <a:ext cx="1465366" cy="1211078"/>
          </a:xfrm>
          <a:prstGeom prst="rect">
            <a:avLst/>
          </a:prstGeom>
        </p:spPr>
      </p:pic>
      <p:pic>
        <p:nvPicPr>
          <p:cNvPr id="60" name="Picture 59" descr="skd188803sd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00" y="3427097"/>
            <a:ext cx="1465366" cy="1211078"/>
          </a:xfrm>
          <a:prstGeom prst="rect">
            <a:avLst/>
          </a:prstGeom>
        </p:spPr>
      </p:pic>
      <p:pic>
        <p:nvPicPr>
          <p:cNvPr id="61" name="Picture 60" descr="skd188803sd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00" y="4278466"/>
            <a:ext cx="1465366" cy="1211078"/>
          </a:xfrm>
          <a:prstGeom prst="rect">
            <a:avLst/>
          </a:prstGeom>
        </p:spPr>
      </p:pic>
      <p:pic>
        <p:nvPicPr>
          <p:cNvPr id="62" name="Picture 61" descr="skd188803sd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00" y="5047620"/>
            <a:ext cx="1465366" cy="1211078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4584700" y="4332867"/>
            <a:ext cx="444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Part 3 : High performance computing cluster (Vijay)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780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821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Part 1: Text manipulation and shell scripting (Naomi) 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0" y="1123950"/>
            <a:ext cx="91440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Date Added to Catalog	PUBMEDID	First Author	Date	Journal	Link	Study	Disease/Trait	Initial Sample Description	Replication Sample Description	Region	</a:t>
            </a:r>
            <a:r>
              <a:rPr lang="en-US" sz="1100" dirty="0" err="1"/>
              <a:t>Chr_id</a:t>
            </a:r>
            <a:r>
              <a:rPr lang="en-US" sz="1100" dirty="0"/>
              <a:t>	</a:t>
            </a:r>
            <a:r>
              <a:rPr lang="en-US" sz="1100" dirty="0" err="1"/>
              <a:t>Chr_pos</a:t>
            </a:r>
            <a:r>
              <a:rPr lang="en-US" sz="1100" dirty="0"/>
              <a:t>	Reported Gene(s)	</a:t>
            </a:r>
            <a:r>
              <a:rPr lang="en-US" sz="1100" dirty="0" err="1"/>
              <a:t>Mapped_gene</a:t>
            </a:r>
            <a:r>
              <a:rPr lang="en-US" sz="1100" dirty="0"/>
              <a:t>	</a:t>
            </a:r>
            <a:r>
              <a:rPr lang="en-US" sz="1100" dirty="0" err="1"/>
              <a:t>Upstream_gene_id</a:t>
            </a:r>
            <a:r>
              <a:rPr lang="en-US" sz="1100" dirty="0"/>
              <a:t>	</a:t>
            </a:r>
            <a:r>
              <a:rPr lang="en-US" sz="1100" dirty="0" err="1"/>
              <a:t>Downstream_gene_id</a:t>
            </a:r>
            <a:r>
              <a:rPr lang="en-US" sz="1100" dirty="0"/>
              <a:t>	</a:t>
            </a:r>
            <a:r>
              <a:rPr lang="en-US" sz="1100" dirty="0" err="1"/>
              <a:t>Snp_gene_ids</a:t>
            </a:r>
            <a:r>
              <a:rPr lang="en-US" sz="1100" dirty="0"/>
              <a:t>	</a:t>
            </a:r>
            <a:r>
              <a:rPr lang="en-US" sz="1100" dirty="0" err="1"/>
              <a:t>Upstream_gene_distance</a:t>
            </a:r>
            <a:r>
              <a:rPr lang="en-US" sz="1100" dirty="0"/>
              <a:t>	</a:t>
            </a:r>
            <a:r>
              <a:rPr lang="en-US" sz="1100" dirty="0" err="1"/>
              <a:t>Downstream_gene_distance</a:t>
            </a:r>
            <a:r>
              <a:rPr lang="en-US" sz="1100" dirty="0"/>
              <a:t>	Strongest SNP-Risk Allele	SNPs	Merged	</a:t>
            </a:r>
            <a:r>
              <a:rPr lang="en-US" sz="1100" dirty="0" err="1"/>
              <a:t>Snp_id_current</a:t>
            </a:r>
            <a:r>
              <a:rPr lang="en-US" sz="1100" dirty="0"/>
              <a:t>	Context	</a:t>
            </a:r>
            <a:r>
              <a:rPr lang="en-US" sz="1100" dirty="0" err="1"/>
              <a:t>Intergenic</a:t>
            </a:r>
            <a:r>
              <a:rPr lang="en-US" sz="1100" dirty="0"/>
              <a:t>	Risk Allele Frequency	p-Value	</a:t>
            </a:r>
            <a:r>
              <a:rPr lang="en-US" sz="1100" dirty="0" err="1"/>
              <a:t>Pvalue_mlog</a:t>
            </a:r>
            <a:r>
              <a:rPr lang="en-US" sz="1100" dirty="0"/>
              <a:t>	p-Value (text)	OR or beta	95% CI (text)	Platform </a:t>
            </a:r>
            <a:r>
              <a:rPr lang="en-US" sz="1100" dirty="0" smtClean="0"/>
              <a:t>10</a:t>
            </a:r>
            <a:r>
              <a:rPr lang="en-US" sz="1100" dirty="0"/>
              <a:t>/22/2014	24528284	</a:t>
            </a:r>
            <a:r>
              <a:rPr lang="en-US" sz="1100" dirty="0" err="1"/>
              <a:t>Ji</a:t>
            </a:r>
            <a:r>
              <a:rPr lang="en-US" sz="1100" dirty="0"/>
              <a:t> Y	08/01/2014	Br J </a:t>
            </a:r>
            <a:r>
              <a:rPr lang="en-US" sz="1100" dirty="0" err="1"/>
              <a:t>Clin</a:t>
            </a:r>
            <a:r>
              <a:rPr lang="en-US" sz="1100" dirty="0"/>
              <a:t> </a:t>
            </a:r>
            <a:r>
              <a:rPr lang="en-US" sz="1100" dirty="0" err="1"/>
              <a:t>Pharmacol</a:t>
            </a:r>
            <a:r>
              <a:rPr lang="en-US" sz="1100" dirty="0"/>
              <a:t>	http://</a:t>
            </a:r>
            <a:r>
              <a:rPr lang="en-US" sz="1100" dirty="0" err="1"/>
              <a:t>www.ncbi.nlm.nih.gov</a:t>
            </a:r>
            <a:r>
              <a:rPr lang="en-US" sz="1100" dirty="0"/>
              <a:t>/</a:t>
            </a:r>
            <a:r>
              <a:rPr lang="en-US" sz="1100" dirty="0" err="1"/>
              <a:t>pubmed</a:t>
            </a:r>
            <a:r>
              <a:rPr lang="en-US" sz="1100" dirty="0"/>
              <a:t>/24528284	Citalopram and </a:t>
            </a:r>
            <a:r>
              <a:rPr lang="en-US" sz="1100" dirty="0" err="1"/>
              <a:t>escitalopram</a:t>
            </a:r>
            <a:r>
              <a:rPr lang="en-US" sz="1100" dirty="0"/>
              <a:t> plasma drug and metabolite concentrations: genome-wide associations.	Response to serotonin reuptake inhibitors in major depressive disorder (plasma drug and metabolite levels)	300 European ancestry </a:t>
            </a:r>
            <a:r>
              <a:rPr lang="en-US" sz="1100" dirty="0" err="1"/>
              <a:t>Escitalpram</a:t>
            </a:r>
            <a:r>
              <a:rPr lang="en-US" sz="1100" dirty="0"/>
              <a:t> treated individuals, 130 European ancestry Citalopram treated individuals	NA	17q25.3	17	79831041	CBX4	CBX8 - CBX4	57332	8535		       33.93	        2.12	rs9747992-?	rs9747992	0	9747992	</a:t>
            </a:r>
            <a:r>
              <a:rPr lang="en-US" sz="1100" dirty="0" err="1"/>
              <a:t>Intergenic</a:t>
            </a:r>
            <a:r>
              <a:rPr lang="en-US" sz="1100" dirty="0"/>
              <a:t>	1	0.086	2E-7	6.698970004336019	(S-DCT concentration)	NR	</a:t>
            </a:r>
            <a:r>
              <a:rPr lang="en-US" sz="1100" dirty="0" smtClean="0"/>
              <a:t>NR10</a:t>
            </a:r>
            <a:r>
              <a:rPr lang="en-US" sz="1100" dirty="0"/>
              <a:t>/22/2014	24528284	</a:t>
            </a:r>
            <a:r>
              <a:rPr lang="en-US" sz="1100" dirty="0" err="1"/>
              <a:t>Ji</a:t>
            </a:r>
            <a:r>
              <a:rPr lang="en-US" sz="1100" dirty="0"/>
              <a:t> Y	08/01/2014	Br J </a:t>
            </a:r>
            <a:r>
              <a:rPr lang="en-US" sz="1100" dirty="0" err="1"/>
              <a:t>Clin</a:t>
            </a:r>
            <a:r>
              <a:rPr lang="en-US" sz="1100" dirty="0"/>
              <a:t> </a:t>
            </a:r>
            <a:r>
              <a:rPr lang="en-US" sz="1100" dirty="0" err="1"/>
              <a:t>Pharmacol</a:t>
            </a:r>
            <a:r>
              <a:rPr lang="en-US" sz="1100" dirty="0"/>
              <a:t>	http://</a:t>
            </a:r>
            <a:r>
              <a:rPr lang="en-US" sz="1100" dirty="0" err="1"/>
              <a:t>www.ncbi.nlm.nih.gov</a:t>
            </a:r>
            <a:r>
              <a:rPr lang="en-US" sz="1100" dirty="0"/>
              <a:t>/</a:t>
            </a:r>
            <a:r>
              <a:rPr lang="en-US" sz="1100" dirty="0" err="1"/>
              <a:t>pubmed</a:t>
            </a:r>
            <a:r>
              <a:rPr lang="en-US" sz="1100" dirty="0"/>
              <a:t>/24528284	Citalopram and </a:t>
            </a:r>
            <a:r>
              <a:rPr lang="en-US" sz="1100" dirty="0" err="1"/>
              <a:t>escitalopram</a:t>
            </a:r>
            <a:r>
              <a:rPr lang="en-US" sz="1100" dirty="0"/>
              <a:t> plasma drug and metabolite concentrations: genome-wide associations.	Response to serotonin reuptake inhibitors in major depressive disorder (plasma drug and metabolite levels)	300 European ancestry </a:t>
            </a:r>
            <a:r>
              <a:rPr lang="en-US" sz="1100" dirty="0" err="1"/>
              <a:t>Escitalpram</a:t>
            </a:r>
            <a:r>
              <a:rPr lang="en-US" sz="1100" dirty="0"/>
              <a:t> treated individuals, 130 European ancestry Citalopram treated individuals	NA	5p13.3	5	31766326	PDZD2	PDZD2			23037			rs2059865-?	rs2059865	0	2059865	intron	0	0.235	3E-7	6.522878745280337	(S-DCT concentration)	NR	NR	</a:t>
            </a:r>
            <a:r>
              <a:rPr lang="en-US" sz="1100" dirty="0" err="1"/>
              <a:t>Illumina</a:t>
            </a:r>
            <a:r>
              <a:rPr lang="en-US" sz="1100" dirty="0"/>
              <a:t> [7,537,437] (Imputed)	</a:t>
            </a:r>
            <a:r>
              <a:rPr lang="en-US" sz="1100" dirty="0" smtClean="0"/>
              <a:t>N</a:t>
            </a:r>
            <a:endParaRPr lang="en-US" sz="1100" dirty="0"/>
          </a:p>
          <a:p>
            <a:r>
              <a:rPr lang="en-US" sz="1100" dirty="0"/>
              <a:t>10/22/2014	24528284	</a:t>
            </a:r>
            <a:r>
              <a:rPr lang="en-US" sz="1100" dirty="0" err="1"/>
              <a:t>Ji</a:t>
            </a:r>
            <a:r>
              <a:rPr lang="en-US" sz="1100" dirty="0"/>
              <a:t> Y	08/01/2014	Br J </a:t>
            </a:r>
            <a:r>
              <a:rPr lang="en-US" sz="1100" dirty="0" err="1"/>
              <a:t>Clin</a:t>
            </a:r>
            <a:r>
              <a:rPr lang="en-US" sz="1100" dirty="0"/>
              <a:t> </a:t>
            </a:r>
            <a:r>
              <a:rPr lang="en-US" sz="1100" dirty="0" err="1"/>
              <a:t>Pharmacol</a:t>
            </a:r>
            <a:r>
              <a:rPr lang="en-US" sz="1100" dirty="0"/>
              <a:t>	http://</a:t>
            </a:r>
            <a:r>
              <a:rPr lang="en-US" sz="1100" dirty="0" err="1"/>
              <a:t>www.ncbi.nlm.nih.gov</a:t>
            </a:r>
            <a:r>
              <a:rPr lang="en-US" sz="1100" dirty="0"/>
              <a:t>/</a:t>
            </a:r>
            <a:r>
              <a:rPr lang="en-US" sz="1100" dirty="0" err="1"/>
              <a:t>pubmed</a:t>
            </a:r>
            <a:r>
              <a:rPr lang="en-US" sz="1100" dirty="0"/>
              <a:t>/24528284	Citalopram and </a:t>
            </a:r>
            <a:r>
              <a:rPr lang="en-US" sz="1100" dirty="0" err="1"/>
              <a:t>escitalopram</a:t>
            </a:r>
            <a:r>
              <a:rPr lang="en-US" sz="1100" dirty="0"/>
              <a:t> plasma drug and metabolite concentrations: genome-wide associations.	Response to serotonin reuptake inhibitors in major depressive disorder (plasma drug and metabolite levels)	300 European ancestry </a:t>
            </a:r>
            <a:r>
              <a:rPr lang="en-US" sz="1100" dirty="0" err="1"/>
              <a:t>Escitalpram</a:t>
            </a:r>
            <a:r>
              <a:rPr lang="en-US" sz="1100" dirty="0"/>
              <a:t> treated individuals, 130 European ancestry Citalopram treated individuals	NA	11p15.2	11	13107616	CTC-497E21.5	RASSF10 - ARNTL	644943	406		       95.51	      170.12	rs117020818-?	rs117020818	0	117020818	</a:t>
            </a:r>
            <a:r>
              <a:rPr lang="en-US" sz="1100" dirty="0" err="1"/>
              <a:t>Intergenic</a:t>
            </a:r>
            <a:r>
              <a:rPr lang="en-US" sz="1100" dirty="0"/>
              <a:t>	1	0.046	7E-7	6.154901959985743	(S-DCT concentration)	NR	NR	</a:t>
            </a:r>
            <a:r>
              <a:rPr lang="en-US" sz="1100" dirty="0" err="1"/>
              <a:t>Illumina</a:t>
            </a:r>
            <a:r>
              <a:rPr lang="en-US" sz="1100" dirty="0"/>
              <a:t> [7,537,437] (Imputed)	</a:t>
            </a:r>
            <a:r>
              <a:rPr lang="en-US" sz="1100" dirty="0" smtClean="0"/>
              <a:t>N</a:t>
            </a:r>
            <a:endParaRPr lang="en-US" sz="1100" dirty="0"/>
          </a:p>
          <a:p>
            <a:r>
              <a:rPr lang="en-US" sz="1100" dirty="0"/>
              <a:t>10/22/2014	24528284	</a:t>
            </a:r>
            <a:r>
              <a:rPr lang="en-US" sz="1100" dirty="0" err="1"/>
              <a:t>Ji</a:t>
            </a:r>
            <a:r>
              <a:rPr lang="en-US" sz="1100" dirty="0"/>
              <a:t> Y	08/01/2014	Br J </a:t>
            </a:r>
            <a:r>
              <a:rPr lang="en-US" sz="1100" dirty="0" err="1"/>
              <a:t>Clin</a:t>
            </a:r>
            <a:r>
              <a:rPr lang="en-US" sz="1100" dirty="0"/>
              <a:t> </a:t>
            </a:r>
            <a:r>
              <a:rPr lang="en-US" sz="1100" dirty="0" err="1"/>
              <a:t>Pharmacol</a:t>
            </a:r>
            <a:r>
              <a:rPr lang="en-US" sz="1100" dirty="0"/>
              <a:t>	http://</a:t>
            </a:r>
            <a:r>
              <a:rPr lang="en-US" sz="1100" dirty="0" err="1"/>
              <a:t>www.ncbi.nlm.nih.gov</a:t>
            </a:r>
            <a:r>
              <a:rPr lang="en-US" sz="1100" dirty="0"/>
              <a:t>/</a:t>
            </a:r>
            <a:r>
              <a:rPr lang="en-US" sz="1100" dirty="0" err="1"/>
              <a:t>pubmed</a:t>
            </a:r>
            <a:r>
              <a:rPr lang="en-US" sz="1100" dirty="0"/>
              <a:t>/24528284	Citalopram and </a:t>
            </a:r>
            <a:r>
              <a:rPr lang="en-US" sz="1100" dirty="0" err="1"/>
              <a:t>escitalopram</a:t>
            </a:r>
            <a:r>
              <a:rPr lang="en-US" sz="1100" dirty="0"/>
              <a:t> plasma drug and metabolite concentrations: genome-wide associations.	Response to serotonin reuptake inhibitors in major depressive disorder (plasma drug and metabolite levels)	300 European ancestry </a:t>
            </a:r>
            <a:r>
              <a:rPr lang="en-US" sz="1100" dirty="0" err="1"/>
              <a:t>Escitalpram</a:t>
            </a:r>
            <a:r>
              <a:rPr lang="en-US" sz="1100" dirty="0"/>
              <a:t> treated individuals, 130 European ancestry Citalopram treated individuals	NA	10q23.33	10	94922089	CYP2C19,CYP2C9	CYP2C115P - CYP2C9	100874513	1559		       15.96	       16.50	rs1074145-?	rs1074145	0	1074145	</a:t>
            </a:r>
            <a:r>
              <a:rPr lang="en-US" sz="1100" dirty="0" err="1"/>
              <a:t>Intergenic</a:t>
            </a:r>
            <a:r>
              <a:rPr lang="en-US" sz="1100" dirty="0"/>
              <a:t>	1	0.162	4E-9	8.397940008672036	(S-CT concentration)	NR	NR	</a:t>
            </a:r>
            <a:r>
              <a:rPr lang="en-US" sz="1100" dirty="0" err="1"/>
              <a:t>Illumina</a:t>
            </a:r>
            <a:r>
              <a:rPr lang="en-US" sz="1100" dirty="0"/>
              <a:t> [7,537,437] (Imputed)	</a:t>
            </a:r>
            <a:r>
              <a:rPr lang="en-US" sz="1100" dirty="0" smtClean="0"/>
              <a:t>N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342900" y="5875665"/>
            <a:ext cx="325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GWAS data example</a:t>
            </a:r>
          </a:p>
          <a:p>
            <a:r>
              <a:rPr lang="en-US" sz="2400" dirty="0" smtClean="0"/>
              <a:t>Lot of information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956050" y="6096986"/>
            <a:ext cx="546100" cy="431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56200" y="5883930"/>
            <a:ext cx="3365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only want to extract necessary information 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713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2895</TotalTime>
  <Words>691</Words>
  <Application>Microsoft Macintosh PowerPoint</Application>
  <PresentationFormat>On-screen Show (4:3)</PresentationFormat>
  <Paragraphs>174</Paragraphs>
  <Slides>20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Bioinformatics 101  Simple and Efficient Genomic Data Analysis</vt:lpstr>
      <vt:lpstr>Workshop outline</vt:lpstr>
      <vt:lpstr>PowerPoint Presentation</vt:lpstr>
      <vt:lpstr>Biological Sequence Analysis</vt:lpstr>
      <vt:lpstr>Biological Sequence Analysis</vt:lpstr>
      <vt:lpstr>Biological Sequence Analysis</vt:lpstr>
      <vt:lpstr>Biological Sequence Analysis</vt:lpstr>
      <vt:lpstr>Biological Sequence Analysis</vt:lpstr>
      <vt:lpstr>Part 1: Text manipulation and shell scripting (Naomi) </vt:lpstr>
      <vt:lpstr>Workshop objective</vt:lpstr>
      <vt:lpstr>PowerPoint Presentation</vt:lpstr>
      <vt:lpstr>File system</vt:lpstr>
      <vt:lpstr>Shell scripting basic syntax</vt:lpstr>
      <vt:lpstr>Logging into HPC</vt:lpstr>
      <vt:lpstr>Changing directory</vt:lpstr>
      <vt:lpstr>How to get datasets</vt:lpstr>
      <vt:lpstr>PowerPoint Presentation</vt:lpstr>
      <vt:lpstr>Command list</vt:lpstr>
      <vt:lpstr>Vi Text editor</vt:lpstr>
      <vt:lpstr>Run the following codes before the break</vt:lpstr>
    </vt:vector>
  </TitlesOfParts>
  <Company>Penn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Reja</dc:creator>
  <cp:lastModifiedBy>Naomi</cp:lastModifiedBy>
  <cp:revision>160</cp:revision>
  <dcterms:created xsi:type="dcterms:W3CDTF">2015-08-06T12:50:15Z</dcterms:created>
  <dcterms:modified xsi:type="dcterms:W3CDTF">2017-09-23T13:58:24Z</dcterms:modified>
</cp:coreProperties>
</file>