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8" r:id="rId11"/>
    <p:sldId id="285" r:id="rId12"/>
    <p:sldId id="283" r:id="rId13"/>
    <p:sldId id="284" r:id="rId14"/>
    <p:sldId id="271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3142-E14E-4954-BDE5-8768E9055F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2217D-945E-426A-9E93-510C218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2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BF3D-34B8-4968-BA6A-348AA422FEE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F0C-0D8F-4862-9477-48BDF3E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UGenomix/BG_retreat_workshop_2017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Rahulsimham</a:t>
            </a:r>
            <a:r>
              <a:rPr lang="en-US" dirty="0" smtClean="0"/>
              <a:t> </a:t>
            </a:r>
            <a:r>
              <a:rPr lang="en-US" dirty="0" err="1" smtClean="0"/>
              <a:t>Vegesna</a:t>
            </a:r>
            <a:endParaRPr lang="en-US" dirty="0" smtClean="0"/>
          </a:p>
          <a:p>
            <a:r>
              <a:rPr lang="en-US" dirty="0" smtClean="0"/>
              <a:t>09/23/2017</a:t>
            </a:r>
          </a:p>
          <a:p>
            <a:r>
              <a:rPr lang="en-US" dirty="0" smtClean="0"/>
              <a:t>Bioinformatics and Genomics Retreat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5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BAM or FASTQ files from public resources.</a:t>
            </a:r>
          </a:p>
          <a:p>
            <a:endParaRPr lang="en-US" dirty="0"/>
          </a:p>
          <a:p>
            <a:r>
              <a:rPr lang="en-US" dirty="0" smtClean="0"/>
              <a:t>We provided</a:t>
            </a:r>
          </a:p>
          <a:p>
            <a:pPr lvl="1"/>
            <a:r>
              <a:rPr lang="en-US" dirty="0" smtClean="0"/>
              <a:t>Whole genome Yeast single end BAM file.</a:t>
            </a:r>
          </a:p>
          <a:p>
            <a:pPr lvl="1"/>
            <a:r>
              <a:rPr lang="en-US" dirty="0" smtClean="0"/>
              <a:t>Yeast Ref genome</a:t>
            </a:r>
          </a:p>
          <a:p>
            <a:pPr lvl="1"/>
            <a:r>
              <a:rPr lang="en-US" dirty="0" smtClean="0"/>
              <a:t>Yeast gene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genes have mutations?</a:t>
            </a:r>
          </a:p>
          <a:p>
            <a:r>
              <a:rPr lang="en-US" dirty="0" smtClean="0"/>
              <a:t>Which genes do not have mutations?</a:t>
            </a:r>
          </a:p>
          <a:p>
            <a:r>
              <a:rPr lang="en-US" dirty="0" smtClean="0"/>
              <a:t>Which genes have the highest number of mutations?</a:t>
            </a:r>
          </a:p>
          <a:p>
            <a:r>
              <a:rPr lang="en-US" dirty="0"/>
              <a:t>C</a:t>
            </a:r>
            <a:r>
              <a:rPr lang="en-US" dirty="0" smtClean="0"/>
              <a:t>an we check if the flanking regions of the genes have mutations as well ?</a:t>
            </a:r>
          </a:p>
          <a:p>
            <a:r>
              <a:rPr lang="en-US" dirty="0" smtClean="0"/>
              <a:t>Get coverage of each gene and number of reads mapping to it.</a:t>
            </a:r>
          </a:p>
          <a:p>
            <a:r>
              <a:rPr lang="en-US" dirty="0" smtClean="0"/>
              <a:t>Get the sequence of a particular gene from the genome.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BAM to </a:t>
            </a:r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Command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 err="1"/>
              <a:t>bedtools</a:t>
            </a:r>
            <a:r>
              <a:rPr lang="en-US" dirty="0"/>
              <a:t> </a:t>
            </a:r>
            <a:r>
              <a:rPr lang="en-US" dirty="0" err="1"/>
              <a:t>bamtofastq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Example_bamFile_singleEnd_reads_45bp_sg11.bam 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fq</a:t>
            </a:r>
            <a:r>
              <a:rPr lang="en-US" dirty="0"/>
              <a:t> yeast.end1.fq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6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Freebayes</a:t>
            </a:r>
            <a:endParaRPr lang="en-US" dirty="0"/>
          </a:p>
        </p:txBody>
      </p:sp>
      <p:pic>
        <p:nvPicPr>
          <p:cNvPr id="3074" name="Picture 2" descr="https://camo.githubusercontent.com/505bb5f06462f9791c6472fe575c56802a08d27e/687474703a2f2f6879706572766f6c752e6d652f6672656562617965732f666967757265732f6861706c6f747970655f63616c6c696e672e706e6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5" y="1601181"/>
            <a:ext cx="61425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60820" y="6303417"/>
            <a:ext cx="339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https://github.com/ekg/freebayes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Bedtools</a:t>
            </a:r>
            <a:r>
              <a:rPr lang="en-US" dirty="0" smtClean="0"/>
              <a:t> intersect</a:t>
            </a:r>
            <a:endParaRPr lang="en-US" dirty="0"/>
          </a:p>
        </p:txBody>
      </p:sp>
      <p:pic>
        <p:nvPicPr>
          <p:cNvPr id="2050" name="Picture 2" descr="https://lh3.googleusercontent.com/FIIw70rXwDOI1j4eN1QWoDeODAXTy2OOBNrQHk09BqU77EPia75VD4J3mW90yh8iA4cu0M5MImLAK8xZEiZ0zpDmd7UIZrgEj7scZkpI2uh-QoFTGxTXSD_kBZdFkoEfpg9_kv3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28" y="1520109"/>
            <a:ext cx="5181662" cy="47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24233" y="2437999"/>
            <a:ext cx="543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feature in A is compared to B in search of overlaps.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828" y="639767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http://bedtools.readthedocs.io/en/latest/content/tools/intersect.html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18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genes have mutations?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Solution: Using </a:t>
            </a:r>
            <a:r>
              <a:rPr lang="en-US" dirty="0" err="1" smtClean="0"/>
              <a:t>bedtools</a:t>
            </a:r>
            <a:r>
              <a:rPr lang="en-US" dirty="0" smtClean="0"/>
              <a:t> we find the intersect of the Gene coordinates and Mutation 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Command: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intersect -a sg11_reference_gene_annotation.gff  -b yeast_ variants .</a:t>
            </a:r>
            <a:r>
              <a:rPr lang="en-US" dirty="0" err="1" smtClean="0"/>
              <a:t>vcf</a:t>
            </a:r>
            <a:r>
              <a:rPr lang="en-US" dirty="0" smtClean="0"/>
              <a:t> &gt; </a:t>
            </a:r>
            <a:r>
              <a:rPr lang="en-US" dirty="0" err="1" smtClean="0"/>
              <a:t>genes_with_mutations.bed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1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genes do not have mutations?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8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extra parameter –v, which reports entries </a:t>
            </a:r>
            <a:r>
              <a:rPr lang="en-US" dirty="0"/>
              <a:t>in A that have no overlap in B.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Command: 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intersect -a sg11_reference_gene_annotation.gff  -b yeast_variants.vcf </a:t>
            </a:r>
            <a:r>
              <a:rPr lang="en-US" b="1" dirty="0" smtClean="0"/>
              <a:t>-v</a:t>
            </a:r>
            <a:r>
              <a:rPr lang="en-US" dirty="0" smtClean="0"/>
              <a:t> &gt; genes_ </a:t>
            </a:r>
            <a:r>
              <a:rPr lang="en-US" dirty="0" err="1" smtClean="0"/>
              <a:t>without_mutations.bed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51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genes have the highest number of mutations?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Lets make use of </a:t>
            </a:r>
            <a:r>
              <a:rPr lang="en-US" dirty="0" err="1" smtClean="0"/>
              <a:t>unix</a:t>
            </a:r>
            <a:r>
              <a:rPr lang="en-US" dirty="0" smtClean="0"/>
              <a:t> command line tools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Cut – Remove or "cut out" sections of each line of a file or files.</a:t>
            </a:r>
          </a:p>
          <a:p>
            <a:pPr marL="0" indent="0">
              <a:buNone/>
            </a:pPr>
            <a:r>
              <a:rPr lang="en-US" dirty="0" smtClean="0"/>
              <a:t>Sort – </a:t>
            </a:r>
            <a:r>
              <a:rPr lang="en-US" dirty="0"/>
              <a:t>sorts the contents of a text file, line by line.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Uniq</a:t>
            </a:r>
            <a:r>
              <a:rPr lang="en-US" dirty="0" smtClean="0"/>
              <a:t> – reports </a:t>
            </a:r>
            <a:r>
              <a:rPr lang="en-US" dirty="0"/>
              <a:t>or filters out repeated lines in a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Command 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intersect -a sg11_reference_gene_annotation.gff  -b yeast_variants.vcf | cut -f 9 | sort| </a:t>
            </a:r>
            <a:r>
              <a:rPr lang="en-US" dirty="0" err="1" smtClean="0"/>
              <a:t>uniq</a:t>
            </a:r>
            <a:r>
              <a:rPr lang="en-US" dirty="0" smtClean="0"/>
              <a:t> -c | sort -</a:t>
            </a:r>
            <a:r>
              <a:rPr lang="en-US" dirty="0" err="1" smtClean="0"/>
              <a:t>rn</a:t>
            </a:r>
            <a:r>
              <a:rPr lang="en-US" dirty="0" smtClean="0"/>
              <a:t> |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2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Bedtools</a:t>
            </a:r>
            <a:r>
              <a:rPr lang="en-US" dirty="0" smtClean="0"/>
              <a:t> window</a:t>
            </a:r>
            <a:endParaRPr lang="en-US" dirty="0"/>
          </a:p>
        </p:txBody>
      </p:sp>
      <p:pic>
        <p:nvPicPr>
          <p:cNvPr id="4098" name="Picture 2" descr="https://lh3.googleusercontent.com/hq2pp9OSasq-rf8uH63EHiw0AFSaa69OoGgOm-V99urApeoqS4Zzxfp7os0L5HHGeSvUgT7aAFsVyciTU7vMkNvp6c_VXSsgMY8gqQlToSgXfwXLvPEmLap0-nycuDwxnxiBIGw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28" y="1690688"/>
            <a:ext cx="714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9897" y="5815784"/>
            <a:ext cx="7243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http://bedtools.readthedocs.io/en/latest/content/tools/window.html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formats : VCF, BED and GFF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Processing</a:t>
            </a:r>
          </a:p>
          <a:p>
            <a:endParaRPr lang="en-US" dirty="0"/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6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check if the flanking regions of the genes have mutations as well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can be answered different ways using </a:t>
            </a:r>
            <a:r>
              <a:rPr lang="en-US" dirty="0" err="1" smtClean="0"/>
              <a:t>bedtools</a:t>
            </a:r>
            <a:r>
              <a:rPr lang="en-US" dirty="0" smtClean="0"/>
              <a:t>. We will use </a:t>
            </a:r>
            <a:r>
              <a:rPr lang="en-US" dirty="0" err="1" smtClean="0"/>
              <a:t>bedtools</a:t>
            </a:r>
            <a:r>
              <a:rPr lang="en-US" dirty="0" smtClean="0"/>
              <a:t>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Command :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window -w 500 -a sg11_reference_gene_annotation.gff  -b yeast_varients.vcf &gt; mutations_gene_plus_500bpwindow.bed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#Flanking region specific Mutations (window – gene= flank)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intersect -a mutations_gene_plus_500bpwindow.bed -b sg11_reference_gene_annotation.gff –v &gt;  mutations_within_500bpwindow.bed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Bedtools</a:t>
            </a:r>
            <a:r>
              <a:rPr lang="en-US" dirty="0" smtClean="0"/>
              <a:t>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i="0" u="none" strike="noStrike" dirty="0" smtClean="0">
                <a:effectLst/>
              </a:rPr>
              <a:t>After each interval in A, </a:t>
            </a:r>
            <a:r>
              <a:rPr lang="en-US" sz="2000" i="0" u="none" strike="noStrike" dirty="0" err="1" smtClean="0">
                <a:effectLst/>
              </a:rPr>
              <a:t>bedtools</a:t>
            </a:r>
            <a:r>
              <a:rPr lang="en-US" sz="2000" i="0" u="none" strike="noStrike" dirty="0" smtClean="0">
                <a:effectLst/>
              </a:rPr>
              <a:t> coverage will report: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effectLst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i="0" u="none" strike="noStrike" dirty="0" smtClean="0">
                <a:effectLst/>
              </a:rPr>
              <a:t>The number of features in B that overlapped (by at least one base pair) the A interval.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i="0" u="none" strike="noStrike" dirty="0" smtClean="0">
                <a:effectLst/>
              </a:rPr>
              <a:t>The number of bases in A that had non-zero coverage from features in B.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i="0" u="none" strike="noStrike" dirty="0" smtClean="0">
                <a:effectLst/>
              </a:rPr>
              <a:t>The length of the entry in A.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i="0" u="none" strike="noStrike" dirty="0" smtClean="0">
                <a:effectLst/>
              </a:rPr>
              <a:t>The fraction of bases in A that had non-zero coverage from features in B.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43" y="3282434"/>
            <a:ext cx="8410575" cy="3390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90556" y="6488668"/>
            <a:ext cx="7601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http://bedtools.readthedocs.io/en/latest/content/tools/coverage.html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9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coverage of each gene and number of reads mapping to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Command: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coverage  -a sg11_reference_gene_annotation.gff -b </a:t>
            </a:r>
            <a:r>
              <a:rPr lang="en-US" dirty="0" err="1" smtClean="0"/>
              <a:t>yeast_aln_sorted.bam</a:t>
            </a:r>
            <a:r>
              <a:rPr lang="en-US" dirty="0" smtClean="0"/>
              <a:t>  &gt; </a:t>
            </a:r>
            <a:r>
              <a:rPr lang="en-US" dirty="0" err="1" smtClean="0"/>
              <a:t>gene_coverage.bed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Bedtools</a:t>
            </a:r>
            <a:r>
              <a:rPr lang="en-US" dirty="0" smtClean="0"/>
              <a:t> </a:t>
            </a:r>
            <a:r>
              <a:rPr lang="en-US" dirty="0" err="1" smtClean="0"/>
              <a:t>getfasta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have a region of interest, we can extract its sequence with a single command.</a:t>
            </a:r>
          </a:p>
          <a:p>
            <a:pPr marL="0" indent="0">
              <a:buNone/>
            </a:pPr>
            <a:r>
              <a:rPr lang="en-US" b="1" dirty="0" smtClean="0"/>
              <a:t>Region of interest: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 </a:t>
            </a:r>
            <a:r>
              <a:rPr lang="en-US" dirty="0" err="1" smtClean="0"/>
              <a:t>gene_extract.bed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chr1	1807	2169	YAL068C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Command:</a:t>
            </a:r>
          </a:p>
          <a:p>
            <a:pPr marL="0" indent="0">
              <a:buNone/>
            </a:pPr>
            <a:r>
              <a:rPr lang="en-US" dirty="0" err="1" smtClean="0"/>
              <a:t>bedtools</a:t>
            </a:r>
            <a:r>
              <a:rPr lang="en-US" dirty="0" smtClean="0"/>
              <a:t> </a:t>
            </a:r>
            <a:r>
              <a:rPr lang="en-US" dirty="0" err="1" smtClean="0"/>
              <a:t>getfasta</a:t>
            </a:r>
            <a:r>
              <a:rPr lang="en-US" dirty="0" smtClean="0"/>
              <a:t> -fi sg11_all_chromosomes.fa -bed </a:t>
            </a:r>
            <a:r>
              <a:rPr lang="en-US" dirty="0" err="1" smtClean="0"/>
              <a:t>gene_extract.bed</a:t>
            </a:r>
            <a:r>
              <a:rPr lang="en-US" dirty="0" smtClean="0"/>
              <a:t> -</a:t>
            </a:r>
            <a:r>
              <a:rPr lang="en-US" dirty="0" err="1" smtClean="0"/>
              <a:t>fo</a:t>
            </a:r>
            <a:r>
              <a:rPr lang="en-US" dirty="0" smtClean="0"/>
              <a:t> YAL068C.fa 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 Unix terminal.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Downloaded GIT repository.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https://github.com/PSUGenomix/BG_retreat_workshop_2017.git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BWA, </a:t>
            </a:r>
            <a:r>
              <a:rPr lang="en-US" dirty="0" err="1" smtClean="0"/>
              <a:t>Samtools</a:t>
            </a:r>
            <a:r>
              <a:rPr lang="en-US" dirty="0" smtClean="0"/>
              <a:t>, </a:t>
            </a:r>
            <a:r>
              <a:rPr lang="en-US" dirty="0" err="1" smtClean="0"/>
              <a:t>freebayes</a:t>
            </a:r>
            <a:r>
              <a:rPr lang="en-US" dirty="0" smtClean="0"/>
              <a:t>, </a:t>
            </a:r>
            <a:r>
              <a:rPr lang="en-US" dirty="0" err="1" smtClean="0"/>
              <a:t>bedtools</a:t>
            </a:r>
            <a:r>
              <a:rPr lang="en-US" dirty="0" smtClean="0"/>
              <a:t> installed.</a:t>
            </a:r>
          </a:p>
        </p:txBody>
      </p:sp>
    </p:spTree>
    <p:extLst>
      <p:ext uri="{BB962C8B-B14F-4D97-AF65-F5344CB8AC3E}">
        <p14:creationId xmlns:p14="http://schemas.microsoft.com/office/powerpoint/2010/main" val="28350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file formats.</a:t>
            </a:r>
          </a:p>
          <a:p>
            <a:r>
              <a:rPr lang="en-US" dirty="0" smtClean="0"/>
              <a:t>Few are standardized.</a:t>
            </a:r>
          </a:p>
          <a:p>
            <a:r>
              <a:rPr lang="en-US" dirty="0" smtClean="0"/>
              <a:t>Commonly used ones are FASTA, FASTQ, SAM/BAM, VCF, BED, GFF and GTF.</a:t>
            </a:r>
          </a:p>
          <a:p>
            <a:r>
              <a:rPr lang="en-US" dirty="0" smtClean="0"/>
              <a:t> Specific to data type or tool</a:t>
            </a:r>
          </a:p>
          <a:p>
            <a:pPr marL="0" indent="0">
              <a:buNone/>
            </a:pPr>
            <a:r>
              <a:rPr lang="en-US" dirty="0" smtClean="0"/>
              <a:t>Good place to start if you want to learn about  file format is 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https://genome.ucsc.edu/FAQ/FAQformat.html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4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– Variant Call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0" y="1690688"/>
            <a:ext cx="12384982" cy="47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- General Feature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20" y="1590936"/>
            <a:ext cx="11204367" cy="43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- Browser Extensible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1" y="1690688"/>
            <a:ext cx="12000757" cy="42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based and 1 based coordinates 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15" y="2016499"/>
            <a:ext cx="6051388" cy="24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22276" y="6488668"/>
            <a:ext cx="46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https://www.biostars.org/p/84686/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5781" y="5088320"/>
            <a:ext cx="834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file formats are 1-based (GFF, SAM, VCF) and others are 0-based (BED, BAM)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cd ~/work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bin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make directories for reference and save all references in one place for easy access.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647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Bioinformatics 101</vt:lpstr>
      <vt:lpstr>Session 2</vt:lpstr>
      <vt:lpstr>PowerPoint Presentation</vt:lpstr>
      <vt:lpstr>File formats</vt:lpstr>
      <vt:lpstr>VCF – Variant Call Format</vt:lpstr>
      <vt:lpstr>GFF - General Feature Format</vt:lpstr>
      <vt:lpstr>BED - Browser Extensible Data</vt:lpstr>
      <vt:lpstr>0 based and 1 based coordinates </vt:lpstr>
      <vt:lpstr>Check point</vt:lpstr>
      <vt:lpstr>Data</vt:lpstr>
      <vt:lpstr>Questions</vt:lpstr>
      <vt:lpstr>Convert BAM to FASTQ</vt:lpstr>
      <vt:lpstr>Preprocessing</vt:lpstr>
      <vt:lpstr>Freebayes</vt:lpstr>
      <vt:lpstr>Bedtools intersect</vt:lpstr>
      <vt:lpstr>Which genes have mutations?</vt:lpstr>
      <vt:lpstr>Which genes do not have mutations?</vt:lpstr>
      <vt:lpstr>Which genes have the highest number of mutations?</vt:lpstr>
      <vt:lpstr>Bedtools window</vt:lpstr>
      <vt:lpstr>Can we check if the flanking regions of the genes have mutations as well ?</vt:lpstr>
      <vt:lpstr>Bedtools coverage</vt:lpstr>
      <vt:lpstr>Get coverage of each gene and number of reads mapping to it.</vt:lpstr>
      <vt:lpstr>Bedtools getfasta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rahulsimham vegesna</dc:creator>
  <cp:lastModifiedBy>rahulsimham vegesna</cp:lastModifiedBy>
  <cp:revision>40</cp:revision>
  <dcterms:created xsi:type="dcterms:W3CDTF">2017-09-14T20:03:52Z</dcterms:created>
  <dcterms:modified xsi:type="dcterms:W3CDTF">2017-09-22T00:08:35Z</dcterms:modified>
</cp:coreProperties>
</file>