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0" r:id="rId3"/>
    <p:sldId id="293" r:id="rId4"/>
    <p:sldId id="291" r:id="rId5"/>
    <p:sldId id="292" r:id="rId6"/>
    <p:sldId id="294" r:id="rId7"/>
    <p:sldId id="295" r:id="rId8"/>
    <p:sldId id="258" r:id="rId9"/>
    <p:sldId id="296" r:id="rId10"/>
    <p:sldId id="302" r:id="rId11"/>
    <p:sldId id="260" r:id="rId12"/>
    <p:sldId id="259" r:id="rId13"/>
    <p:sldId id="261" r:id="rId14"/>
    <p:sldId id="297" r:id="rId15"/>
    <p:sldId id="298" r:id="rId16"/>
    <p:sldId id="262" r:id="rId17"/>
    <p:sldId id="263" r:id="rId18"/>
    <p:sldId id="264" r:id="rId19"/>
    <p:sldId id="299" r:id="rId20"/>
    <p:sldId id="257" r:id="rId21"/>
    <p:sldId id="300" r:id="rId22"/>
    <p:sldId id="268" r:id="rId23"/>
    <p:sldId id="303" r:id="rId24"/>
    <p:sldId id="265" r:id="rId25"/>
    <p:sldId id="267" r:id="rId26"/>
    <p:sldId id="269" r:id="rId27"/>
    <p:sldId id="270" r:id="rId28"/>
    <p:sldId id="271" r:id="rId29"/>
    <p:sldId id="304" r:id="rId30"/>
    <p:sldId id="273" r:id="rId31"/>
    <p:sldId id="274" r:id="rId32"/>
    <p:sldId id="275" r:id="rId33"/>
    <p:sldId id="276" r:id="rId34"/>
    <p:sldId id="306" r:id="rId35"/>
    <p:sldId id="289" r:id="rId36"/>
    <p:sldId id="288" r:id="rId37"/>
    <p:sldId id="305" r:id="rId38"/>
    <p:sldId id="278" r:id="rId39"/>
    <p:sldId id="309" r:id="rId40"/>
    <p:sldId id="310" r:id="rId41"/>
    <p:sldId id="311" r:id="rId42"/>
    <p:sldId id="282" r:id="rId43"/>
    <p:sldId id="283" r:id="rId44"/>
    <p:sldId id="284" r:id="rId45"/>
    <p:sldId id="285" r:id="rId46"/>
    <p:sldId id="286" r:id="rId47"/>
    <p:sldId id="312" r:id="rId48"/>
    <p:sldId id="307" r:id="rId49"/>
    <p:sldId id="308" r:id="rId50"/>
    <p:sldId id="313" r:id="rId51"/>
    <p:sldId id="281" r:id="rId52"/>
    <p:sldId id="30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022" autoAdjust="0"/>
  </p:normalViewPr>
  <p:slideViewPr>
    <p:cSldViewPr snapToGrid="0">
      <p:cViewPr varScale="1">
        <p:scale>
          <a:sx n="66" d="100"/>
          <a:sy n="66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9B021-8588-4959-A178-7A86AEE7D07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CE93E-05EB-4D80-A7F6-E4859069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Information of the read : read id, </a:t>
            </a:r>
            <a:r>
              <a:rPr lang="en-US" dirty="0" err="1" smtClean="0"/>
              <a:t>seq</a:t>
            </a:r>
            <a:r>
              <a:rPr lang="en-US" dirty="0" smtClean="0"/>
              <a:t> and quality</a:t>
            </a:r>
          </a:p>
          <a:p>
            <a:r>
              <a:rPr lang="en-US" dirty="0" smtClean="0"/>
              <a:t>Information of the reference: reference id, location </a:t>
            </a:r>
          </a:p>
          <a:p>
            <a:r>
              <a:rPr lang="en-US" dirty="0" smtClean="0"/>
              <a:t>Alignment: quality, gaps, length</a:t>
            </a:r>
          </a:p>
          <a:p>
            <a:r>
              <a:rPr lang="en-US" dirty="0" smtClean="0"/>
              <a:t>Information of the mate/pair read: location mapped to, index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E93E-05EB-4D80-A7F6-E4859069BA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B8A079-82B3-403C-8274-722A59C868F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58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7D1566-33F9-4A67-B63A-A3AD2FC8265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1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0CCD4F-6C6A-45A3-9164-1E798781E82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12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33497D-2B38-4A32-8983-507258DBF3D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966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0CCD4F-6C6A-45A3-9164-1E798781E82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98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Supplementary line is chimeric alignment</a:t>
            </a:r>
          </a:p>
          <a:p>
            <a:r>
              <a:rPr lang="en-US" dirty="0" smtClean="0"/>
              <a:t>Secondary alignment is multiple</a:t>
            </a:r>
            <a:r>
              <a:rPr lang="en-US" baseline="0" dirty="0" smtClean="0"/>
              <a:t> mapping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E93E-05EB-4D80-A7F6-E4859069BA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r>
              <a:rPr lang="en-US" baseline="0" dirty="0" smtClean="0"/>
              <a:t> from Oxford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E93E-05EB-4D80-A7F6-E4859069BA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8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E93E-05EB-4D80-A7F6-E4859069BA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0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E93E-05EB-4D80-A7F6-E4859069BA8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indel</a:t>
            </a:r>
            <a:r>
              <a:rPr lang="en-US" dirty="0" err="1" smtClean="0">
                <a:effectLst/>
              </a:rPr>
              <a:t>indel</a:t>
            </a:r>
            <a:r>
              <a:rPr lang="en-US" dirty="0" smtClean="0">
                <a:effectLst/>
              </a:rPr>
              <a:t> length; 0 for no </a:t>
            </a:r>
            <a:r>
              <a:rPr lang="en-US" dirty="0" err="1" smtClean="0">
                <a:effectLst/>
              </a:rPr>
              <a:t>indel</a:t>
            </a:r>
            <a:r>
              <a:rPr lang="en-US" dirty="0" smtClean="0">
                <a:effectLst/>
              </a:rPr>
              <a:t>, positive for ins and negative for del</a:t>
            </a:r>
          </a:p>
          <a:p>
            <a:r>
              <a:rPr lang="en-US" dirty="0" smtClean="0"/>
              <a:t>is_del</a:t>
            </a:r>
            <a:r>
              <a:rPr lang="en-US" dirty="0" smtClean="0">
                <a:effectLst/>
              </a:rPr>
              <a:t>1 </a:t>
            </a:r>
            <a:r>
              <a:rPr lang="en-US" dirty="0" err="1" smtClean="0">
                <a:effectLst/>
              </a:rPr>
              <a:t>iff</a:t>
            </a:r>
            <a:r>
              <a:rPr lang="en-US" dirty="0" smtClean="0">
                <a:effectLst/>
              </a:rPr>
              <a:t> the base on the padded read is a deletion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E93E-05EB-4D80-A7F6-E4859069BA8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E93E-05EB-4D80-A7F6-E4859069BA8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33497D-2B38-4A32-8983-507258DBF3D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77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9234CD-83DA-46DE-AA3D-71506C26BBA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08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0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F917-2AB8-45F3-931C-8AB940BC938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ED29-03EC-4780-AB5E-F510FFD2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adinstitute.github.io/picard/explain-flags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github.io/hts-specs/SAMv1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am-developers/pysam/blob/master/AUTH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sam.readthedocs.org/en/latest/" TargetMode="External"/><Relationship Id="rId4" Type="http://schemas.openxmlformats.org/officeDocument/2006/relationships/hyperlink" Target="https://github.com/pysam-developers/pysam.gi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sam-developers/pysam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github.io/hts-specs/SAMv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Explore alignments (SAM/BAM) using </a:t>
            </a:r>
            <a:r>
              <a:rPr lang="en-US" dirty="0" err="1"/>
              <a:t>pysam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Rahulsimahm</a:t>
            </a:r>
            <a:r>
              <a:rPr lang="en-US" dirty="0" smtClean="0"/>
              <a:t> </a:t>
            </a:r>
            <a:r>
              <a:rPr lang="en-US" dirty="0" err="1" smtClean="0"/>
              <a:t>Vegesna</a:t>
            </a:r>
            <a:endParaRPr lang="en-US" dirty="0" smtClean="0"/>
          </a:p>
          <a:p>
            <a:r>
              <a:rPr lang="en-US" dirty="0" smtClean="0"/>
              <a:t>GENOMIX WORKSHOP </a:t>
            </a:r>
          </a:p>
          <a:p>
            <a:r>
              <a:rPr lang="en-US" dirty="0" smtClean="0"/>
              <a:t>2/11/2016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589106" y="60364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/>
              <a:t>T  </a:t>
            </a:r>
            <a:r>
              <a:rPr lang="en-US" sz="2400" dirty="0" err="1" smtClean="0"/>
              <a:t>T</a:t>
            </a:r>
            <a:r>
              <a:rPr lang="en-US" sz="2400" dirty="0" smtClean="0"/>
              <a:t> G C </a:t>
            </a:r>
            <a:r>
              <a:rPr lang="en-US" sz="2400" dirty="0" err="1" smtClean="0"/>
              <a:t>C</a:t>
            </a:r>
            <a:r>
              <a:rPr lang="en-US" sz="2400" dirty="0" smtClean="0"/>
              <a:t> T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589106" y="528403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T </a:t>
            </a:r>
            <a:r>
              <a:rPr lang="en-US" sz="2400" dirty="0" smtClean="0"/>
              <a:t>        C </a:t>
            </a:r>
            <a:r>
              <a:rPr lang="en-US" sz="2400" dirty="0" err="1" smtClean="0"/>
              <a:t>C</a:t>
            </a:r>
            <a:r>
              <a:rPr lang="en-US" sz="2400" dirty="0" smtClean="0"/>
              <a:t> 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251200" y="226437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423816" y="4788561"/>
            <a:ext cx="5344367" cy="2603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0000" y="19976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Paired-end reads</a:t>
            </a:r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717800" y="2159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318000" y="2159000"/>
            <a:ext cx="5334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118600" y="228977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37400" y="20230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Mate-pair </a:t>
            </a:r>
            <a:r>
              <a:rPr lang="en-US" dirty="0" smtClean="0"/>
              <a:t>reads</a:t>
            </a:r>
          </a:p>
          <a:p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8585200" y="2184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0800000">
            <a:off x="10185400" y="2184400"/>
            <a:ext cx="5334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11306" y="4312841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23478" y="4216903"/>
            <a:ext cx="587828" cy="156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78106" y="4217171"/>
            <a:ext cx="587828" cy="156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17700" y="4534678"/>
            <a:ext cx="15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cxnSp>
        <p:nvCxnSpPr>
          <p:cNvPr id="26" name="Straight Connector 25"/>
          <p:cNvCxnSpPr>
            <a:stCxn id="21" idx="1"/>
          </p:cNvCxnSpPr>
          <p:nvPr/>
        </p:nvCxnSpPr>
        <p:spPr>
          <a:xfrm>
            <a:off x="3823478" y="4295076"/>
            <a:ext cx="0" cy="4934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78106" y="4295076"/>
            <a:ext cx="0" cy="4934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92126" y="3992968"/>
            <a:ext cx="1066800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52939" y="29464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alignment we would like to know?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20253" y="3652456"/>
            <a:ext cx="20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10645" y="4373249"/>
            <a:ext cx="20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60607" y="4408013"/>
            <a:ext cx="20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89106" y="5706810"/>
            <a:ext cx="169039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9106" y="6087810"/>
            <a:ext cx="169039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12613" y="570681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92934" y="570681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59151" y="570681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57506" y="570681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41506" y="570681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23478" y="4814596"/>
            <a:ext cx="896775" cy="61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436707" y="4814596"/>
            <a:ext cx="1842795" cy="5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00630" y="5745702"/>
            <a:ext cx="20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Fields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821"/>
            <a:ext cx="10515600" cy="33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0301"/>
            <a:ext cx="12192000" cy="798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0301"/>
            <a:ext cx="12192000" cy="7988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228" y="263439"/>
            <a:ext cx="1675575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51" y="6371471"/>
            <a:ext cx="929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             </a:t>
            </a:r>
            <a:r>
              <a:rPr lang="en-US" dirty="0" smtClean="0">
                <a:solidFill>
                  <a:srgbClr val="FF0000"/>
                </a:solidFill>
              </a:rPr>
              <a:t>  2     </a:t>
            </a:r>
            <a:r>
              <a:rPr lang="en-US" dirty="0">
                <a:solidFill>
                  <a:srgbClr val="FF0000"/>
                </a:solidFill>
              </a:rPr>
              <a:t>3    </a:t>
            </a:r>
            <a:r>
              <a:rPr lang="en-US" dirty="0" smtClean="0">
                <a:solidFill>
                  <a:srgbClr val="FF0000"/>
                </a:solidFill>
              </a:rPr>
              <a:t>  4    </a:t>
            </a:r>
            <a:r>
              <a:rPr lang="en-US" dirty="0">
                <a:solidFill>
                  <a:srgbClr val="FF0000"/>
                </a:solidFill>
              </a:rPr>
              <a:t>5  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6	             </a:t>
            </a:r>
            <a:r>
              <a:rPr lang="en-US" dirty="0" smtClean="0">
                <a:solidFill>
                  <a:srgbClr val="FF0000"/>
                </a:solidFill>
              </a:rPr>
              <a:t>      7     8       9    10</a:t>
            </a:r>
            <a:r>
              <a:rPr lang="en-US" dirty="0">
                <a:solidFill>
                  <a:srgbClr val="FF0000"/>
                </a:solidFill>
              </a:rPr>
              <a:t>	                     </a:t>
            </a:r>
            <a:r>
              <a:rPr lang="en-US" dirty="0" smtClean="0">
                <a:solidFill>
                  <a:srgbClr val="FF0000"/>
                </a:solidFill>
              </a:rPr>
              <a:t>        11		Col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9816" y="4188941"/>
            <a:ext cx="25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3318476" y="4373607"/>
            <a:ext cx="531340" cy="87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682470" y="6561438"/>
            <a:ext cx="3336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in the alignment file always represents the reference sequence and no the read sequence. (r003 </a:t>
            </a:r>
            <a:r>
              <a:rPr lang="en-US" dirty="0" err="1" smtClean="0"/>
              <a:t>seq</a:t>
            </a:r>
            <a:r>
              <a:rPr lang="en-US" dirty="0" smtClean="0"/>
              <a:t> in SAM)</a:t>
            </a:r>
          </a:p>
          <a:p>
            <a:r>
              <a:rPr lang="en-US" dirty="0" smtClean="0"/>
              <a:t>The position are also with respect to the reference sequence.</a:t>
            </a:r>
          </a:p>
          <a:p>
            <a:r>
              <a:rPr lang="en-US" dirty="0" smtClean="0"/>
              <a:t>Look at the FLAGS to know if the sequence is reverse complement or not.  </a:t>
            </a:r>
          </a:p>
          <a:p>
            <a:r>
              <a:rPr lang="en-US" dirty="0" smtClean="0"/>
              <a:t>Position are indicated by –</a:t>
            </a:r>
            <a:r>
              <a:rPr lang="en-US" dirty="0" err="1" smtClean="0"/>
              <a:t>ve</a:t>
            </a:r>
            <a:r>
              <a:rPr lang="en-US" dirty="0" smtClean="0"/>
              <a:t> sign in TLEN if the mate strand is in the complementary strand (</a:t>
            </a:r>
            <a:r>
              <a:rPr lang="en-US" dirty="0" smtClean="0"/>
              <a:t>r001/2 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8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– a bitwise set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are there multiple </a:t>
            </a:r>
            <a:r>
              <a:rPr lang="en-US" dirty="0" smtClean="0"/>
              <a:t>segments/reads? (two reads exist)</a:t>
            </a:r>
            <a:endParaRPr lang="en-US" dirty="0"/>
          </a:p>
          <a:p>
            <a:r>
              <a:rPr lang="en-US" dirty="0"/>
              <a:t>are all </a:t>
            </a:r>
            <a:r>
              <a:rPr lang="en-US" dirty="0" smtClean="0"/>
              <a:t>segments properly </a:t>
            </a:r>
            <a:r>
              <a:rPr lang="en-US" dirty="0"/>
              <a:t>aligned</a:t>
            </a:r>
            <a:r>
              <a:rPr lang="en-US" dirty="0" smtClean="0"/>
              <a:t>? (read orientation)</a:t>
            </a:r>
            <a:endParaRPr lang="en-US" dirty="0"/>
          </a:p>
          <a:p>
            <a:r>
              <a:rPr lang="en-US" dirty="0"/>
              <a:t>is this </a:t>
            </a:r>
            <a:r>
              <a:rPr lang="en-US" dirty="0" smtClean="0"/>
              <a:t>segment/read unmapped? (say read1)</a:t>
            </a:r>
            <a:endParaRPr lang="en-US" dirty="0"/>
          </a:p>
          <a:p>
            <a:r>
              <a:rPr lang="en-US" dirty="0"/>
              <a:t>is the next </a:t>
            </a:r>
            <a:r>
              <a:rPr lang="en-US" dirty="0" smtClean="0"/>
              <a:t>segment/read unmapped? (read 2)</a:t>
            </a:r>
            <a:endParaRPr lang="en-US" dirty="0"/>
          </a:p>
          <a:p>
            <a:r>
              <a:rPr lang="en-US" dirty="0"/>
              <a:t>is this query the reverse strand?</a:t>
            </a:r>
          </a:p>
          <a:p>
            <a:r>
              <a:rPr lang="en-US" dirty="0"/>
              <a:t>is the next </a:t>
            </a:r>
            <a:r>
              <a:rPr lang="en-US" dirty="0" smtClean="0"/>
              <a:t>segment/read the </a:t>
            </a:r>
            <a:r>
              <a:rPr lang="en-US" dirty="0"/>
              <a:t>reverse strand?</a:t>
            </a:r>
          </a:p>
          <a:p>
            <a:r>
              <a:rPr lang="en-US" dirty="0"/>
              <a:t>is this the 1st </a:t>
            </a:r>
            <a:r>
              <a:rPr lang="en-US" dirty="0" smtClean="0"/>
              <a:t>segment/read?</a:t>
            </a:r>
            <a:endParaRPr lang="en-US" dirty="0"/>
          </a:p>
          <a:p>
            <a:r>
              <a:rPr lang="en-US" dirty="0"/>
              <a:t>is this the last </a:t>
            </a:r>
            <a:r>
              <a:rPr lang="en-US" dirty="0" smtClean="0"/>
              <a:t>segment/read?</a:t>
            </a:r>
            <a:endParaRPr lang="en-US" dirty="0"/>
          </a:p>
          <a:p>
            <a:r>
              <a:rPr lang="en-US" dirty="0"/>
              <a:t>is this a secondary alignment?</a:t>
            </a:r>
          </a:p>
          <a:p>
            <a:r>
              <a:rPr lang="en-US" dirty="0"/>
              <a:t>did this read fail quality controls?</a:t>
            </a:r>
          </a:p>
          <a:p>
            <a:r>
              <a:rPr lang="en-US" dirty="0"/>
              <a:t>is this read a PCR or optical duplicate?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683" y="2896862"/>
            <a:ext cx="3930424" cy="19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9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61" y="1690688"/>
            <a:ext cx="9596477" cy="3746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3450" y="5707062"/>
            <a:ext cx="9008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Easy to understand using: 	</a:t>
            </a:r>
            <a:r>
              <a:rPr lang="en-US" dirty="0" smtClean="0">
                <a:hlinkClick r:id="rId4"/>
              </a:rPr>
              <a:t>https://broadinstitute.github.io/picard/explain-flags.html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2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the alignments with respect to the reference.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97" y="2435177"/>
            <a:ext cx="7819351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2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 is a tab separated alignment file.</a:t>
            </a:r>
          </a:p>
          <a:p>
            <a:r>
              <a:rPr lang="en-US" dirty="0" smtClean="0"/>
              <a:t>BAM is a compressed binary version of SAM.</a:t>
            </a:r>
          </a:p>
          <a:p>
            <a:r>
              <a:rPr lang="en-US" dirty="0" smtClean="0"/>
              <a:t>Common way to store large number of alignments generated from NGS</a:t>
            </a:r>
          </a:p>
          <a:p>
            <a:r>
              <a:rPr lang="en-US" dirty="0" smtClean="0"/>
              <a:t>It is compressed in BGZF format.</a:t>
            </a:r>
          </a:p>
          <a:p>
            <a:r>
              <a:rPr lang="en-US" dirty="0" smtClean="0"/>
              <a:t>BAI is the index for a BAM file which is required for fast retrieval of alignments.</a:t>
            </a:r>
          </a:p>
          <a:p>
            <a:r>
              <a:rPr lang="en-US" dirty="0" smtClean="0"/>
              <a:t>More info at : </a:t>
            </a:r>
            <a:r>
              <a:rPr lang="en-US" dirty="0" smtClean="0">
                <a:hlinkClick r:id="rId2"/>
              </a:rPr>
              <a:t>http://samtools.github.io/hts-specs/SAMv1.pdf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83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69" y="265843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III. </a:t>
            </a:r>
            <a:r>
              <a:rPr lang="en-US" dirty="0" err="1" smtClean="0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8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Background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SAM tools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pysam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Break and Pizza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Excercise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r>
              <a:rPr lang="en-US" dirty="0" smtClean="0"/>
              <a:t> (http://www.htslib.org/)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" y="2455090"/>
            <a:ext cx="8258562" cy="40576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98" y="6307266"/>
            <a:ext cx="10515600" cy="410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http://davetang.org/wiki/tiki-index.php?page=SAMTools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24698" y="1531760"/>
            <a:ext cx="1025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Heng</a:t>
            </a:r>
            <a:r>
              <a:rPr lang="en-US" dirty="0" smtClean="0"/>
              <a:t> Li et .al (2009) The Sequence alignment/map (SAM) format and </a:t>
            </a:r>
            <a:r>
              <a:rPr lang="en-US" dirty="0" err="1" smtClean="0"/>
              <a:t>SAMtools</a:t>
            </a:r>
            <a:r>
              <a:rPr lang="en-US" dirty="0" smtClean="0"/>
              <a:t>. Bioinformatics, 25, 2078-9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69" y="265843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IV. </a:t>
            </a:r>
            <a:r>
              <a:rPr lang="en-US" dirty="0" err="1" smtClean="0"/>
              <a:t>pysam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sure you have: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Downloaded the BAM file.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Have </a:t>
            </a:r>
            <a:r>
              <a:rPr lang="en-US" dirty="0" err="1" smtClean="0"/>
              <a:t>pysam</a:t>
            </a:r>
            <a:r>
              <a:rPr lang="en-US" dirty="0" smtClean="0"/>
              <a:t> installed and 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9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handle of SMA/BAM files</a:t>
            </a:r>
          </a:p>
          <a:p>
            <a:r>
              <a:rPr lang="en-US" dirty="0" smtClean="0"/>
              <a:t>Parse alignment from regions of interest</a:t>
            </a:r>
          </a:p>
          <a:p>
            <a:r>
              <a:rPr lang="en-US" dirty="0" smtClean="0"/>
              <a:t>Filter unwanted reads</a:t>
            </a:r>
          </a:p>
          <a:p>
            <a:r>
              <a:rPr lang="en-US" dirty="0" smtClean="0"/>
              <a:t>Extract required reads</a:t>
            </a:r>
          </a:p>
          <a:p>
            <a:r>
              <a:rPr lang="en-US" dirty="0" smtClean="0"/>
              <a:t>Create header and reads</a:t>
            </a:r>
          </a:p>
          <a:p>
            <a:r>
              <a:rPr lang="en-US" dirty="0" smtClean="0"/>
              <a:t>Obtain coverage and haplotype for a particular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8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ysam</a:t>
            </a:r>
            <a:r>
              <a:rPr lang="en-US" dirty="0" smtClean="0"/>
              <a:t> – python wrapper for </a:t>
            </a:r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6070" cy="4351338"/>
          </a:xfrm>
        </p:spPr>
        <p:txBody>
          <a:bodyPr/>
          <a:lstStyle/>
          <a:p>
            <a:r>
              <a:rPr lang="en-US" dirty="0" smtClean="0"/>
              <a:t>Andreas </a:t>
            </a:r>
            <a:r>
              <a:rPr lang="en-US" dirty="0" err="1" smtClean="0"/>
              <a:t>Heger</a:t>
            </a:r>
            <a:r>
              <a:rPr lang="en-US" dirty="0" smtClean="0"/>
              <a:t> et al. </a:t>
            </a:r>
            <a:r>
              <a:rPr lang="en-US" sz="2000" dirty="0"/>
              <a:t>(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github.com/pysam-developers/pysam/blob/master/AUTHORS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github.com/pysam-developers/pysam.git</a:t>
            </a:r>
            <a:endParaRPr lang="en-US" dirty="0" smtClean="0"/>
          </a:p>
          <a:p>
            <a:r>
              <a:rPr lang="en-US" dirty="0" smtClean="0"/>
              <a:t>Also warps </a:t>
            </a:r>
            <a:r>
              <a:rPr lang="en-US" dirty="0" err="1" smtClean="0"/>
              <a:t>bcftools</a:t>
            </a:r>
            <a:r>
              <a:rPr lang="en-US" dirty="0" smtClean="0"/>
              <a:t> and </a:t>
            </a:r>
            <a:r>
              <a:rPr lang="en-US" dirty="0" err="1" smtClean="0"/>
              <a:t>htslib</a:t>
            </a:r>
            <a:endParaRPr lang="en-US" dirty="0" smtClean="0"/>
          </a:p>
          <a:p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http://pysam.readthedocs.org/en/latest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4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pysam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the </a:t>
            </a:r>
            <a:r>
              <a:rPr lang="en-US" dirty="0" err="1" smtClean="0"/>
              <a:t>pyam</a:t>
            </a:r>
            <a:r>
              <a:rPr lang="en-US" dirty="0" smtClean="0"/>
              <a:t> package into your python environment: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import </a:t>
            </a:r>
            <a:r>
              <a:rPr lang="en-US" i="1" dirty="0" err="1" smtClean="0"/>
              <a:t>pysam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 us know if you have trouble loading the package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06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handle I/O: SAM </a:t>
            </a:r>
            <a:r>
              <a:rPr lang="en-US" dirty="0" err="1"/>
              <a:t>pysam.AlignmentFile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Read a SAM:</a:t>
            </a:r>
          </a:p>
          <a:p>
            <a:pPr marL="0" indent="0">
              <a:buNone/>
            </a:pPr>
            <a:r>
              <a:rPr lang="en-US" i="1" dirty="0" err="1" smtClean="0"/>
              <a:t>samfile_in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pysam.AlignmentFile</a:t>
            </a:r>
            <a:r>
              <a:rPr lang="en-US" i="1" dirty="0"/>
              <a:t>("ex1.sam", "r</a:t>
            </a:r>
            <a:r>
              <a:rPr lang="en-US" i="1" dirty="0" smtClean="0"/>
              <a:t>")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Write to a SAM file:</a:t>
            </a:r>
          </a:p>
          <a:p>
            <a:pPr marL="0" indent="0">
              <a:buNone/>
            </a:pPr>
            <a:r>
              <a:rPr lang="en-US" i="1" dirty="0" err="1" smtClean="0"/>
              <a:t>samfile_out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pysam.AlignmentFile</a:t>
            </a:r>
            <a:r>
              <a:rPr lang="en-US" i="1" dirty="0"/>
              <a:t>("ex1.sam", </a:t>
            </a:r>
            <a:r>
              <a:rPr lang="en-US" i="1" dirty="0" smtClean="0"/>
              <a:t>“w") 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Close the SAM file:</a:t>
            </a:r>
          </a:p>
          <a:p>
            <a:pPr marL="0" indent="0">
              <a:buNone/>
            </a:pPr>
            <a:r>
              <a:rPr lang="en-US" i="1" dirty="0" err="1" smtClean="0"/>
              <a:t>samfile_in.close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r>
              <a:rPr lang="en-US" i="1" dirty="0" err="1" smtClean="0"/>
              <a:t>samfile_out.close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handle I/O: </a:t>
            </a:r>
            <a:r>
              <a:rPr lang="en-US" dirty="0" smtClean="0"/>
              <a:t>BAM </a:t>
            </a:r>
            <a:r>
              <a:rPr lang="en-US" dirty="0" err="1"/>
              <a:t>pysam.AlignmentFile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Read a </a:t>
            </a:r>
            <a:r>
              <a:rPr lang="en-US" dirty="0" smtClean="0"/>
              <a:t>BAM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 err="1" smtClean="0"/>
              <a:t>Bamfile_in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pysam.AlignmentFile</a:t>
            </a:r>
            <a:r>
              <a:rPr lang="en-US" i="1" dirty="0"/>
              <a:t>("</a:t>
            </a:r>
            <a:r>
              <a:rPr lang="en-US" i="1" dirty="0" smtClean="0"/>
              <a:t>ex1.bam</a:t>
            </a:r>
            <a:r>
              <a:rPr lang="en-US" i="1" dirty="0"/>
              <a:t>", "</a:t>
            </a:r>
            <a:r>
              <a:rPr lang="en-US" i="1" dirty="0" err="1" smtClean="0"/>
              <a:t>rb</a:t>
            </a:r>
            <a:r>
              <a:rPr lang="en-US" i="1" dirty="0" smtClean="0"/>
              <a:t>")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Write to a SAM file:</a:t>
            </a:r>
          </a:p>
          <a:p>
            <a:pPr marL="0" indent="0">
              <a:buNone/>
            </a:pPr>
            <a:r>
              <a:rPr lang="en-US" i="1" dirty="0" err="1" smtClean="0"/>
              <a:t>Bamfile_out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pysam.AlignmentFile</a:t>
            </a:r>
            <a:r>
              <a:rPr lang="en-US" i="1" dirty="0"/>
              <a:t>("</a:t>
            </a:r>
            <a:r>
              <a:rPr lang="en-US" i="1" dirty="0" smtClean="0"/>
              <a:t>ex1.bam</a:t>
            </a:r>
            <a:r>
              <a:rPr lang="en-US" i="1" dirty="0"/>
              <a:t>", “</a:t>
            </a:r>
            <a:r>
              <a:rPr lang="en-US" i="1" dirty="0" err="1" smtClean="0"/>
              <a:t>wb</a:t>
            </a:r>
            <a:r>
              <a:rPr lang="en-US" i="1" dirty="0" smtClean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Close the SAM file:</a:t>
            </a:r>
          </a:p>
          <a:p>
            <a:pPr marL="0" indent="0">
              <a:buNone/>
            </a:pPr>
            <a:r>
              <a:rPr lang="en-US" i="1" dirty="0" err="1" smtClean="0"/>
              <a:t>Bamfile_in.close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 err="1" smtClean="0"/>
              <a:t>Bamfile_out.close</a:t>
            </a:r>
            <a:r>
              <a:rPr lang="en-US" i="1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3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alignments from </a:t>
            </a:r>
            <a:r>
              <a:rPr lang="en-US" dirty="0" smtClean="0"/>
              <a:t>regions of interest : </a:t>
            </a:r>
            <a:r>
              <a:rPr lang="en-US" dirty="0" err="1" smtClean="0"/>
              <a:t>bamfile.fetch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1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i="1" dirty="0" err="1" smtClean="0"/>
              <a:t>bamfile</a:t>
            </a:r>
            <a:r>
              <a:rPr lang="en-US" sz="3100" i="1" dirty="0" smtClean="0"/>
              <a:t> </a:t>
            </a:r>
            <a:r>
              <a:rPr lang="en-US" sz="3100" i="1" dirty="0"/>
              <a:t>= </a:t>
            </a:r>
            <a:r>
              <a:rPr lang="en-US" sz="3100" i="1" dirty="0" err="1"/>
              <a:t>pysam.AlignmentFile</a:t>
            </a:r>
            <a:r>
              <a:rPr lang="en-US" sz="3100" i="1" dirty="0"/>
              <a:t>("</a:t>
            </a:r>
            <a:r>
              <a:rPr lang="en-US" sz="3100" i="1" dirty="0" smtClean="0"/>
              <a:t>ex1.bam</a:t>
            </a:r>
            <a:r>
              <a:rPr lang="en-US" sz="3100" i="1" dirty="0"/>
              <a:t>", "</a:t>
            </a:r>
            <a:r>
              <a:rPr lang="en-US" sz="3100" i="1" dirty="0" err="1" smtClean="0"/>
              <a:t>rb</a:t>
            </a:r>
            <a:r>
              <a:rPr lang="en-US" sz="3100" i="1" dirty="0" smtClean="0"/>
              <a:t>")</a:t>
            </a:r>
            <a:endParaRPr lang="en-US" sz="3100" b="1" i="1" dirty="0" smtClean="0"/>
          </a:p>
          <a:p>
            <a:pPr marL="0" indent="0">
              <a:buNone/>
            </a:pPr>
            <a:r>
              <a:rPr lang="en-US" sz="3100" b="1" i="1" dirty="0" smtClean="0"/>
              <a:t>for</a:t>
            </a:r>
            <a:r>
              <a:rPr lang="en-US" sz="3100" i="1" dirty="0" smtClean="0"/>
              <a:t> </a:t>
            </a:r>
            <a:r>
              <a:rPr lang="en-US" sz="3100" i="1" dirty="0"/>
              <a:t>read </a:t>
            </a:r>
            <a:r>
              <a:rPr lang="en-US" sz="3100" b="1" i="1" dirty="0"/>
              <a:t>in</a:t>
            </a:r>
            <a:r>
              <a:rPr lang="en-US" sz="3100" i="1" dirty="0"/>
              <a:t> </a:t>
            </a:r>
            <a:r>
              <a:rPr lang="en-US" sz="3100" i="1" dirty="0" err="1" smtClean="0"/>
              <a:t>bamfile.fetch</a:t>
            </a:r>
            <a:r>
              <a:rPr lang="en-US" sz="3100" i="1" dirty="0"/>
              <a:t>(</a:t>
            </a:r>
            <a:r>
              <a:rPr lang="en-US" sz="3100" i="1" dirty="0" smtClean="0"/>
              <a:t>'chr22', </a:t>
            </a:r>
            <a:r>
              <a:rPr lang="en-US" sz="3100" i="1" dirty="0"/>
              <a:t>100, 120):</a:t>
            </a:r>
            <a:br>
              <a:rPr lang="en-US" sz="3100" i="1" dirty="0"/>
            </a:br>
            <a:r>
              <a:rPr lang="en-US" sz="3100" i="1" dirty="0"/>
              <a:t>    </a:t>
            </a:r>
            <a:r>
              <a:rPr lang="en-US" sz="3100" b="1" i="1" dirty="0"/>
              <a:t>print</a:t>
            </a:r>
            <a:r>
              <a:rPr lang="en-US" sz="3100" i="1" dirty="0"/>
              <a:t> </a:t>
            </a:r>
            <a:r>
              <a:rPr lang="en-US" sz="3100" i="1" dirty="0" smtClean="0"/>
              <a:t>read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3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unwanted </a:t>
            </a:r>
            <a:r>
              <a:rPr lang="en-US" dirty="0" smtClean="0"/>
              <a:t>reads and Extract </a:t>
            </a:r>
            <a:r>
              <a:rPr lang="en-US" dirty="0"/>
              <a:t>required </a:t>
            </a:r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3495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bamfile</a:t>
            </a:r>
            <a:r>
              <a:rPr lang="en-US" i="1" dirty="0"/>
              <a:t> = </a:t>
            </a:r>
            <a:r>
              <a:rPr lang="en-US" i="1" dirty="0" err="1"/>
              <a:t>pysam.AlignmentFile</a:t>
            </a:r>
            <a:r>
              <a:rPr lang="en-US" i="1" dirty="0"/>
              <a:t>("ex1.bam", "</a:t>
            </a:r>
            <a:r>
              <a:rPr lang="en-US" i="1" dirty="0" err="1"/>
              <a:t>rb</a:t>
            </a:r>
            <a:r>
              <a:rPr lang="en-US" i="1" dirty="0"/>
              <a:t>")</a:t>
            </a:r>
            <a:br>
              <a:rPr lang="en-US" i="1" dirty="0"/>
            </a:br>
            <a:r>
              <a:rPr lang="en-US" i="1" dirty="0" err="1"/>
              <a:t>pairedreads</a:t>
            </a:r>
            <a:r>
              <a:rPr lang="en-US" i="1" dirty="0"/>
              <a:t> = </a:t>
            </a:r>
            <a:r>
              <a:rPr lang="en-US" i="1" dirty="0" err="1"/>
              <a:t>pysam.AlignmentFile</a:t>
            </a:r>
            <a:r>
              <a:rPr lang="en-US" i="1" dirty="0"/>
              <a:t>("</a:t>
            </a:r>
            <a:r>
              <a:rPr lang="en-US" i="1" dirty="0" err="1"/>
              <a:t>allpaired.bam</a:t>
            </a:r>
            <a:r>
              <a:rPr lang="en-US" i="1" dirty="0"/>
              <a:t>", "</a:t>
            </a:r>
            <a:r>
              <a:rPr lang="en-US" i="1" dirty="0" err="1" smtClean="0"/>
              <a:t>wbh</a:t>
            </a:r>
            <a:r>
              <a:rPr lang="en-US" i="1" dirty="0" smtClean="0"/>
              <a:t>", </a:t>
            </a:r>
            <a:r>
              <a:rPr lang="en-US" i="1" dirty="0"/>
              <a:t>header=header</a:t>
            </a:r>
            <a:r>
              <a:rPr lang="en-US" i="1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dirty="0"/>
              <a:t>for</a:t>
            </a:r>
            <a:r>
              <a:rPr lang="en-US" i="1" dirty="0"/>
              <a:t> read </a:t>
            </a:r>
            <a:r>
              <a:rPr lang="en-US" b="1" i="1" dirty="0"/>
              <a:t>in</a:t>
            </a:r>
            <a:r>
              <a:rPr lang="en-US" i="1" dirty="0"/>
              <a:t> </a:t>
            </a:r>
            <a:r>
              <a:rPr lang="en-US" i="1" dirty="0" err="1"/>
              <a:t>bamfile.fetch</a:t>
            </a:r>
            <a:r>
              <a:rPr lang="en-US" i="1" dirty="0"/>
              <a:t>():</a:t>
            </a:r>
            <a:br>
              <a:rPr lang="en-US" i="1" dirty="0"/>
            </a:br>
            <a:r>
              <a:rPr lang="en-US" i="1" dirty="0"/>
              <a:t>    </a:t>
            </a:r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read.is_paired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i="1" dirty="0"/>
              <a:t>    	</a:t>
            </a:r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b="1" i="1" dirty="0"/>
              <a:t>not</a:t>
            </a:r>
            <a:r>
              <a:rPr lang="en-US" i="1" dirty="0"/>
              <a:t> </a:t>
            </a:r>
            <a:r>
              <a:rPr lang="en-US" i="1" dirty="0" err="1"/>
              <a:t>read.is_duplicate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i="1" dirty="0"/>
              <a:t>    		</a:t>
            </a:r>
            <a:r>
              <a:rPr lang="en-US" i="1" dirty="0" err="1"/>
              <a:t>pairedreads.write</a:t>
            </a:r>
            <a:r>
              <a:rPr lang="en-US" i="1" dirty="0"/>
              <a:t>(read)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pairedreads.close</a:t>
            </a:r>
            <a:r>
              <a:rPr lang="en-US" i="1" dirty="0"/>
              <a:t>()</a:t>
            </a:r>
            <a:br>
              <a:rPr lang="en-US" i="1" dirty="0"/>
            </a:br>
            <a:r>
              <a:rPr lang="en-US" i="1" dirty="0" err="1"/>
              <a:t>samfile.close</a:t>
            </a:r>
            <a:r>
              <a:rPr lang="en-US" i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5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63" y="24811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I.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77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r>
              <a:rPr lang="en-US" dirty="0" smtClean="0"/>
              <a:t>: read.&lt;FLAG&gt;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is_paired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true if read is paired in sequencing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is_proper_pair</a:t>
            </a:r>
            <a:r>
              <a:rPr lang="en-US" dirty="0">
                <a:solidFill>
                  <a:srgbClr val="000000"/>
                </a:solidFill>
              </a:rPr>
              <a:t> true if read is mapped in a proper pair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is_unmapped</a:t>
            </a:r>
            <a:r>
              <a:rPr lang="en-US" dirty="0">
                <a:solidFill>
                  <a:srgbClr val="000000"/>
                </a:solidFill>
              </a:rPr>
              <a:t> true if read itself is </a:t>
            </a:r>
            <a:r>
              <a:rPr lang="en-US" dirty="0" smtClean="0">
                <a:solidFill>
                  <a:srgbClr val="000000"/>
                </a:solidFill>
              </a:rPr>
              <a:t>unmapped</a:t>
            </a: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mate_is_unmapped</a:t>
            </a:r>
            <a:r>
              <a:rPr lang="en-US" dirty="0">
                <a:solidFill>
                  <a:srgbClr val="000000"/>
                </a:solidFill>
              </a:rPr>
              <a:t> true if the mate is </a:t>
            </a:r>
            <a:r>
              <a:rPr lang="en-US" dirty="0" smtClean="0">
                <a:solidFill>
                  <a:srgbClr val="000000"/>
                </a:solidFill>
              </a:rPr>
              <a:t>unmapped</a:t>
            </a: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is_reverse</a:t>
            </a:r>
            <a:r>
              <a:rPr lang="en-US" dirty="0">
                <a:solidFill>
                  <a:srgbClr val="000000"/>
                </a:solidFill>
              </a:rPr>
              <a:t> true if read is mapped to reverse strand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mate_is_reverse</a:t>
            </a:r>
            <a:r>
              <a:rPr lang="en-US" dirty="0">
                <a:solidFill>
                  <a:srgbClr val="000000"/>
                </a:solidFill>
              </a:rPr>
              <a:t> true is read is mapped to reverse strand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is_read1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true if this is read1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is_read2</a:t>
            </a:r>
            <a:r>
              <a:rPr lang="en-US" dirty="0">
                <a:solidFill>
                  <a:srgbClr val="000000"/>
                </a:solidFill>
              </a:rPr>
              <a:t> true if this is read2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is_secondary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true if not primary alignment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is_qcfail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true if QC failure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is_duplicate</a:t>
            </a:r>
            <a:r>
              <a:rPr lang="en-US" dirty="0">
                <a:solidFill>
                  <a:srgbClr val="000000"/>
                </a:solidFill>
              </a:rPr>
              <a:t> true if optical or PCR duplicate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</a:rPr>
              <a:t>is_supplementary</a:t>
            </a:r>
            <a:r>
              <a:rPr lang="en-US" dirty="0">
                <a:solidFill>
                  <a:srgbClr val="000000"/>
                </a:solidFill>
              </a:rPr>
              <a:t> true if this is a supplementary alignment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576" y="2588951"/>
            <a:ext cx="3930424" cy="19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header : python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header = { 'HD': {'VN': '1.0'},</a:t>
            </a:r>
            <a:br>
              <a:rPr lang="en-US" dirty="0"/>
            </a:br>
            <a:r>
              <a:rPr lang="en-US" dirty="0"/>
              <a:t>           'SQ': [{'LN': 1575, 'SN': 'chr1'},</a:t>
            </a:r>
            <a:br>
              <a:rPr lang="en-US" dirty="0"/>
            </a:br>
            <a:r>
              <a:rPr lang="en-US" dirty="0"/>
              <a:t>                  {'LN': 1584, 'SN': 'chr2'}] }</a:t>
            </a:r>
          </a:p>
        </p:txBody>
      </p:sp>
    </p:spTree>
    <p:extLst>
      <p:ext uri="{BB962C8B-B14F-4D97-AF65-F5344CB8AC3E}">
        <p14:creationId xmlns:p14="http://schemas.microsoft.com/office/powerpoint/2010/main" val="4267839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new read: </a:t>
            </a:r>
            <a:r>
              <a:rPr lang="en-US" dirty="0" err="1"/>
              <a:t>pysam.AlignedSegment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2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smtClean="0"/>
              <a:t>a </a:t>
            </a:r>
            <a:r>
              <a:rPr lang="en-US" sz="2000" i="1" dirty="0"/>
              <a:t>= </a:t>
            </a:r>
            <a:r>
              <a:rPr lang="en-US" sz="2000" i="1" dirty="0" err="1"/>
              <a:t>pysam.AlignedSegment</a:t>
            </a:r>
            <a:r>
              <a:rPr lang="en-US" sz="2000" i="1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a.query_name</a:t>
            </a:r>
            <a:r>
              <a:rPr lang="en-US" sz="2000" i="1" dirty="0" smtClean="0"/>
              <a:t> </a:t>
            </a:r>
            <a:r>
              <a:rPr lang="en-US" sz="2000" i="1" dirty="0"/>
              <a:t>= "</a:t>
            </a:r>
            <a:r>
              <a:rPr lang="en-US" sz="2000" i="1" dirty="0" smtClean="0"/>
              <a:t>read_28833_29006_6945“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a.query_sequence</a:t>
            </a:r>
            <a:r>
              <a:rPr lang="en-US" sz="2000" i="1" dirty="0"/>
              <a:t>="</a:t>
            </a:r>
            <a:r>
              <a:rPr lang="en-US" sz="2000" i="1" dirty="0" smtClean="0"/>
              <a:t>AGCTTAGCTAGCTACCTATATCTTGGTCTTGGCCG“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a.flag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99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a.reference_id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a.reference_start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32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a.mapping_quality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20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a.cigar</a:t>
            </a:r>
            <a:r>
              <a:rPr lang="en-US" sz="2000" i="1" dirty="0" smtClean="0"/>
              <a:t> </a:t>
            </a:r>
            <a:r>
              <a:rPr lang="en-US" sz="2000" i="1" dirty="0"/>
              <a:t>= ((0,10), (2,1), (0,25</a:t>
            </a:r>
            <a:r>
              <a:rPr lang="en-US" sz="2000" i="1" dirty="0" smtClean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a.next_reference_id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a.next_reference_start</a:t>
            </a:r>
            <a:r>
              <a:rPr lang="en-US" sz="2000" i="1" dirty="0" smtClean="0"/>
              <a:t>=199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a.template_length</a:t>
            </a:r>
            <a:r>
              <a:rPr lang="en-US" sz="2000" i="1" dirty="0" smtClean="0"/>
              <a:t>=167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a.query_qualities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err="1"/>
              <a:t>pysam.fromQualityString</a:t>
            </a:r>
            <a:r>
              <a:rPr lang="en-US" sz="2000" i="1" dirty="0"/>
              <a:t>("&lt;&lt;&lt;&lt;&lt;&lt;&lt;&lt;&lt;&lt;&lt;&lt;&lt;&lt;&lt;&lt;&lt;&lt;&lt;&lt;&lt;:&lt;9/,&amp;,22</a:t>
            </a:r>
            <a:r>
              <a:rPr lang="en-US" sz="2000" i="1" dirty="0" smtClean="0"/>
              <a:t>;;&lt;&lt;&lt;")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err="1" smtClean="0"/>
              <a:t>a.tags</a:t>
            </a:r>
            <a:r>
              <a:rPr lang="en-US" sz="2000" i="1" dirty="0" smtClean="0"/>
              <a:t> </a:t>
            </a:r>
            <a:r>
              <a:rPr lang="en-US" sz="2000" i="1" dirty="0"/>
              <a:t>= (("NM", 1</a:t>
            </a:r>
            <a:r>
              <a:rPr lang="en-US" sz="2000" i="1" dirty="0" smtClean="0"/>
              <a:t>),</a:t>
            </a:r>
            <a:r>
              <a:rPr lang="en-US" sz="2000" i="1" dirty="0"/>
              <a:t> ("RG", "L1"))</a:t>
            </a:r>
            <a:r>
              <a:rPr lang="en-US" sz="1400" i="1" dirty="0"/>
              <a:t/>
            </a:r>
            <a:br>
              <a:rPr lang="en-US" sz="1400" i="1" dirty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5040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a.cigar</a:t>
            </a:r>
            <a:r>
              <a:rPr lang="en-US" dirty="0"/>
              <a:t> = ((0,10), (2,1), (0,25))</a:t>
            </a:r>
            <a:r>
              <a:rPr lang="en-US" dirty="0" smtClean="0"/>
              <a:t> ; #(10M2I25M)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cigar alignment. The alignment is returned as a list of tuples of (operation, length). If the alignment is not present, None is returned. The operations are: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23811"/>
              </p:ext>
            </p:extLst>
          </p:nvPr>
        </p:nvGraphicFramePr>
        <p:xfrm>
          <a:off x="4064001" y="2934832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BAM_CMATCH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BAM_CINS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BAM_CDEL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BAM_CREF_SKIP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BAM_CSOFT_CLIP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BAM_CHARD_CLIP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BAM_CPAD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BAM_CEQUAL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BAM_CDIFF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51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discordant reads .</a:t>
            </a:r>
          </a:p>
          <a:p>
            <a:r>
              <a:rPr lang="en-US" dirty="0" smtClean="0"/>
              <a:t>Identify unaligned reads to look for junction, viral genomes or contamination.</a:t>
            </a:r>
          </a:p>
          <a:p>
            <a:r>
              <a:rPr lang="en-US" dirty="0" smtClean="0"/>
              <a:t>Identify translocations.</a:t>
            </a:r>
          </a:p>
          <a:p>
            <a:r>
              <a:rPr lang="en-US" dirty="0" smtClean="0"/>
              <a:t>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64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Pileup format: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Sequence identifier</a:t>
            </a:r>
          </a:p>
          <a:p>
            <a:r>
              <a:rPr lang="en-US" sz="2000" dirty="0"/>
              <a:t>Position in sequence (starting from 1)</a:t>
            </a:r>
          </a:p>
          <a:p>
            <a:r>
              <a:rPr lang="en-US" sz="2000" dirty="0"/>
              <a:t>Reference nucleotide at that position</a:t>
            </a:r>
          </a:p>
          <a:p>
            <a:r>
              <a:rPr lang="en-US" sz="2000" dirty="0"/>
              <a:t>Number of aligned reads covering that position (depth of coverage)</a:t>
            </a:r>
          </a:p>
          <a:p>
            <a:r>
              <a:rPr lang="en-US" sz="2000" dirty="0"/>
              <a:t>Bases at that position from aligned reads</a:t>
            </a:r>
          </a:p>
          <a:p>
            <a:r>
              <a:rPr lang="en-US" sz="2000" dirty="0"/>
              <a:t>quality of those bases (OPTIONAL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. Base is on forward strand</a:t>
            </a:r>
          </a:p>
          <a:p>
            <a:pPr marL="0" indent="0">
              <a:buNone/>
            </a:pPr>
            <a:r>
              <a:rPr lang="en-US" sz="2000" dirty="0" smtClean="0"/>
              <a:t>, </a:t>
            </a:r>
            <a:r>
              <a:rPr lang="en-US" sz="2000" dirty="0"/>
              <a:t>Base is on </a:t>
            </a:r>
            <a:r>
              <a:rPr lang="en-US" sz="2000" dirty="0" smtClean="0"/>
              <a:t>reverse strand</a:t>
            </a:r>
          </a:p>
          <a:p>
            <a:pPr marL="0" indent="0">
              <a:buNone/>
            </a:pPr>
            <a:r>
              <a:rPr lang="en-US" sz="2000" dirty="0" smtClean="0"/>
              <a:t>^ start of the read</a:t>
            </a:r>
          </a:p>
          <a:p>
            <a:pPr marL="0" indent="0">
              <a:buNone/>
            </a:pPr>
            <a:r>
              <a:rPr lang="en-US" sz="2000" dirty="0" smtClean="0"/>
              <a:t>$ end of the read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38" y="4018689"/>
            <a:ext cx="8124953" cy="22932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32849" y="6475445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http://samtools.sourceforge.net/pileup.shtml</a:t>
            </a:r>
          </a:p>
        </p:txBody>
      </p:sp>
    </p:spTree>
    <p:extLst>
      <p:ext uri="{BB962C8B-B14F-4D97-AF65-F5344CB8AC3E}">
        <p14:creationId xmlns:p14="http://schemas.microsoft.com/office/powerpoint/2010/main" val="4211639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dirty="0" smtClean="0"/>
              <a:t>coverage : </a:t>
            </a:r>
            <a:r>
              <a:rPr lang="en-US" dirty="0" err="1" smtClean="0"/>
              <a:t>bamfile.pileup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5126" cy="4862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 err="1" smtClean="0"/>
              <a:t>bamfile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err="1"/>
              <a:t>pysam.AlignmentFile</a:t>
            </a:r>
            <a:r>
              <a:rPr lang="en-US" sz="2400" i="1" dirty="0"/>
              <a:t>("ex1.bam", "</a:t>
            </a:r>
            <a:r>
              <a:rPr lang="en-US" sz="2400" i="1" dirty="0" err="1"/>
              <a:t>rb</a:t>
            </a:r>
            <a:r>
              <a:rPr lang="en-US" sz="2400" i="1" dirty="0"/>
              <a:t>")</a:t>
            </a:r>
            <a:endParaRPr lang="en-US" sz="2400" b="1" i="1" dirty="0"/>
          </a:p>
          <a:p>
            <a:pPr marL="0" indent="0">
              <a:buNone/>
            </a:pPr>
            <a:r>
              <a:rPr lang="en-US" sz="2400" b="1" i="1" dirty="0"/>
              <a:t>for </a:t>
            </a:r>
            <a:r>
              <a:rPr lang="en-US" sz="2400" i="1" dirty="0" err="1"/>
              <a:t>pileupcolumn</a:t>
            </a:r>
            <a:r>
              <a:rPr lang="en-US" sz="2400" i="1" dirty="0"/>
              <a:t> </a:t>
            </a:r>
            <a:r>
              <a:rPr lang="en-US" sz="2400" b="1" i="1" dirty="0"/>
              <a:t>in</a:t>
            </a:r>
            <a:r>
              <a:rPr lang="en-US" sz="2400" i="1" dirty="0"/>
              <a:t> </a:t>
            </a:r>
            <a:r>
              <a:rPr lang="en-US" sz="2400" i="1" dirty="0" err="1" smtClean="0"/>
              <a:t>bamfile.pileup</a:t>
            </a:r>
            <a:r>
              <a:rPr lang="en-US" sz="2400" i="1" dirty="0"/>
              <a:t>("chr1", 100, 120):</a:t>
            </a:r>
          </a:p>
          <a:p>
            <a:pPr marL="0" indent="0">
              <a:buNone/>
            </a:pPr>
            <a:r>
              <a:rPr lang="en-US" sz="2400" i="1" dirty="0"/>
              <a:t>    </a:t>
            </a:r>
            <a:r>
              <a:rPr lang="en-US" sz="2400" b="1" i="1" dirty="0"/>
              <a:t>print</a:t>
            </a:r>
            <a:r>
              <a:rPr lang="en-US" sz="2400" i="1" dirty="0"/>
              <a:t> ("\</a:t>
            </a:r>
            <a:r>
              <a:rPr lang="en-US" sz="2400" i="1" dirty="0" err="1"/>
              <a:t>ncoverage</a:t>
            </a:r>
            <a:r>
              <a:rPr lang="en-US" sz="2400" i="1" dirty="0"/>
              <a:t> at base %s = %</a:t>
            </a:r>
            <a:r>
              <a:rPr lang="en-US" sz="2400" i="1" dirty="0" smtClean="0"/>
              <a:t>s“ % </a:t>
            </a:r>
            <a:r>
              <a:rPr lang="en-US" sz="2400" i="1" dirty="0"/>
              <a:t>(</a:t>
            </a:r>
            <a:r>
              <a:rPr lang="en-US" sz="2400" i="1" dirty="0" err="1"/>
              <a:t>pileupcolumn.pos</a:t>
            </a:r>
            <a:r>
              <a:rPr lang="en-US" sz="2400" i="1" dirty="0"/>
              <a:t>, </a:t>
            </a:r>
            <a:r>
              <a:rPr lang="en-US" sz="2400" i="1" dirty="0" err="1"/>
              <a:t>pileupcolumn.n</a:t>
            </a:r>
            <a:r>
              <a:rPr lang="en-US" sz="2400" i="1" dirty="0"/>
              <a:t>))</a:t>
            </a:r>
          </a:p>
          <a:p>
            <a:pPr marL="0" indent="0">
              <a:buNone/>
            </a:pPr>
            <a:r>
              <a:rPr lang="en-US" sz="2400" i="1" dirty="0" err="1" smtClean="0"/>
              <a:t>bamfile.close</a:t>
            </a:r>
            <a:r>
              <a:rPr lang="en-US" sz="2400" i="1" dirty="0"/>
              <a:t>()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830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haplotype </a:t>
            </a:r>
            <a:r>
              <a:rPr lang="en-US" dirty="0"/>
              <a:t>for a particular location.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err="1"/>
              <a:t>bamfile</a:t>
            </a:r>
            <a:r>
              <a:rPr lang="en-US" i="1" dirty="0"/>
              <a:t> = </a:t>
            </a:r>
            <a:r>
              <a:rPr lang="en-US" i="1" dirty="0" err="1"/>
              <a:t>pysam.AlignmentFile</a:t>
            </a:r>
            <a:r>
              <a:rPr lang="en-US" i="1" dirty="0"/>
              <a:t>("ex1.bam", "</a:t>
            </a:r>
            <a:r>
              <a:rPr lang="en-US" i="1" dirty="0" err="1"/>
              <a:t>rb</a:t>
            </a:r>
            <a:r>
              <a:rPr lang="en-US" i="1" dirty="0"/>
              <a:t>")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for </a:t>
            </a:r>
            <a:r>
              <a:rPr lang="en-US" i="1" dirty="0" err="1"/>
              <a:t>pileupcolumn</a:t>
            </a:r>
            <a:r>
              <a:rPr lang="en-US" i="1" dirty="0"/>
              <a:t> </a:t>
            </a:r>
            <a:r>
              <a:rPr lang="en-US" b="1" i="1" dirty="0"/>
              <a:t>in</a:t>
            </a:r>
            <a:r>
              <a:rPr lang="en-US" i="1" dirty="0"/>
              <a:t> </a:t>
            </a:r>
            <a:r>
              <a:rPr lang="en-US" i="1" dirty="0" err="1"/>
              <a:t>bamfile.pileup</a:t>
            </a:r>
            <a:r>
              <a:rPr lang="en-US" i="1" dirty="0"/>
              <a:t>("chr1", 100, 120</a:t>
            </a:r>
            <a:r>
              <a:rPr lang="en-US" i="1" dirty="0" smtClean="0"/>
              <a:t>):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i="1" dirty="0"/>
              <a:t> </a:t>
            </a:r>
            <a:r>
              <a:rPr lang="en-US" b="1" i="1" dirty="0"/>
              <a:t>print</a:t>
            </a:r>
            <a:r>
              <a:rPr lang="en-US" i="1" dirty="0"/>
              <a:t> ("\</a:t>
            </a:r>
            <a:r>
              <a:rPr lang="en-US" i="1" dirty="0" err="1" smtClean="0"/>
              <a:t>nBases</a:t>
            </a:r>
            <a:r>
              <a:rPr lang="en-US" i="1" dirty="0" smtClean="0"/>
              <a:t> </a:t>
            </a:r>
            <a:r>
              <a:rPr lang="en-US" i="1" dirty="0"/>
              <a:t>at </a:t>
            </a:r>
            <a:r>
              <a:rPr lang="en-US" i="1" dirty="0" smtClean="0"/>
              <a:t>position </a:t>
            </a:r>
            <a:r>
              <a:rPr lang="en-US" i="1" dirty="0"/>
              <a:t>%s = </a:t>
            </a:r>
            <a:r>
              <a:rPr lang="en-US" i="1" dirty="0" smtClean="0"/>
              <a:t>“ </a:t>
            </a:r>
            <a:r>
              <a:rPr lang="en-US" i="1" dirty="0"/>
              <a:t>% (</a:t>
            </a:r>
            <a:r>
              <a:rPr lang="en-US" i="1" dirty="0" err="1" smtClean="0"/>
              <a:t>pileupcolumn.pos</a:t>
            </a:r>
            <a:r>
              <a:rPr lang="en-US" i="1" dirty="0" smtClean="0"/>
              <a:t>))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samfile.close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for</a:t>
            </a:r>
            <a:r>
              <a:rPr lang="en-US" i="1" dirty="0" smtClean="0"/>
              <a:t> </a:t>
            </a:r>
            <a:r>
              <a:rPr lang="en-US" i="1" dirty="0" err="1"/>
              <a:t>pileupread</a:t>
            </a:r>
            <a:r>
              <a:rPr lang="en-US" i="1" dirty="0"/>
              <a:t> </a:t>
            </a:r>
            <a:r>
              <a:rPr lang="en-US" b="1" i="1" dirty="0"/>
              <a:t>in</a:t>
            </a:r>
            <a:r>
              <a:rPr lang="en-US" i="1" dirty="0"/>
              <a:t> </a:t>
            </a:r>
            <a:r>
              <a:rPr lang="en-US" i="1" dirty="0" err="1"/>
              <a:t>pileupcolumn.pileups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b="1" i="1" dirty="0"/>
              <a:t>if not </a:t>
            </a:r>
            <a:r>
              <a:rPr lang="en-US" i="1" dirty="0" err="1"/>
              <a:t>pileupread.is_del</a:t>
            </a:r>
            <a:r>
              <a:rPr lang="en-US" i="1" dirty="0"/>
              <a:t> </a:t>
            </a:r>
            <a:r>
              <a:rPr lang="en-US" b="1" i="1" dirty="0"/>
              <a:t>and not</a:t>
            </a:r>
            <a:r>
              <a:rPr lang="en-US" i="1" dirty="0"/>
              <a:t> </a:t>
            </a:r>
            <a:r>
              <a:rPr lang="en-US" i="1" dirty="0" err="1"/>
              <a:t>pileupread.is_refskip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        # query position is None if </a:t>
            </a:r>
            <a:r>
              <a:rPr lang="en-US" i="1" dirty="0" err="1"/>
              <a:t>is_del</a:t>
            </a:r>
            <a:r>
              <a:rPr lang="en-US" i="1" dirty="0"/>
              <a:t> or </a:t>
            </a:r>
            <a:r>
              <a:rPr lang="en-US" i="1" dirty="0" err="1"/>
              <a:t>is_refskip</a:t>
            </a:r>
            <a:r>
              <a:rPr lang="en-US" i="1" dirty="0"/>
              <a:t> is set.</a:t>
            </a:r>
          </a:p>
          <a:p>
            <a:pPr marL="0" indent="0">
              <a:buNone/>
            </a:pPr>
            <a:r>
              <a:rPr lang="en-US" i="1" dirty="0"/>
              <a:t>            </a:t>
            </a:r>
            <a:r>
              <a:rPr lang="en-US" b="1" i="1" dirty="0"/>
              <a:t>print</a:t>
            </a:r>
            <a:r>
              <a:rPr lang="en-US" i="1" dirty="0"/>
              <a:t> </a:t>
            </a:r>
            <a:r>
              <a:rPr lang="en-US" i="1" dirty="0" smtClean="0"/>
              <a:t>("%</a:t>
            </a:r>
            <a:r>
              <a:rPr lang="en-US" i="1" dirty="0"/>
              <a:t>s“ % </a:t>
            </a:r>
            <a:r>
              <a:rPr lang="en-US" i="1" dirty="0" smtClean="0"/>
              <a:t>(</a:t>
            </a:r>
            <a:r>
              <a:rPr lang="en-US" i="1" dirty="0" err="1"/>
              <a:t>pileupread.alignment.query_sequence</a:t>
            </a:r>
            <a:r>
              <a:rPr lang="en-US" i="1" dirty="0"/>
              <a:t>[</a:t>
            </a:r>
            <a:r>
              <a:rPr lang="en-US" i="1" dirty="0" err="1"/>
              <a:t>pileupread.query_position</a:t>
            </a:r>
            <a:r>
              <a:rPr lang="en-US" i="1" dirty="0"/>
              <a:t>]))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 smtClean="0"/>
              <a:t>bamfile.close</a:t>
            </a:r>
            <a:r>
              <a:rPr lang="en-US" i="1" dirty="0" smtClean="0"/>
              <a:t>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9228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BAM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pysam.sort</a:t>
            </a:r>
            <a:r>
              <a:rPr lang="en-US" i="1" dirty="0"/>
              <a:t>("ex1.bam", "output") #</a:t>
            </a:r>
            <a:r>
              <a:rPr lang="en-US" i="1" dirty="0" err="1"/>
              <a:t>samtools</a:t>
            </a:r>
            <a:r>
              <a:rPr lang="en-US" i="1" dirty="0"/>
              <a:t> sort ex1.bam </a:t>
            </a:r>
            <a:r>
              <a:rPr lang="en-US" i="1" dirty="0" smtClean="0"/>
              <a:t>output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Command line options can be provided as arguments:</a:t>
            </a:r>
          </a:p>
          <a:p>
            <a:pPr marL="0" indent="0">
              <a:buNone/>
            </a:pPr>
            <a:r>
              <a:rPr lang="en-US" i="1" dirty="0" err="1"/>
              <a:t>pysam.sort</a:t>
            </a:r>
            <a:r>
              <a:rPr lang="en-US" i="1" dirty="0"/>
              <a:t>("-n", "ex1.bam", "output")</a:t>
            </a:r>
          </a:p>
          <a:p>
            <a:pPr marL="0" indent="0">
              <a:buNone/>
            </a:pPr>
            <a:r>
              <a:rPr lang="en-US" i="1" dirty="0" err="1"/>
              <a:t>pysam.sort</a:t>
            </a:r>
            <a:r>
              <a:rPr lang="en-US" i="1" dirty="0"/>
              <a:t>("-m", "1000000", "ex1.bam", "output")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11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69" y="265843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V.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3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264" y="175243"/>
            <a:ext cx="3101546" cy="1325563"/>
          </a:xfrm>
        </p:spPr>
        <p:txBody>
          <a:bodyPr/>
          <a:lstStyle/>
          <a:p>
            <a:pPr algn="ctr"/>
            <a:r>
              <a:rPr lang="en-US" dirty="0" smtClean="0"/>
              <a:t>Sequencing </a:t>
            </a:r>
            <a:br>
              <a:rPr lang="en-US" dirty="0" smtClean="0"/>
            </a:b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9" y="438151"/>
            <a:ext cx="3892983" cy="6060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6501782"/>
            <a:ext cx="576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http://users.ugent.be/~avierstr/nextgen/nextgen.html</a:t>
            </a:r>
          </a:p>
        </p:txBody>
      </p:sp>
      <p:pic>
        <p:nvPicPr>
          <p:cNvPr id="1026" name="Picture 2" descr="http://www.genomics.hk/image/01-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32" y="486006"/>
            <a:ext cx="4278632" cy="601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71254" y="6498998"/>
            <a:ext cx="4769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http://www.genomics.hk/PlantWhole.htm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7242" y="5135433"/>
            <a:ext cx="141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 Pair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4470" y="5135433"/>
            <a:ext cx="13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Paired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69" y="265843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VI.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6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86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06" rIns="91440" bIns="45720" rtlCol="0" anchor="ctr">
            <a:normAutofit fontScale="90000"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/>
              <a:t>Working with AlignedSegment objects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9796" y="1614195"/>
            <a:ext cx="10851502" cy="3967831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/>
              <a:t>Let's call our object “read”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err="1"/>
              <a:t>read.reference_start</a:t>
            </a:r>
            <a:r>
              <a:rPr lang="en-US" altLang="en-US" dirty="0"/>
              <a:t>: start position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err="1"/>
              <a:t>read.next_reference_start</a:t>
            </a:r>
            <a:r>
              <a:rPr lang="en-US" altLang="en-US" dirty="0"/>
              <a:t>: mate start position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err="1"/>
              <a:t>read.is_reverse</a:t>
            </a:r>
            <a:r>
              <a:rPr lang="en-US" altLang="en-US" dirty="0"/>
              <a:t>: TRUE if read aligns with reverse orientation to reference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err="1"/>
              <a:t>read.mate_is_reverse</a:t>
            </a:r>
            <a:r>
              <a:rPr lang="en-US" altLang="en-US" dirty="0"/>
              <a:t>: TRUE if mate aligns with reverse orientation to reference</a:t>
            </a:r>
          </a:p>
        </p:txBody>
      </p:sp>
    </p:spTree>
    <p:extLst>
      <p:ext uri="{BB962C8B-B14F-4D97-AF65-F5344CB8AC3E}">
        <p14:creationId xmlns:p14="http://schemas.microsoft.com/office/powerpoint/2010/main" val="369777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/>
              <a:t>Orientations of mate pairs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3977698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/>
              <a:t>Convergent (forward-reverse)</a:t>
            </a:r>
          </a:p>
          <a:p>
            <a:pPr marL="391729" indent="-293797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alt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2684283" y="3068963"/>
            <a:ext cx="5557544" cy="1440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339016" y="2357528"/>
            <a:ext cx="2078138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Reference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684283" y="3318109"/>
            <a:ext cx="1824672" cy="1441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6333626" y="3318109"/>
            <a:ext cx="1827552" cy="1441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759171" y="3567255"/>
            <a:ext cx="1502078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Read 1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584212" y="3567255"/>
            <a:ext cx="1502078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Read 2</a:t>
            </a:r>
          </a:p>
        </p:txBody>
      </p:sp>
    </p:spTree>
    <p:extLst>
      <p:ext uri="{BB962C8B-B14F-4D97-AF65-F5344CB8AC3E}">
        <p14:creationId xmlns:p14="http://schemas.microsoft.com/office/powerpoint/2010/main" val="3867466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/>
              <a:t>Orientations of mate pairs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3977698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/>
              <a:t>Divergent (reverse-forward)</a:t>
            </a:r>
          </a:p>
          <a:p>
            <a:pPr marL="391729" indent="-293797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altLang="en-US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684283" y="3068963"/>
            <a:ext cx="5557544" cy="1440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339016" y="2357528"/>
            <a:ext cx="2078138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Reference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251537" y="3318109"/>
            <a:ext cx="1824671" cy="1441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2600754" y="3318109"/>
            <a:ext cx="1827552" cy="1441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759171" y="3567255"/>
            <a:ext cx="1502078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Read 1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251537" y="3567255"/>
            <a:ext cx="1502077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Read 2</a:t>
            </a:r>
          </a:p>
        </p:txBody>
      </p:sp>
    </p:spTree>
    <p:extLst>
      <p:ext uri="{BB962C8B-B14F-4D97-AF65-F5344CB8AC3E}">
        <p14:creationId xmlns:p14="http://schemas.microsoft.com/office/powerpoint/2010/main" val="1153586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/>
              <a:t>Orientations of mate pairs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3977698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/>
              <a:t>Parallel (forward-forward or reverse-reverse)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339016" y="2239436"/>
            <a:ext cx="2078138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Reference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684283" y="3068963"/>
            <a:ext cx="5557544" cy="1440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2684282" y="3318109"/>
            <a:ext cx="1827552" cy="1441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6168009" y="3318109"/>
            <a:ext cx="1980207" cy="1441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822537" y="3472205"/>
            <a:ext cx="1502078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Read 1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574131" y="3518290"/>
            <a:ext cx="1502077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Read 2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324615" y="4064107"/>
            <a:ext cx="2078138" cy="54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Reference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602194" y="4977163"/>
            <a:ext cx="5557543" cy="1441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6169448" y="5391926"/>
            <a:ext cx="1908201" cy="1441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602194" y="5391926"/>
            <a:ext cx="1908200" cy="1441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592113" y="5582027"/>
            <a:ext cx="1502078" cy="54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Read 1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335066" y="5592108"/>
            <a:ext cx="1502077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9628" rIns="81646" bIns="40823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defRPr>
            </a:lvl9pPr>
          </a:lstStyle>
          <a:p>
            <a:r>
              <a:rPr lang="en-US" altLang="en-US" sz="3266"/>
              <a:t>Read 2</a:t>
            </a:r>
          </a:p>
        </p:txBody>
      </p:sp>
    </p:spTree>
    <p:extLst>
      <p:ext uri="{BB962C8B-B14F-4D97-AF65-F5344CB8AC3E}">
        <p14:creationId xmlns:p14="http://schemas.microsoft.com/office/powerpoint/2010/main" val="1550737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/>
              <a:t>Exercise: orientation frequencies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3977698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/>
              <a:t>What is the percentage of each of the three mate pair orientations (convergent, divergent, and parallel) in the bam file?</a:t>
            </a:r>
          </a:p>
        </p:txBody>
      </p:sp>
    </p:spTree>
    <p:extLst>
      <p:ext uri="{BB962C8B-B14F-4D97-AF65-F5344CB8AC3E}">
        <p14:creationId xmlns:p14="http://schemas.microsoft.com/office/powerpoint/2010/main" val="1233997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23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06" rIns="91440" bIns="45720" rtlCol="0" anchor="ctr">
            <a:normAutofit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smtClean="0"/>
              <a:t>Additional commands</a:t>
            </a:r>
            <a:endParaRPr lang="en-US" alt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3977698"/>
          </a:xfrm>
          <a:ln/>
        </p:spPr>
        <p:txBody>
          <a:bodyPr/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smtClean="0"/>
              <a:t>Get reference name (e.g. chromosome name)</a:t>
            </a:r>
          </a:p>
          <a:p>
            <a:pPr marL="97932" indent="0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err="1">
                <a:latin typeface="+mj-lt"/>
              </a:rPr>
              <a:t>read_id</a:t>
            </a:r>
            <a:r>
              <a:rPr lang="en-US" altLang="en-US" dirty="0">
                <a:latin typeface="+mj-lt"/>
              </a:rPr>
              <a:t>=</a:t>
            </a:r>
            <a:r>
              <a:rPr lang="en-US" altLang="en-US" dirty="0" err="1">
                <a:latin typeface="+mj-lt"/>
              </a:rPr>
              <a:t>read.reference_id</a:t>
            </a:r>
            <a:endParaRPr lang="en-US" altLang="en-US" dirty="0">
              <a:latin typeface="+mj-lt"/>
            </a:endParaRPr>
          </a:p>
          <a:p>
            <a:pPr marL="97932" indent="0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err="1">
                <a:latin typeface="+mj-lt"/>
              </a:rPr>
              <a:t>reference_name</a:t>
            </a:r>
            <a:r>
              <a:rPr lang="en-US" altLang="en-US" dirty="0">
                <a:latin typeface="+mj-lt"/>
              </a:rPr>
              <a:t>=</a:t>
            </a:r>
            <a:r>
              <a:rPr lang="en-US" altLang="en-US" dirty="0" err="1">
                <a:latin typeface="+mj-lt"/>
              </a:rPr>
              <a:t>samfile.getrname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dirty="0" err="1">
                <a:latin typeface="+mj-lt"/>
              </a:rPr>
              <a:t>read_id</a:t>
            </a:r>
            <a:r>
              <a:rPr lang="en-US" altLang="en-US" dirty="0" smtClean="0">
                <a:latin typeface="+mj-lt"/>
              </a:rPr>
              <a:t>)</a:t>
            </a:r>
          </a:p>
          <a:p>
            <a:pPr marL="97932" indent="0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altLang="en-US" dirty="0">
              <a:latin typeface="+mj-lt"/>
            </a:endParaRP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/>
              <a:t>Get </a:t>
            </a:r>
            <a:r>
              <a:rPr lang="en-US" altLang="en-US" dirty="0" smtClean="0"/>
              <a:t>alignment start and end</a:t>
            </a:r>
            <a:endParaRPr lang="en-US" altLang="en-US" dirty="0"/>
          </a:p>
          <a:p>
            <a:pPr marL="97932" indent="0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err="1">
                <a:latin typeface="+mj-lt"/>
              </a:rPr>
              <a:t>read.reference_start</a:t>
            </a:r>
            <a:endParaRPr lang="en-US" altLang="en-US" dirty="0">
              <a:latin typeface="+mj-lt"/>
            </a:endParaRPr>
          </a:p>
          <a:p>
            <a:pPr marL="97932" indent="0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err="1">
                <a:latin typeface="+mj-lt"/>
              </a:rPr>
              <a:t>read.reference_end</a:t>
            </a:r>
            <a:endParaRPr lang="en-US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117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8" y="273629"/>
            <a:ext cx="8988421" cy="1144921"/>
          </a:xfrm>
          <a:ln/>
        </p:spPr>
        <p:txBody>
          <a:bodyPr vert="horz" lIns="91440" tIns="35206" rIns="91440" bIns="45720" rtlCol="0" anchor="ctr">
            <a:normAutofit fontScale="90000"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/>
              <a:t>Exercise: </a:t>
            </a:r>
            <a:r>
              <a:rPr lang="en-US" altLang="en-US" dirty="0" smtClean="0"/>
              <a:t>reads spanning region of interest</a:t>
            </a:r>
            <a:endParaRPr lang="en-US" alt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3977698"/>
          </a:xfrm>
          <a:ln/>
        </p:spPr>
        <p:txBody>
          <a:bodyPr>
            <a:normAutofit fontScale="92500" lnSpcReduction="10000"/>
          </a:bodyPr>
          <a:lstStyle/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/>
              <a:t>Read bam file and file with coordinates (reference name, start position, end position). For each coordinate, output how many reads span the region fully.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altLang="en-US" dirty="0"/>
          </a:p>
          <a:p>
            <a:pPr marL="97932" indent="0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/>
              <a:t>.............start.........end.........</a:t>
            </a:r>
          </a:p>
          <a:p>
            <a:pPr marL="97932" indent="0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/>
              <a:t>..........--------------................. read1- doesn't count</a:t>
            </a:r>
          </a:p>
          <a:p>
            <a:pPr marL="97932" indent="0">
              <a:buSzPct val="45000"/>
              <a:buNone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/>
              <a:t>...........----------------------.......read2 </a:t>
            </a:r>
            <a:r>
              <a:rPr lang="en-US" altLang="en-US" dirty="0" smtClean="0"/>
              <a:t>– counts</a:t>
            </a:r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altLang="en-US" dirty="0"/>
          </a:p>
          <a:p>
            <a:pPr marL="391729" indent="-293797">
              <a:buSzPct val="45000"/>
              <a:buFont typeface="Wingdings" panose="05000000000000000000" pitchFamily="2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altLang="en-US" dirty="0" smtClean="0"/>
              <a:t>Verify in </a:t>
            </a:r>
            <a:r>
              <a:rPr lang="en-US" altLang="en-US" b="1" dirty="0" err="1" smtClean="0"/>
              <a:t>igv</a:t>
            </a:r>
            <a:r>
              <a:rPr lang="en-US" altLang="en-US" dirty="0" smtClean="0"/>
              <a:t> that your script matches the visualization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899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05" y="117990"/>
            <a:ext cx="10515600" cy="1325563"/>
          </a:xfrm>
        </p:spPr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Millions of reads sequenced per experiment.</a:t>
            </a:r>
          </a:p>
          <a:p>
            <a:r>
              <a:rPr lang="en-US" dirty="0" smtClean="0"/>
              <a:t>Sequence Alignment/Map (SAM) format to represent the alignment of each read.</a:t>
            </a:r>
          </a:p>
          <a:p>
            <a:r>
              <a:rPr lang="en-US" dirty="0" smtClean="0"/>
              <a:t>SAM tools is handle huge SAM files.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14" y="3963986"/>
            <a:ext cx="6223686" cy="2894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28189" y="6559035"/>
            <a:ext cx="205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smtClean="0"/>
              <a:t>www.illumina.com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0883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20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/>
          <a:lstStyle/>
          <a:p>
            <a:r>
              <a:rPr lang="en-US" dirty="0" smtClean="0"/>
              <a:t>You have a position of interest and would like to </a:t>
            </a:r>
            <a:r>
              <a:rPr lang="en-US" dirty="0" smtClean="0"/>
              <a:t>get information like:</a:t>
            </a:r>
          </a:p>
          <a:p>
            <a:pPr lvl="1"/>
            <a:r>
              <a:rPr lang="en-US" dirty="0" smtClean="0"/>
              <a:t>Coverage at given position</a:t>
            </a:r>
          </a:p>
          <a:p>
            <a:pPr lvl="1"/>
            <a:r>
              <a:rPr lang="en-US" dirty="0" smtClean="0"/>
              <a:t>What base is present at that position.</a:t>
            </a:r>
          </a:p>
          <a:p>
            <a:pPr lvl="1"/>
            <a:r>
              <a:rPr lang="en-US" dirty="0" smtClean="0"/>
              <a:t>Is the location Homozygous / Heterozygous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Chr22:16958162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65" y="3142182"/>
            <a:ext cx="6061138" cy="34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2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Pysam</a:t>
            </a:r>
            <a:r>
              <a:rPr lang="en-US" dirty="0"/>
              <a:t> requires Python (2.6 or greater) and </a:t>
            </a:r>
            <a:r>
              <a:rPr lang="en-US" dirty="0" err="1"/>
              <a:t>Cython</a:t>
            </a:r>
            <a:r>
              <a:rPr lang="en-US" dirty="0"/>
              <a:t> (0.22 or greater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pip </a:t>
            </a:r>
            <a:r>
              <a:rPr lang="en-US" i="1" dirty="0"/>
              <a:t>install </a:t>
            </a:r>
            <a:r>
              <a:rPr lang="en-US" i="1" dirty="0" err="1" smtClean="0"/>
              <a:t>pysam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 the manual install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git</a:t>
            </a:r>
            <a:r>
              <a:rPr lang="en-US" i="1" dirty="0" smtClean="0"/>
              <a:t> clone </a:t>
            </a:r>
            <a:r>
              <a:rPr lang="en-US" i="1" dirty="0">
                <a:hlinkClick r:id="rId2"/>
              </a:rPr>
              <a:t>https://github.com/pysam-developers/pysam.git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/>
              <a:t>python setup.py </a:t>
            </a:r>
            <a:r>
              <a:rPr lang="en-US" i="1" dirty="0" smtClean="0"/>
              <a:t>build</a:t>
            </a:r>
          </a:p>
          <a:p>
            <a:pPr marL="0" indent="0">
              <a:buNone/>
            </a:pPr>
            <a:r>
              <a:rPr lang="en-US" i="1" dirty="0"/>
              <a:t>	python setup.py install</a:t>
            </a:r>
          </a:p>
        </p:txBody>
      </p:sp>
    </p:spTree>
    <p:extLst>
      <p:ext uri="{BB962C8B-B14F-4D97-AF65-F5344CB8AC3E}">
        <p14:creationId xmlns:p14="http://schemas.microsoft.com/office/powerpoint/2010/main" val="295949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69" y="265843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II. 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– Sequence Alignment/Map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by </a:t>
            </a:r>
            <a:r>
              <a:rPr lang="en-US" dirty="0" err="1" smtClean="0"/>
              <a:t>Heng</a:t>
            </a:r>
            <a:r>
              <a:rPr lang="en-US" dirty="0" smtClean="0"/>
              <a:t> Li in early 2009.</a:t>
            </a:r>
          </a:p>
          <a:p>
            <a:r>
              <a:rPr lang="en-US" dirty="0" smtClean="0"/>
              <a:t>Cited close to 7500 times.</a:t>
            </a:r>
          </a:p>
          <a:p>
            <a:r>
              <a:rPr lang="en-US" dirty="0" smtClean="0"/>
              <a:t>One of the most commonly used format for NGS alignment .</a:t>
            </a:r>
          </a:p>
          <a:p>
            <a:r>
              <a:rPr lang="en-US" dirty="0" smtClean="0"/>
              <a:t>SAM file mainly consist of two sections:</a:t>
            </a:r>
          </a:p>
          <a:p>
            <a:pPr lvl="1"/>
            <a:r>
              <a:rPr lang="en-US" dirty="0" smtClean="0"/>
              <a:t>Header (optional)</a:t>
            </a:r>
          </a:p>
          <a:p>
            <a:pPr lvl="1"/>
            <a:r>
              <a:rPr lang="en-US" dirty="0" smtClean="0"/>
              <a:t>Alignment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samtools.github.io/hts-specs/SAMv1.pdf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72808"/>
            <a:ext cx="107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Li, </a:t>
            </a:r>
            <a:r>
              <a:rPr lang="en-US" dirty="0" err="1"/>
              <a:t>Heng</a:t>
            </a:r>
            <a:r>
              <a:rPr lang="en-US" dirty="0"/>
              <a:t>, et al. "The sequence alignment/map format and </a:t>
            </a:r>
            <a:r>
              <a:rPr lang="en-US" dirty="0" err="1"/>
              <a:t>SAMtools</a:t>
            </a:r>
            <a:r>
              <a:rPr lang="en-US" dirty="0"/>
              <a:t>."</a:t>
            </a:r>
            <a:r>
              <a:rPr lang="en-US" i="1" dirty="0"/>
              <a:t>Bioinformatics</a:t>
            </a:r>
            <a:r>
              <a:rPr lang="en-US" dirty="0"/>
              <a:t> 25.16 (2009): 2078-2079.</a:t>
            </a:r>
          </a:p>
        </p:txBody>
      </p:sp>
    </p:spTree>
    <p:extLst>
      <p:ext uri="{BB962C8B-B14F-4D97-AF65-F5344CB8AC3E}">
        <p14:creationId xmlns:p14="http://schemas.microsoft.com/office/powerpoint/2010/main" val="360660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Header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875052"/>
            <a:ext cx="1135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Header is always prior to the alignment section.</a:t>
            </a:r>
          </a:p>
          <a:p>
            <a:r>
              <a:rPr lang="en-US" dirty="0" smtClean="0"/>
              <a:t>Start with ‘@’ always</a:t>
            </a:r>
          </a:p>
          <a:p>
            <a:r>
              <a:rPr lang="en-US" dirty="0" smtClean="0"/>
              <a:t>TAB-delimited except for @CO lines.</a:t>
            </a:r>
          </a:p>
          <a:p>
            <a:r>
              <a:rPr lang="en-US" dirty="0" smtClean="0"/>
              <a:t>There are different record types storing specific information:</a:t>
            </a:r>
          </a:p>
          <a:p>
            <a:pPr lvl="1"/>
            <a:r>
              <a:rPr lang="en-US" dirty="0" smtClean="0"/>
              <a:t>@HD</a:t>
            </a:r>
            <a:r>
              <a:rPr lang="en-US" dirty="0"/>
              <a:t>	Header represents the version info</a:t>
            </a:r>
          </a:p>
          <a:p>
            <a:pPr lvl="1"/>
            <a:r>
              <a:rPr lang="en-US" dirty="0" smtClean="0"/>
              <a:t>@SQ</a:t>
            </a:r>
            <a:r>
              <a:rPr lang="en-US" dirty="0"/>
              <a:t>	Reference sequence info</a:t>
            </a:r>
          </a:p>
          <a:p>
            <a:pPr lvl="1"/>
            <a:r>
              <a:rPr lang="en-US" dirty="0" smtClean="0"/>
              <a:t>@RG</a:t>
            </a:r>
            <a:r>
              <a:rPr lang="en-US" dirty="0"/>
              <a:t>	read group – description of the sample </a:t>
            </a:r>
          </a:p>
          <a:p>
            <a:pPr lvl="1"/>
            <a:r>
              <a:rPr lang="en-US" dirty="0" smtClean="0"/>
              <a:t>@PG</a:t>
            </a:r>
            <a:r>
              <a:rPr lang="en-US" dirty="0"/>
              <a:t>	program – what programs were used to generate the current SAM/BAM file</a:t>
            </a:r>
          </a:p>
          <a:p>
            <a:pPr lvl="1"/>
            <a:r>
              <a:rPr lang="en-US" dirty="0" smtClean="0"/>
              <a:t>@CO</a:t>
            </a:r>
            <a:r>
              <a:rPr lang="en-US" dirty="0"/>
              <a:t>	comment </a:t>
            </a:r>
            <a:r>
              <a:rPr lang="en-US" dirty="0" smtClean="0"/>
              <a:t>line</a:t>
            </a:r>
          </a:p>
          <a:p>
            <a:r>
              <a:rPr lang="en-US" dirty="0"/>
              <a:t>The data in each line follow ‘TAG:VALUE’ format where:</a:t>
            </a:r>
          </a:p>
          <a:p>
            <a:pPr lvl="1"/>
            <a:r>
              <a:rPr lang="en-US" dirty="0"/>
              <a:t>TAG – two letter thing that defines the format</a:t>
            </a:r>
          </a:p>
          <a:p>
            <a:pPr lvl="1"/>
            <a:r>
              <a:rPr lang="en-US" dirty="0"/>
              <a:t>VALUE – the content </a:t>
            </a:r>
          </a:p>
          <a:p>
            <a:r>
              <a:rPr lang="en-US" dirty="0" smtClean="0"/>
              <a:t>List of required and optional tags are described in SAM format specification file.</a:t>
            </a:r>
          </a:p>
        </p:txBody>
      </p:sp>
    </p:spTree>
    <p:extLst>
      <p:ext uri="{BB962C8B-B14F-4D97-AF65-F5344CB8AC3E}">
        <p14:creationId xmlns:p14="http://schemas.microsoft.com/office/powerpoint/2010/main" val="17104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line represents linear alignment of a read/segment.</a:t>
            </a:r>
          </a:p>
          <a:p>
            <a:r>
              <a:rPr lang="en-US" dirty="0" smtClean="0"/>
              <a:t>11 </a:t>
            </a:r>
            <a:r>
              <a:rPr lang="en-US" dirty="0"/>
              <a:t>mandatory </a:t>
            </a:r>
            <a:r>
              <a:rPr lang="en-US" dirty="0" smtClean="0"/>
              <a:t>fields + optional fields.</a:t>
            </a:r>
          </a:p>
          <a:p>
            <a:r>
              <a:rPr lang="en-US" dirty="0" smtClean="0"/>
              <a:t>TAB-delimited format.</a:t>
            </a:r>
          </a:p>
          <a:p>
            <a:r>
              <a:rPr lang="en-US" dirty="0" smtClean="0"/>
              <a:t>Read id for both paired reads is the same.</a:t>
            </a:r>
          </a:p>
          <a:p>
            <a:pPr lvl="1"/>
            <a:r>
              <a:rPr lang="en-US" dirty="0" smtClean="0"/>
              <a:t>First read or forward read id is followed by /1</a:t>
            </a:r>
          </a:p>
          <a:p>
            <a:pPr lvl="1"/>
            <a:r>
              <a:rPr lang="en-US" dirty="0" smtClean="0"/>
              <a:t>Second read or reverse read id is followed by /2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1659</Words>
  <Application>Microsoft Office PowerPoint</Application>
  <PresentationFormat>Widescreen</PresentationFormat>
  <Paragraphs>341</Paragraphs>
  <Slides>52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WenQuanYi Zen Hei Sharp</vt:lpstr>
      <vt:lpstr>Wingdings</vt:lpstr>
      <vt:lpstr>Office Theme</vt:lpstr>
      <vt:lpstr>Explore alignments (SAM/BAM) using pysam</vt:lpstr>
      <vt:lpstr>Structure of the Workshop</vt:lpstr>
      <vt:lpstr> I. Background</vt:lpstr>
      <vt:lpstr>Sequencing  types</vt:lpstr>
      <vt:lpstr>Read alignment</vt:lpstr>
      <vt:lpstr> II. SAM</vt:lpstr>
      <vt:lpstr>SAM – Sequence Alignment/Map</vt:lpstr>
      <vt:lpstr>SAM Header</vt:lpstr>
      <vt:lpstr>Alignment</vt:lpstr>
      <vt:lpstr>PowerPoint Presentation</vt:lpstr>
      <vt:lpstr>Mandatory Fields</vt:lpstr>
      <vt:lpstr>PowerPoint Presentation</vt:lpstr>
      <vt:lpstr>PowerPoint Presentation</vt:lpstr>
      <vt:lpstr>To remember</vt:lpstr>
      <vt:lpstr>FLAGS – a bitwise set of information</vt:lpstr>
      <vt:lpstr>FLAG</vt:lpstr>
      <vt:lpstr>CIGAR</vt:lpstr>
      <vt:lpstr>BAM</vt:lpstr>
      <vt:lpstr> III. SAMtools</vt:lpstr>
      <vt:lpstr>Samtools (http://www.htslib.org/)</vt:lpstr>
      <vt:lpstr> IV. pysam</vt:lpstr>
      <vt:lpstr>Check list:</vt:lpstr>
      <vt:lpstr>What will you learn?</vt:lpstr>
      <vt:lpstr>pysam – python wrapper for samtools</vt:lpstr>
      <vt:lpstr>Working with pysam</vt:lpstr>
      <vt:lpstr>File handle I/O: SAM pysam.AlignmentFile()</vt:lpstr>
      <vt:lpstr>File handle I/O: BAM pysam.AlignmentFile()</vt:lpstr>
      <vt:lpstr>Parse alignments from regions of interest : bamfile.fetch()</vt:lpstr>
      <vt:lpstr>Filter unwanted reads and Extract required reads</vt:lpstr>
      <vt:lpstr>FLAGS: read.&lt;FLAG&gt;</vt:lpstr>
      <vt:lpstr>Create new header : python dictionary</vt:lpstr>
      <vt:lpstr>Create a new read: pysam.AlignedSegment()</vt:lpstr>
      <vt:lpstr>a.cigar = ((0,10), (2,1), (0,25)) ; #(10M2I25M)</vt:lpstr>
      <vt:lpstr>Other applications:</vt:lpstr>
      <vt:lpstr>Pileup format:</vt:lpstr>
      <vt:lpstr>Obtain coverage : bamfile.pileup()</vt:lpstr>
      <vt:lpstr>Obtain haplotype for a particular location.</vt:lpstr>
      <vt:lpstr>Sort BAM file</vt:lpstr>
      <vt:lpstr> V. BREAK</vt:lpstr>
      <vt:lpstr> VI. Exercise</vt:lpstr>
      <vt:lpstr>Exercise 1:</vt:lpstr>
      <vt:lpstr>Working with AlignedSegment objects</vt:lpstr>
      <vt:lpstr>Orientations of mate pairs</vt:lpstr>
      <vt:lpstr>Orientations of mate pairs</vt:lpstr>
      <vt:lpstr>Orientations of mate pairs</vt:lpstr>
      <vt:lpstr>Exercise: orientation frequencies</vt:lpstr>
      <vt:lpstr>Exercise 2:</vt:lpstr>
      <vt:lpstr>Additional commands</vt:lpstr>
      <vt:lpstr>Exercise: reads spanning region of interest</vt:lpstr>
      <vt:lpstr>Exercise 3:</vt:lpstr>
      <vt:lpstr>Exercise</vt:lpstr>
      <vt:lpstr>Installation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Samtools + pysam</dc:title>
  <dc:creator>rahulsimham vegesna</dc:creator>
  <cp:lastModifiedBy>rahulsimham vegesna</cp:lastModifiedBy>
  <cp:revision>77</cp:revision>
  <dcterms:created xsi:type="dcterms:W3CDTF">2016-02-03T18:37:20Z</dcterms:created>
  <dcterms:modified xsi:type="dcterms:W3CDTF">2016-02-11T21:53:16Z</dcterms:modified>
</cp:coreProperties>
</file>