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99" r:id="rId2"/>
    <p:sldId id="300" r:id="rId3"/>
    <p:sldId id="308" r:id="rId4"/>
    <p:sldId id="303" r:id="rId5"/>
    <p:sldId id="311" r:id="rId6"/>
    <p:sldId id="309" r:id="rId7"/>
    <p:sldId id="310" r:id="rId8"/>
    <p:sldId id="287" r:id="rId9"/>
    <p:sldId id="323" r:id="rId10"/>
    <p:sldId id="324" r:id="rId11"/>
    <p:sldId id="325" r:id="rId12"/>
    <p:sldId id="306" r:id="rId13"/>
    <p:sldId id="326" r:id="rId14"/>
    <p:sldId id="327" r:id="rId15"/>
    <p:sldId id="328" r:id="rId16"/>
    <p:sldId id="329" r:id="rId17"/>
    <p:sldId id="330" r:id="rId18"/>
    <p:sldId id="290" r:id="rId19"/>
    <p:sldId id="331" r:id="rId20"/>
    <p:sldId id="332" r:id="rId21"/>
    <p:sldId id="333" r:id="rId22"/>
    <p:sldId id="334" r:id="rId23"/>
    <p:sldId id="335" r:id="rId24"/>
    <p:sldId id="336" r:id="rId25"/>
    <p:sldId id="337" r:id="rId26"/>
    <p:sldId id="278" r:id="rId27"/>
    <p:sldId id="338" r:id="rId28"/>
    <p:sldId id="339" r:id="rId29"/>
    <p:sldId id="340" r:id="rId30"/>
    <p:sldId id="341" r:id="rId31"/>
    <p:sldId id="279" r:id="rId32"/>
    <p:sldId id="312" r:id="rId33"/>
    <p:sldId id="314" r:id="rId34"/>
    <p:sldId id="315" r:id="rId35"/>
    <p:sldId id="316" r:id="rId36"/>
    <p:sldId id="271" r:id="rId37"/>
    <p:sldId id="342" r:id="rId38"/>
    <p:sldId id="343" r:id="rId39"/>
    <p:sldId id="344" r:id="rId40"/>
    <p:sldId id="345" r:id="rId41"/>
    <p:sldId id="346" r:id="rId42"/>
    <p:sldId id="347" r:id="rId43"/>
    <p:sldId id="348" r:id="rId44"/>
    <p:sldId id="349" r:id="rId45"/>
    <p:sldId id="350" r:id="rId46"/>
    <p:sldId id="317" r:id="rId47"/>
    <p:sldId id="318" r:id="rId48"/>
    <p:sldId id="319" r:id="rId49"/>
    <p:sldId id="351" r:id="rId50"/>
    <p:sldId id="322" r:id="rId51"/>
    <p:sldId id="320" r:id="rId52"/>
    <p:sldId id="32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4" autoAdjust="0"/>
    <p:restoredTop sz="74494" autoAdjust="0"/>
  </p:normalViewPr>
  <p:slideViewPr>
    <p:cSldViewPr snapToGrid="0">
      <p:cViewPr varScale="1">
        <p:scale>
          <a:sx n="50" d="100"/>
          <a:sy n="50" d="100"/>
        </p:scale>
        <p:origin x="100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04-13T09:28:48.516"/>
    </inkml:context>
    <inkml:brush xml:id="br0">
      <inkml:brushProperty name="width" value="0.05292" units="cm"/>
      <inkml:brushProperty name="height" value="0.05292" units="cm"/>
      <inkml:brushProperty name="color" value="#C00000"/>
    </inkml:brush>
  </inkml:definitions>
  <inkml:trace contextRef="#ctx0" brushRef="#br0">30999 16057 0</inkml:trace>
  <inkml:trace contextRef="#ctx0" brushRef="#br0" timeOffset="1190">30847 16539 0</inkml:trace>
  <inkml:trace contextRef="#ctx0" brushRef="#br0" timeOffset="1959">30264 17097 0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04-13T14:47:48.469"/>
    </inkml:context>
    <inkml:brush xml:id="br0">
      <inkml:brushProperty name="width" value="0.05292" units="cm"/>
      <inkml:brushProperty name="height" value="0.05292" units="cm"/>
      <inkml:brushProperty name="color" value="#FFFF00"/>
    </inkml:brush>
  </inkml:definitions>
  <inkml:trace contextRef="#ctx0" brushRef="#br0">6265 16717 0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04-25T12:35:49.383"/>
    </inkml:context>
    <inkml:brush xml:id="br0">
      <inkml:brushProperty name="width" value="0.05292" units="cm"/>
      <inkml:brushProperty name="height" value="0.05292" units="cm"/>
      <inkml:brushProperty name="color" value="#FFFF00"/>
    </inkml:brush>
  </inkml:definitions>
  <inkml:trace contextRef="#ctx0" brushRef="#br0">16539 16260 0,'77'76'79,"-52"-25"-70,0 0 0,1-26-4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DD817-BD35-42EF-BFA6-309FFBC139FC}" type="datetimeFigureOut">
              <a:rPr lang="en-ID" smtClean="0"/>
              <a:t>26/04/2020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BD2F4-EB2E-41CA-A422-6BF5EDD77633}" type="slidenum">
              <a:rPr lang="en-ID" smtClean="0"/>
              <a:t>‹#›</a:t>
            </a:fld>
            <a:endParaRPr lang="en-ID"/>
          </a:p>
        </p:txBody>
      </p:sp>
    </p:spTree>
    <p:extLst>
      <p:ext uri="{BB962C8B-B14F-4D97-AF65-F5344CB8AC3E}">
        <p14:creationId xmlns:p14="http://schemas.microsoft.com/office/powerpoint/2010/main" val="3488232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54BD2F4-EB2E-41CA-A422-6BF5EDD77633}" type="slidenum">
              <a:rPr lang="en-ID" smtClean="0"/>
              <a:t>1</a:t>
            </a:fld>
            <a:endParaRPr lang="en-ID"/>
          </a:p>
        </p:txBody>
      </p:sp>
    </p:spTree>
    <p:extLst>
      <p:ext uri="{BB962C8B-B14F-4D97-AF65-F5344CB8AC3E}">
        <p14:creationId xmlns:p14="http://schemas.microsoft.com/office/powerpoint/2010/main" val="1857629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pixel values are between 0 and 255, which is </a:t>
            </a:r>
            <a:r>
              <a:rPr lang="en-US" dirty="0" err="1"/>
              <a:t>computionally</a:t>
            </a:r>
            <a:r>
              <a:rPr lang="en-US" dirty="0"/>
              <a:t> expensive. Hence, we can </a:t>
            </a:r>
            <a:r>
              <a:rPr lang="en-US" dirty="0" err="1"/>
              <a:t>normalise</a:t>
            </a:r>
            <a:r>
              <a:rPr lang="en-US" dirty="0"/>
              <a:t> pixel to a range between 0 and 1 by dividing by 255. we then flatten all 2D image matrices into a 1D array of 50176 features.</a:t>
            </a:r>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15</a:t>
            </a:fld>
            <a:endParaRPr lang="en-ID"/>
          </a:p>
        </p:txBody>
      </p:sp>
    </p:spTree>
    <p:extLst>
      <p:ext uri="{BB962C8B-B14F-4D97-AF65-F5344CB8AC3E}">
        <p14:creationId xmlns:p14="http://schemas.microsoft.com/office/powerpoint/2010/main" val="606723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also create an array y which consist of image labels</a:t>
            </a:r>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16</a:t>
            </a:fld>
            <a:endParaRPr lang="en-ID"/>
          </a:p>
        </p:txBody>
      </p:sp>
    </p:spTree>
    <p:extLst>
      <p:ext uri="{BB962C8B-B14F-4D97-AF65-F5344CB8AC3E}">
        <p14:creationId xmlns:p14="http://schemas.microsoft.com/office/powerpoint/2010/main" val="360347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PCA does is it projects the image data from a higher dimensional space (50176 dimensions) into a lower dimensional space (k dimensions).</a:t>
            </a:r>
          </a:p>
          <a:p>
            <a:endParaRPr lang="en-US" dirty="0"/>
          </a:p>
          <a:p>
            <a:r>
              <a:rPr lang="en-US" dirty="0"/>
              <a:t>These k dimensions are nothing but the k Principal Components that captures (or holds) most of the variance (information) of our data.</a:t>
            </a:r>
          </a:p>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19</a:t>
            </a:fld>
            <a:endParaRPr lang="en-ID"/>
          </a:p>
        </p:txBody>
      </p:sp>
    </p:spTree>
    <p:extLst>
      <p:ext uri="{BB962C8B-B14F-4D97-AF65-F5344CB8AC3E}">
        <p14:creationId xmlns:p14="http://schemas.microsoft.com/office/powerpoint/2010/main" val="1873214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22</a:t>
            </a:fld>
            <a:endParaRPr lang="en-ID"/>
          </a:p>
        </p:txBody>
      </p:sp>
    </p:spTree>
    <p:extLst>
      <p:ext uri="{BB962C8B-B14F-4D97-AF65-F5344CB8AC3E}">
        <p14:creationId xmlns:p14="http://schemas.microsoft.com/office/powerpoint/2010/main" val="343700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23</a:t>
            </a:fld>
            <a:endParaRPr lang="en-ID"/>
          </a:p>
        </p:txBody>
      </p:sp>
    </p:spTree>
    <p:extLst>
      <p:ext uri="{BB962C8B-B14F-4D97-AF65-F5344CB8AC3E}">
        <p14:creationId xmlns:p14="http://schemas.microsoft.com/office/powerpoint/2010/main" val="460650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27</a:t>
            </a:fld>
            <a:endParaRPr lang="en-ID"/>
          </a:p>
        </p:txBody>
      </p:sp>
    </p:spTree>
    <p:extLst>
      <p:ext uri="{BB962C8B-B14F-4D97-AF65-F5344CB8AC3E}">
        <p14:creationId xmlns:p14="http://schemas.microsoft.com/office/powerpoint/2010/main" val="1874286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datapoints that are furthest away from the first centroid as the second </a:t>
            </a:r>
            <a:r>
              <a:rPr lang="en-US" dirty="0" err="1"/>
              <a:t>centriod</a:t>
            </a:r>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29</a:t>
            </a:fld>
            <a:endParaRPr lang="en-ID"/>
          </a:p>
        </p:txBody>
      </p:sp>
    </p:spTree>
    <p:extLst>
      <p:ext uri="{BB962C8B-B14F-4D97-AF65-F5344CB8AC3E}">
        <p14:creationId xmlns:p14="http://schemas.microsoft.com/office/powerpoint/2010/main" val="311273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3</a:t>
            </a:fld>
            <a:endParaRPr lang="en-ID"/>
          </a:p>
        </p:txBody>
      </p:sp>
    </p:spTree>
    <p:extLst>
      <p:ext uri="{BB962C8B-B14F-4D97-AF65-F5344CB8AC3E}">
        <p14:creationId xmlns:p14="http://schemas.microsoft.com/office/powerpoint/2010/main" val="2445142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54BD2F4-EB2E-41CA-A422-6BF5EDD77633}" type="slidenum">
              <a:rPr lang="en-ID" smtClean="0"/>
              <a:t>4</a:t>
            </a:fld>
            <a:endParaRPr lang="en-ID"/>
          </a:p>
        </p:txBody>
      </p:sp>
    </p:spTree>
    <p:extLst>
      <p:ext uri="{BB962C8B-B14F-4D97-AF65-F5344CB8AC3E}">
        <p14:creationId xmlns:p14="http://schemas.microsoft.com/office/powerpoint/2010/main" val="3593268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6</a:t>
            </a:fld>
            <a:endParaRPr lang="en-ID"/>
          </a:p>
        </p:txBody>
      </p:sp>
    </p:spTree>
    <p:extLst>
      <p:ext uri="{BB962C8B-B14F-4D97-AF65-F5344CB8AC3E}">
        <p14:creationId xmlns:p14="http://schemas.microsoft.com/office/powerpoint/2010/main" val="373725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8</a:t>
            </a:fld>
            <a:endParaRPr lang="en-ID"/>
          </a:p>
        </p:txBody>
      </p:sp>
    </p:spTree>
    <p:extLst>
      <p:ext uri="{BB962C8B-B14F-4D97-AF65-F5344CB8AC3E}">
        <p14:creationId xmlns:p14="http://schemas.microsoft.com/office/powerpoint/2010/main" val="424241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9</a:t>
            </a:fld>
            <a:endParaRPr lang="en-ID"/>
          </a:p>
        </p:txBody>
      </p:sp>
    </p:spTree>
    <p:extLst>
      <p:ext uri="{BB962C8B-B14F-4D97-AF65-F5344CB8AC3E}">
        <p14:creationId xmlns:p14="http://schemas.microsoft.com/office/powerpoint/2010/main" val="156904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10</a:t>
            </a:fld>
            <a:endParaRPr lang="en-ID"/>
          </a:p>
        </p:txBody>
      </p:sp>
    </p:spTree>
    <p:extLst>
      <p:ext uri="{BB962C8B-B14F-4D97-AF65-F5344CB8AC3E}">
        <p14:creationId xmlns:p14="http://schemas.microsoft.com/office/powerpoint/2010/main" val="182379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11</a:t>
            </a:fld>
            <a:endParaRPr lang="en-ID"/>
          </a:p>
        </p:txBody>
      </p:sp>
    </p:spTree>
    <p:extLst>
      <p:ext uri="{BB962C8B-B14F-4D97-AF65-F5344CB8AC3E}">
        <p14:creationId xmlns:p14="http://schemas.microsoft.com/office/powerpoint/2010/main" val="121033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C54BD2F4-EB2E-41CA-A422-6BF5EDD77633}" type="slidenum">
              <a:rPr lang="en-ID" smtClean="0"/>
              <a:t>12</a:t>
            </a:fld>
            <a:endParaRPr lang="en-ID"/>
          </a:p>
        </p:txBody>
      </p:sp>
    </p:spTree>
    <p:extLst>
      <p:ext uri="{BB962C8B-B14F-4D97-AF65-F5344CB8AC3E}">
        <p14:creationId xmlns:p14="http://schemas.microsoft.com/office/powerpoint/2010/main" val="158663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FD63-31EA-490C-B98D-DAE75D54E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65A07E3-6EC4-4681-90B7-B7565C0F7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9B6DE36-DBDE-44FD-84AC-ABE03EFCC731}"/>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5" name="Footer Placeholder 4">
            <a:extLst>
              <a:ext uri="{FF2B5EF4-FFF2-40B4-BE49-F238E27FC236}">
                <a16:creationId xmlns:a16="http://schemas.microsoft.com/office/drawing/2014/main" id="{FA44B9EA-2C66-4C21-BC15-F155759EB80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0426961-9A56-40FE-951B-50FF834AD5DF}"/>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288139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42E9-D8B2-4510-8770-5339DB5EE84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FE1973B-F1EC-44B4-8644-E1705257D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CB4E617-75D7-4089-9677-8382D66AC019}"/>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5" name="Footer Placeholder 4">
            <a:extLst>
              <a:ext uri="{FF2B5EF4-FFF2-40B4-BE49-F238E27FC236}">
                <a16:creationId xmlns:a16="http://schemas.microsoft.com/office/drawing/2014/main" id="{A76BCF9E-5727-449A-82B3-F745CE065A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8C311B0-1B7F-422B-BCDE-467019172DF5}"/>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243800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94C83-E5C4-429F-9FCA-363FDE6E91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7E91B3D-6BD7-44A0-A4A7-049198059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4FDE5C2-7F5A-4075-B9CA-AD97F2ADA1EB}"/>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5" name="Footer Placeholder 4">
            <a:extLst>
              <a:ext uri="{FF2B5EF4-FFF2-40B4-BE49-F238E27FC236}">
                <a16:creationId xmlns:a16="http://schemas.microsoft.com/office/drawing/2014/main" id="{DEF8E8FB-B89D-4C3D-A149-36DBCF591EE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F0636AB-60B6-464E-AD84-B8B3C7B0DF69}"/>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245253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342D-642E-4C00-AEA3-580F0F510E6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9D86FC1-1D38-4898-BDD2-4ED9A900E2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4A4A457-B914-44A4-8B2E-A9993EA0221C}"/>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5" name="Footer Placeholder 4">
            <a:extLst>
              <a:ext uri="{FF2B5EF4-FFF2-40B4-BE49-F238E27FC236}">
                <a16:creationId xmlns:a16="http://schemas.microsoft.com/office/drawing/2014/main" id="{45228C2A-4010-45B2-9CA9-08A46E5FA0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D7336D7-549A-4728-9B73-6EDBD0293FFE}"/>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211098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2D4C-E7DD-42A1-ABF6-E1D40A6AB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C7F20EA-5449-4A37-BE6D-2E7ED4E71B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1E4FC-279F-4772-A52C-F8977725F0A7}"/>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5" name="Footer Placeholder 4">
            <a:extLst>
              <a:ext uri="{FF2B5EF4-FFF2-40B4-BE49-F238E27FC236}">
                <a16:creationId xmlns:a16="http://schemas.microsoft.com/office/drawing/2014/main" id="{72B78EE4-739A-47C3-B8E0-C6E3F13FB07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2CEE862-C003-4B38-B6BC-9542A4EC5CCA}"/>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292514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258B-DEA2-4D61-929C-A0F14AF9C17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480DC48-C8F7-42C3-9421-632948C73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020967E-9899-4A62-81B2-18C6523E7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A9CB490-9E17-4CBA-902A-5058AF5D5A37}"/>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6" name="Footer Placeholder 5">
            <a:extLst>
              <a:ext uri="{FF2B5EF4-FFF2-40B4-BE49-F238E27FC236}">
                <a16:creationId xmlns:a16="http://schemas.microsoft.com/office/drawing/2014/main" id="{4CF3987E-4677-48F4-A5F4-A93033B976E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BA129A1-7059-4584-8BB5-C86496E4B93B}"/>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25077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D44D-613D-4D68-82FD-ACB2E707139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33E5CD9-D5E4-4165-A6AD-43789735A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87DBC-495E-40F9-98B8-A4E2ED04D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5D18FBF-F05B-4EB7-9F5E-4DA7B344F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187B13-447F-4DBF-B241-B5E6DD402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BCA1997-37FD-40ED-A605-B5F96F0400EF}"/>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8" name="Footer Placeholder 7">
            <a:extLst>
              <a:ext uri="{FF2B5EF4-FFF2-40B4-BE49-F238E27FC236}">
                <a16:creationId xmlns:a16="http://schemas.microsoft.com/office/drawing/2014/main" id="{9B149A98-3FFC-4FA1-A1A4-FC3BC538067E}"/>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1E8459F6-D91A-4C33-8A70-6E5B4819B22F}"/>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63058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4144-C4B3-4BBE-90E5-B79855A408A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75C1222-1DCD-432A-9496-FC5C4F14F8AE}"/>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4" name="Footer Placeholder 3">
            <a:extLst>
              <a:ext uri="{FF2B5EF4-FFF2-40B4-BE49-F238E27FC236}">
                <a16:creationId xmlns:a16="http://schemas.microsoft.com/office/drawing/2014/main" id="{88DC1631-EFE3-4B21-8393-1E7173424EE5}"/>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7A6FFB3-8D95-4B59-89B2-2E72BD465082}"/>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107710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8605F-6DD4-4080-A6A3-B4A97D78E15B}"/>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3" name="Footer Placeholder 2">
            <a:extLst>
              <a:ext uri="{FF2B5EF4-FFF2-40B4-BE49-F238E27FC236}">
                <a16:creationId xmlns:a16="http://schemas.microsoft.com/office/drawing/2014/main" id="{0225CCFB-9FA1-49E7-A056-425F2F3640E8}"/>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8C6A644-E15A-45B7-BACA-6019739109BA}"/>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5785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75A1-7D2A-475B-BB1D-177166CBBF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9236054-D8BF-49AE-B13A-1CE1CC780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88B67C9-770F-4CC1-B2FB-945F77DAC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54469-222E-4BA9-8B6E-08E14B9031C9}"/>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6" name="Footer Placeholder 5">
            <a:extLst>
              <a:ext uri="{FF2B5EF4-FFF2-40B4-BE49-F238E27FC236}">
                <a16:creationId xmlns:a16="http://schemas.microsoft.com/office/drawing/2014/main" id="{74EB476F-2C53-4AAE-9507-0F62BE89C4C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E5ACDBA-19F0-4745-80C4-A44FEBE0F9E4}"/>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66678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7CE3-371F-4749-B5AB-EF7241D6B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8CC6E0D-23F0-4924-B128-4307F0480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65F37CF-EF3E-48B4-A49F-1D6FF0FA9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68565-4CB2-47FE-8D7B-C49F34D7AF11}"/>
              </a:ext>
            </a:extLst>
          </p:cNvPr>
          <p:cNvSpPr>
            <a:spLocks noGrp="1"/>
          </p:cNvSpPr>
          <p:nvPr>
            <p:ph type="dt" sz="half" idx="10"/>
          </p:nvPr>
        </p:nvSpPr>
        <p:spPr/>
        <p:txBody>
          <a:bodyPr/>
          <a:lstStyle/>
          <a:p>
            <a:fld id="{21B77B89-F3B5-46AC-9C2D-5A056D7CE5A8}" type="datetimeFigureOut">
              <a:rPr lang="en-ID" smtClean="0"/>
              <a:t>26/04/2020</a:t>
            </a:fld>
            <a:endParaRPr lang="en-ID"/>
          </a:p>
        </p:txBody>
      </p:sp>
      <p:sp>
        <p:nvSpPr>
          <p:cNvPr id="6" name="Footer Placeholder 5">
            <a:extLst>
              <a:ext uri="{FF2B5EF4-FFF2-40B4-BE49-F238E27FC236}">
                <a16:creationId xmlns:a16="http://schemas.microsoft.com/office/drawing/2014/main" id="{3B000F8D-B8CA-4C26-8895-EE13075FFA4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B4BFB77-9F06-49BC-AAB1-163BB1A5B976}"/>
              </a:ext>
            </a:extLst>
          </p:cNvPr>
          <p:cNvSpPr>
            <a:spLocks noGrp="1"/>
          </p:cNvSpPr>
          <p:nvPr>
            <p:ph type="sldNum" sz="quarter" idx="12"/>
          </p:nvPr>
        </p:nvSpPr>
        <p:spPr/>
        <p:txBody>
          <a:bodyPr/>
          <a:lstStyle/>
          <a:p>
            <a:fld id="{1FD74406-E317-4FE4-8A89-599E67E72308}" type="slidenum">
              <a:rPr lang="en-ID" smtClean="0"/>
              <a:t>‹#›</a:t>
            </a:fld>
            <a:endParaRPr lang="en-ID"/>
          </a:p>
        </p:txBody>
      </p:sp>
    </p:spTree>
    <p:extLst>
      <p:ext uri="{BB962C8B-B14F-4D97-AF65-F5344CB8AC3E}">
        <p14:creationId xmlns:p14="http://schemas.microsoft.com/office/powerpoint/2010/main" val="214905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97810A-C512-48C8-917F-AECF2832D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96FDE67-34DA-4E55-9BDC-229697145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3D3603F-C7E4-4072-A83A-339DF17F2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77B89-F3B5-46AC-9C2D-5A056D7CE5A8}" type="datetimeFigureOut">
              <a:rPr lang="en-ID" smtClean="0"/>
              <a:t>26/04/2020</a:t>
            </a:fld>
            <a:endParaRPr lang="en-ID"/>
          </a:p>
        </p:txBody>
      </p:sp>
      <p:sp>
        <p:nvSpPr>
          <p:cNvPr id="5" name="Footer Placeholder 4">
            <a:extLst>
              <a:ext uri="{FF2B5EF4-FFF2-40B4-BE49-F238E27FC236}">
                <a16:creationId xmlns:a16="http://schemas.microsoft.com/office/drawing/2014/main" id="{2AF0B25A-9674-439C-9691-58EA41C1A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3DD638A-9B9D-48C6-A7E8-A0E04C1ED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4406-E317-4FE4-8A89-599E67E72308}" type="slidenum">
              <a:rPr lang="en-ID" smtClean="0"/>
              <a:t>‹#›</a:t>
            </a:fld>
            <a:endParaRPr lang="en-ID"/>
          </a:p>
        </p:txBody>
      </p:sp>
    </p:spTree>
    <p:extLst>
      <p:ext uri="{BB962C8B-B14F-4D97-AF65-F5344CB8AC3E}">
        <p14:creationId xmlns:p14="http://schemas.microsoft.com/office/powerpoint/2010/main" val="1707117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hyperlink" Target="https://github.com/PSUN98/CE9010_Project" TargetMode="External"/><Relationship Id="rId4" Type="http://schemas.microsoft.com/office/2007/relationships/hdphoto" Target="../media/hdphoto1.wdp"/><Relationship Id="rId9" Type="http://schemas.openxmlformats.org/officeDocument/2006/relationships/image" Target="../media/image110.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8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810.pn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https://doi.org/10.1155/2017/974910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Brain Tumour?">
            <a:extLst>
              <a:ext uri="{FF2B5EF4-FFF2-40B4-BE49-F238E27FC236}">
                <a16:creationId xmlns:a16="http://schemas.microsoft.com/office/drawing/2014/main" id="{5034A3D7-5878-455B-A654-FDEFEE40B33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143" b="99790" l="9948" r="89791">
                        <a14:foregroundMark x1="42016" y1="8613" x2="61518" y2="7143"/>
                        <a14:foregroundMark x1="50262" y1="84664" x2="50262" y2="84664"/>
                        <a14:foregroundMark x1="50262" y1="84664" x2="43848" y2="96639"/>
                        <a14:foregroundMark x1="43848" y1="96639" x2="43063" y2="99790"/>
                        <a14:foregroundMark x1="42801" y1="97059" x2="42277" y2="99370"/>
                        <a14:foregroundMark x1="41885" y1="97899" x2="41885" y2="97899"/>
                      </a14:backgroundRemoval>
                    </a14:imgEffect>
                  </a14:imgLayer>
                </a14:imgProps>
              </a:ext>
              <a:ext uri="{28A0092B-C50C-407E-A947-70E740481C1C}">
                <a14:useLocalDpi xmlns:a14="http://schemas.microsoft.com/office/drawing/2010/main" val="0"/>
              </a:ext>
            </a:extLst>
          </a:blip>
          <a:srcRect l="9507"/>
          <a:stretch/>
        </p:blipFill>
        <p:spPr bwMode="auto">
          <a:xfrm>
            <a:off x="3795959" y="388867"/>
            <a:ext cx="4600081" cy="31671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F2F607-5A93-4D68-9A85-3B7782715426}"/>
              </a:ext>
            </a:extLst>
          </p:cNvPr>
          <p:cNvSpPr>
            <a:spLocks noGrp="1"/>
          </p:cNvSpPr>
          <p:nvPr>
            <p:ph type="ctrTitle"/>
          </p:nvPr>
        </p:nvSpPr>
        <p:spPr>
          <a:xfrm>
            <a:off x="1524000" y="2072387"/>
            <a:ext cx="9144000" cy="2387600"/>
          </a:xfrm>
        </p:spPr>
        <p:txBody>
          <a:bodyPr/>
          <a:lstStyle/>
          <a:p>
            <a:r>
              <a:rPr lang="en-US" b="1" dirty="0"/>
              <a:t>BRAIN TUMOUR DETECTION</a:t>
            </a:r>
            <a:endParaRPr lang="en-ID" b="1" dirty="0"/>
          </a:p>
        </p:txBody>
      </p:sp>
      <p:sp>
        <p:nvSpPr>
          <p:cNvPr id="3" name="Subtitle 2">
            <a:extLst>
              <a:ext uri="{FF2B5EF4-FFF2-40B4-BE49-F238E27FC236}">
                <a16:creationId xmlns:a16="http://schemas.microsoft.com/office/drawing/2014/main" id="{13BD9D23-AB26-4C11-8DF0-A0202477A4EE}"/>
              </a:ext>
            </a:extLst>
          </p:cNvPr>
          <p:cNvSpPr>
            <a:spLocks noGrp="1"/>
          </p:cNvSpPr>
          <p:nvPr>
            <p:ph type="subTitle" idx="1"/>
          </p:nvPr>
        </p:nvSpPr>
        <p:spPr>
          <a:xfrm>
            <a:off x="1524000" y="4552062"/>
            <a:ext cx="9144000" cy="2166238"/>
          </a:xfrm>
        </p:spPr>
        <p:txBody>
          <a:bodyPr>
            <a:normAutofit lnSpcReduction="10000"/>
          </a:bodyPr>
          <a:lstStyle/>
          <a:p>
            <a:r>
              <a:rPr lang="en-ID" dirty="0"/>
              <a:t>CE9010 GROUP 4</a:t>
            </a:r>
          </a:p>
          <a:p>
            <a:r>
              <a:rPr lang="en-ID" dirty="0"/>
              <a:t>Sun Yun Qian Priscila (U1740761A)</a:t>
            </a:r>
          </a:p>
          <a:p>
            <a:r>
              <a:rPr lang="en-ID" dirty="0"/>
              <a:t> Lau </a:t>
            </a:r>
            <a:r>
              <a:rPr lang="en-ID" dirty="0" err="1"/>
              <a:t>Zhe</a:t>
            </a:r>
            <a:r>
              <a:rPr lang="en-ID" dirty="0"/>
              <a:t> Ru Zachary (U1621345C)</a:t>
            </a:r>
          </a:p>
          <a:p>
            <a:endParaRPr lang="en-ID" dirty="0"/>
          </a:p>
          <a:p>
            <a:r>
              <a:rPr lang="en-ID" sz="2000" dirty="0" err="1"/>
              <a:t>Github</a:t>
            </a:r>
            <a:r>
              <a:rPr lang="en-ID" sz="2000" dirty="0"/>
              <a:t>: </a:t>
            </a:r>
            <a:r>
              <a:rPr lang="en-ID" sz="2000" dirty="0">
                <a:hlinkClick r:id="rId5"/>
              </a:rPr>
              <a:t>https://github.com/PSUN98/CE9010_Project</a:t>
            </a:r>
            <a:endParaRPr lang="en-ID" sz="2000" dirty="0"/>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FD4ABAE-E666-4D93-A401-E5089E960ACD}"/>
                  </a:ext>
                </a:extLst>
              </p14:cNvPr>
              <p14:cNvContentPartPr/>
              <p14:nvPr/>
            </p14:nvContentPartPr>
            <p14:xfrm>
              <a:off x="10895040" y="5780520"/>
              <a:ext cx="264960" cy="374760"/>
            </p14:xfrm>
          </p:contentPart>
        </mc:Choice>
        <mc:Fallback xmlns="">
          <p:pic>
            <p:nvPicPr>
              <p:cNvPr id="7" name="Ink 6">
                <a:extLst>
                  <a:ext uri="{FF2B5EF4-FFF2-40B4-BE49-F238E27FC236}">
                    <a16:creationId xmlns:a16="http://schemas.microsoft.com/office/drawing/2014/main" id="{CFD4ABAE-E666-4D93-A401-E5089E960ACD}"/>
                  </a:ext>
                </a:extLst>
              </p:cNvPr>
              <p:cNvPicPr/>
              <p:nvPr/>
            </p:nvPicPr>
            <p:blipFill>
              <a:blip r:embed="rId9"/>
              <a:stretch>
                <a:fillRect/>
              </a:stretch>
            </p:blipFill>
            <p:spPr>
              <a:xfrm>
                <a:off x="10885680" y="5771160"/>
                <a:ext cx="283680" cy="393480"/>
              </a:xfrm>
              <a:prstGeom prst="rect">
                <a:avLst/>
              </a:prstGeom>
            </p:spPr>
          </p:pic>
        </mc:Fallback>
      </mc:AlternateContent>
    </p:spTree>
    <p:extLst>
      <p:ext uri="{BB962C8B-B14F-4D97-AF65-F5344CB8AC3E}">
        <p14:creationId xmlns:p14="http://schemas.microsoft.com/office/powerpoint/2010/main" val="636600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4FF83-BBB7-41E2-B61B-3B2CA9B77DD7}"/>
              </a:ext>
            </a:extLst>
          </p:cNvPr>
          <p:cNvSpPr>
            <a:spLocks noGrp="1"/>
          </p:cNvSpPr>
          <p:nvPr>
            <p:ph idx="1"/>
          </p:nvPr>
        </p:nvSpPr>
        <p:spPr>
          <a:xfrm>
            <a:off x="778352" y="1478240"/>
            <a:ext cx="6944510" cy="4292892"/>
          </a:xfrm>
        </p:spPr>
        <p:txBody>
          <a:bodyPr>
            <a:normAutofit fontScale="92500" lnSpcReduction="10000"/>
          </a:bodyPr>
          <a:lstStyle/>
          <a:p>
            <a:r>
              <a:rPr lang="en-US" dirty="0"/>
              <a:t>Before we can feed the data into </a:t>
            </a:r>
            <a:r>
              <a:rPr lang="en-US" dirty="0" err="1"/>
              <a:t>sklearn</a:t>
            </a:r>
            <a:r>
              <a:rPr lang="en-US" dirty="0"/>
              <a:t> packages, we need to </a:t>
            </a:r>
            <a:r>
              <a:rPr lang="en-US" b="1" dirty="0"/>
              <a:t>resize all images </a:t>
            </a:r>
            <a:r>
              <a:rPr lang="en-US" dirty="0"/>
              <a:t>(both "yes" and "no" set) into the </a:t>
            </a:r>
            <a:r>
              <a:rPr lang="en-US" b="1" dirty="0"/>
              <a:t>same size (224x224x3).</a:t>
            </a:r>
          </a:p>
          <a:p>
            <a:r>
              <a:rPr lang="en-US" dirty="0"/>
              <a:t>For simplicity, we will convert the images into </a:t>
            </a:r>
            <a:r>
              <a:rPr lang="en-US" b="1" dirty="0"/>
              <a:t>grey scale</a:t>
            </a:r>
            <a:r>
              <a:rPr lang="en-US" dirty="0"/>
              <a:t>, which will simplify the image dimension to </a:t>
            </a:r>
            <a:r>
              <a:rPr lang="en-US" b="1" dirty="0"/>
              <a:t>(224x224). </a:t>
            </a:r>
            <a:r>
              <a:rPr lang="en-US" dirty="0"/>
              <a:t>You can see that height of the image is now 224 pixels, width is 224. </a:t>
            </a:r>
          </a:p>
          <a:p>
            <a:r>
              <a:rPr lang="en-US" dirty="0"/>
              <a:t>Each element in the array represents grey scale value, which is calculated by taking the average of color channels at the respective pixel.</a:t>
            </a:r>
          </a:p>
          <a:p>
            <a:r>
              <a:rPr lang="en-US" dirty="0"/>
              <a:t>Store image matrices into X:</a:t>
            </a:r>
            <a:endParaRPr lang="en-ID" dirty="0"/>
          </a:p>
        </p:txBody>
      </p:sp>
      <p:grpSp>
        <p:nvGrpSpPr>
          <p:cNvPr id="4" name="Group 3">
            <a:extLst>
              <a:ext uri="{FF2B5EF4-FFF2-40B4-BE49-F238E27FC236}">
                <a16:creationId xmlns:a16="http://schemas.microsoft.com/office/drawing/2014/main" id="{E310443D-4166-4637-86D6-7612AA3A9688}"/>
              </a:ext>
            </a:extLst>
          </p:cNvPr>
          <p:cNvGrpSpPr/>
          <p:nvPr/>
        </p:nvGrpSpPr>
        <p:grpSpPr>
          <a:xfrm>
            <a:off x="8223729" y="1027906"/>
            <a:ext cx="3143250" cy="3641725"/>
            <a:chOff x="7210425" y="1726079"/>
            <a:chExt cx="2830830" cy="4450884"/>
          </a:xfrm>
        </p:grpSpPr>
        <p:pic>
          <p:nvPicPr>
            <p:cNvPr id="5" name="Picture 4">
              <a:extLst>
                <a:ext uri="{FF2B5EF4-FFF2-40B4-BE49-F238E27FC236}">
                  <a16:creationId xmlns:a16="http://schemas.microsoft.com/office/drawing/2014/main" id="{BAB839B8-7F92-46E9-AF8F-94F11365D1F7}"/>
                </a:ext>
              </a:extLst>
            </p:cNvPr>
            <p:cNvPicPr>
              <a:picLocks noChangeAspect="1"/>
            </p:cNvPicPr>
            <p:nvPr/>
          </p:nvPicPr>
          <p:blipFill>
            <a:blip r:embed="rId3"/>
            <a:stretch>
              <a:fillRect/>
            </a:stretch>
          </p:blipFill>
          <p:spPr>
            <a:xfrm>
              <a:off x="7210425" y="1726080"/>
              <a:ext cx="2830830" cy="4450883"/>
            </a:xfrm>
            <a:prstGeom prst="rect">
              <a:avLst/>
            </a:prstGeom>
          </p:spPr>
        </p:pic>
        <p:sp>
          <p:nvSpPr>
            <p:cNvPr id="6" name="Rectangle 5">
              <a:extLst>
                <a:ext uri="{FF2B5EF4-FFF2-40B4-BE49-F238E27FC236}">
                  <a16:creationId xmlns:a16="http://schemas.microsoft.com/office/drawing/2014/main" id="{5AEF1E48-7E0B-4275-9258-B268537C4329}"/>
                </a:ext>
              </a:extLst>
            </p:cNvPr>
            <p:cNvSpPr/>
            <p:nvPr/>
          </p:nvSpPr>
          <p:spPr>
            <a:xfrm>
              <a:off x="7210425" y="1726079"/>
              <a:ext cx="2830830" cy="550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218X180X3 image</a:t>
              </a:r>
              <a:endParaRPr lang="en-ID" sz="2400" dirty="0"/>
            </a:p>
          </p:txBody>
        </p:sp>
        <p:sp>
          <p:nvSpPr>
            <p:cNvPr id="7" name="Rectangle 6">
              <a:extLst>
                <a:ext uri="{FF2B5EF4-FFF2-40B4-BE49-F238E27FC236}">
                  <a16:creationId xmlns:a16="http://schemas.microsoft.com/office/drawing/2014/main" id="{E5B2785B-AD55-4282-8B52-F6EB6AB60D8D}"/>
                </a:ext>
              </a:extLst>
            </p:cNvPr>
            <p:cNvSpPr/>
            <p:nvPr/>
          </p:nvSpPr>
          <p:spPr>
            <a:xfrm>
              <a:off x="8953500" y="3429000"/>
              <a:ext cx="5905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218</a:t>
              </a:r>
              <a:endParaRPr lang="en-ID" dirty="0"/>
            </a:p>
          </p:txBody>
        </p:sp>
        <p:sp>
          <p:nvSpPr>
            <p:cNvPr id="8" name="Rectangle 7">
              <a:extLst>
                <a:ext uri="{FF2B5EF4-FFF2-40B4-BE49-F238E27FC236}">
                  <a16:creationId xmlns:a16="http://schemas.microsoft.com/office/drawing/2014/main" id="{4F02C44A-158A-4936-AB7F-2F0C6D752F20}"/>
                </a:ext>
              </a:extLst>
            </p:cNvPr>
            <p:cNvSpPr/>
            <p:nvPr/>
          </p:nvSpPr>
          <p:spPr>
            <a:xfrm>
              <a:off x="8505825" y="5395912"/>
              <a:ext cx="5905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180</a:t>
              </a:r>
              <a:endParaRPr lang="en-ID" dirty="0"/>
            </a:p>
          </p:txBody>
        </p:sp>
        <p:sp>
          <p:nvSpPr>
            <p:cNvPr id="9" name="Rectangle 8">
              <a:extLst>
                <a:ext uri="{FF2B5EF4-FFF2-40B4-BE49-F238E27FC236}">
                  <a16:creationId xmlns:a16="http://schemas.microsoft.com/office/drawing/2014/main" id="{E53F4A30-74CE-498D-8D3A-90AEBD3AA217}"/>
                </a:ext>
              </a:extLst>
            </p:cNvPr>
            <p:cNvSpPr/>
            <p:nvPr/>
          </p:nvSpPr>
          <p:spPr>
            <a:xfrm>
              <a:off x="7820025" y="5857875"/>
              <a:ext cx="2095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D" dirty="0"/>
            </a:p>
          </p:txBody>
        </p:sp>
      </p:grpSp>
      <p:sp>
        <p:nvSpPr>
          <p:cNvPr id="14" name="Title 4">
            <a:extLst>
              <a:ext uri="{FF2B5EF4-FFF2-40B4-BE49-F238E27FC236}">
                <a16:creationId xmlns:a16="http://schemas.microsoft.com/office/drawing/2014/main" id="{40BEBFE6-495F-43E7-AB5B-7DDD5B1ABAFB}"/>
              </a:ext>
            </a:extLst>
          </p:cNvPr>
          <p:cNvSpPr>
            <a:spLocks noGrp="1"/>
          </p:cNvSpPr>
          <p:nvPr>
            <p:ph type="title"/>
          </p:nvPr>
        </p:nvSpPr>
        <p:spPr>
          <a:xfrm>
            <a:off x="838200" y="365125"/>
            <a:ext cx="10515600" cy="1325563"/>
          </a:xfrm>
        </p:spPr>
        <p:txBody>
          <a:bodyPr/>
          <a:lstStyle/>
          <a:p>
            <a:r>
              <a:rPr lang="en-US" dirty="0"/>
              <a:t>2. Create X matrix</a:t>
            </a:r>
            <a:endParaRPr lang="en-ID" dirty="0"/>
          </a:p>
        </p:txBody>
      </p:sp>
      <p:pic>
        <p:nvPicPr>
          <p:cNvPr id="31" name="Picture 30">
            <a:extLst>
              <a:ext uri="{FF2B5EF4-FFF2-40B4-BE49-F238E27FC236}">
                <a16:creationId xmlns:a16="http://schemas.microsoft.com/office/drawing/2014/main" id="{DEA317B5-2CB9-4905-820B-0824A487FA5C}"/>
              </a:ext>
            </a:extLst>
          </p:cNvPr>
          <p:cNvPicPr>
            <a:picLocks noChangeAspect="1"/>
          </p:cNvPicPr>
          <p:nvPr/>
        </p:nvPicPr>
        <p:blipFill>
          <a:blip r:embed="rId4"/>
          <a:stretch>
            <a:fillRect/>
          </a:stretch>
        </p:blipFill>
        <p:spPr>
          <a:xfrm>
            <a:off x="838200" y="5848470"/>
            <a:ext cx="10243930" cy="795411"/>
          </a:xfrm>
          <a:prstGeom prst="rect">
            <a:avLst/>
          </a:prstGeom>
        </p:spPr>
      </p:pic>
    </p:spTree>
    <p:extLst>
      <p:ext uri="{BB962C8B-B14F-4D97-AF65-F5344CB8AC3E}">
        <p14:creationId xmlns:p14="http://schemas.microsoft.com/office/powerpoint/2010/main" val="393906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4FF83-BBB7-41E2-B61B-3B2CA9B77DD7}"/>
              </a:ext>
            </a:extLst>
          </p:cNvPr>
          <p:cNvSpPr>
            <a:spLocks noGrp="1"/>
          </p:cNvSpPr>
          <p:nvPr>
            <p:ph idx="1"/>
          </p:nvPr>
        </p:nvSpPr>
        <p:spPr>
          <a:xfrm>
            <a:off x="778352" y="1478240"/>
            <a:ext cx="6944510" cy="4292892"/>
          </a:xfrm>
        </p:spPr>
        <p:txBody>
          <a:bodyPr>
            <a:normAutofit fontScale="92500" lnSpcReduction="10000"/>
          </a:bodyPr>
          <a:lstStyle/>
          <a:p>
            <a:r>
              <a:rPr lang="en-US" dirty="0"/>
              <a:t>Before we can feed the data into </a:t>
            </a:r>
            <a:r>
              <a:rPr lang="en-US" dirty="0" err="1"/>
              <a:t>sklearn</a:t>
            </a:r>
            <a:r>
              <a:rPr lang="en-US" dirty="0"/>
              <a:t> packages, we need to </a:t>
            </a:r>
            <a:r>
              <a:rPr lang="en-US" b="1" dirty="0"/>
              <a:t>resize all images </a:t>
            </a:r>
            <a:r>
              <a:rPr lang="en-US" dirty="0"/>
              <a:t>(both "yes" and "no" set) into the </a:t>
            </a:r>
            <a:r>
              <a:rPr lang="en-US" b="1" dirty="0"/>
              <a:t>same size (224x224x3).</a:t>
            </a:r>
          </a:p>
          <a:p>
            <a:r>
              <a:rPr lang="en-US" dirty="0"/>
              <a:t>For simplicity, we will convert the images into </a:t>
            </a:r>
            <a:r>
              <a:rPr lang="en-US" b="1" dirty="0"/>
              <a:t>grey scale</a:t>
            </a:r>
            <a:r>
              <a:rPr lang="en-US" dirty="0"/>
              <a:t>, which will simplify the image dimension to </a:t>
            </a:r>
            <a:r>
              <a:rPr lang="en-US" b="1" dirty="0"/>
              <a:t>(224x224). </a:t>
            </a:r>
            <a:r>
              <a:rPr lang="en-US" dirty="0"/>
              <a:t>You can see that height of the image is now 224 pixels, width is 224. </a:t>
            </a:r>
          </a:p>
          <a:p>
            <a:r>
              <a:rPr lang="en-US" dirty="0"/>
              <a:t>Each element in the array represents grey scale value, which is calculated by taking the average of color channels at the respective pixel.</a:t>
            </a:r>
          </a:p>
          <a:p>
            <a:r>
              <a:rPr lang="en-US" dirty="0"/>
              <a:t>Store image matrices into X:</a:t>
            </a:r>
            <a:endParaRPr lang="en-ID" dirty="0"/>
          </a:p>
        </p:txBody>
      </p:sp>
      <p:grpSp>
        <p:nvGrpSpPr>
          <p:cNvPr id="4" name="Group 3">
            <a:extLst>
              <a:ext uri="{FF2B5EF4-FFF2-40B4-BE49-F238E27FC236}">
                <a16:creationId xmlns:a16="http://schemas.microsoft.com/office/drawing/2014/main" id="{E310443D-4166-4637-86D6-7612AA3A9688}"/>
              </a:ext>
            </a:extLst>
          </p:cNvPr>
          <p:cNvGrpSpPr/>
          <p:nvPr/>
        </p:nvGrpSpPr>
        <p:grpSpPr>
          <a:xfrm>
            <a:off x="8223729" y="1027906"/>
            <a:ext cx="3143250" cy="3641725"/>
            <a:chOff x="7210425" y="1726079"/>
            <a:chExt cx="2830830" cy="4450884"/>
          </a:xfrm>
        </p:grpSpPr>
        <p:pic>
          <p:nvPicPr>
            <p:cNvPr id="5" name="Picture 4">
              <a:extLst>
                <a:ext uri="{FF2B5EF4-FFF2-40B4-BE49-F238E27FC236}">
                  <a16:creationId xmlns:a16="http://schemas.microsoft.com/office/drawing/2014/main" id="{BAB839B8-7F92-46E9-AF8F-94F11365D1F7}"/>
                </a:ext>
              </a:extLst>
            </p:cNvPr>
            <p:cNvPicPr>
              <a:picLocks noChangeAspect="1"/>
            </p:cNvPicPr>
            <p:nvPr/>
          </p:nvPicPr>
          <p:blipFill>
            <a:blip r:embed="rId3"/>
            <a:stretch>
              <a:fillRect/>
            </a:stretch>
          </p:blipFill>
          <p:spPr>
            <a:xfrm>
              <a:off x="7210425" y="1726080"/>
              <a:ext cx="2830830" cy="4450883"/>
            </a:xfrm>
            <a:prstGeom prst="rect">
              <a:avLst/>
            </a:prstGeom>
          </p:spPr>
        </p:pic>
        <p:sp>
          <p:nvSpPr>
            <p:cNvPr id="6" name="Rectangle 5">
              <a:extLst>
                <a:ext uri="{FF2B5EF4-FFF2-40B4-BE49-F238E27FC236}">
                  <a16:creationId xmlns:a16="http://schemas.microsoft.com/office/drawing/2014/main" id="{5AEF1E48-7E0B-4275-9258-B268537C4329}"/>
                </a:ext>
              </a:extLst>
            </p:cNvPr>
            <p:cNvSpPr/>
            <p:nvPr/>
          </p:nvSpPr>
          <p:spPr>
            <a:xfrm>
              <a:off x="7210425" y="1726079"/>
              <a:ext cx="2830830" cy="550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218X180X3 image</a:t>
              </a:r>
              <a:endParaRPr lang="en-ID" sz="2400" dirty="0"/>
            </a:p>
          </p:txBody>
        </p:sp>
        <p:sp>
          <p:nvSpPr>
            <p:cNvPr id="7" name="Rectangle 6">
              <a:extLst>
                <a:ext uri="{FF2B5EF4-FFF2-40B4-BE49-F238E27FC236}">
                  <a16:creationId xmlns:a16="http://schemas.microsoft.com/office/drawing/2014/main" id="{E5B2785B-AD55-4282-8B52-F6EB6AB60D8D}"/>
                </a:ext>
              </a:extLst>
            </p:cNvPr>
            <p:cNvSpPr/>
            <p:nvPr/>
          </p:nvSpPr>
          <p:spPr>
            <a:xfrm>
              <a:off x="8953500" y="3429000"/>
              <a:ext cx="5905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218</a:t>
              </a:r>
              <a:endParaRPr lang="en-ID" dirty="0"/>
            </a:p>
          </p:txBody>
        </p:sp>
        <p:sp>
          <p:nvSpPr>
            <p:cNvPr id="8" name="Rectangle 7">
              <a:extLst>
                <a:ext uri="{FF2B5EF4-FFF2-40B4-BE49-F238E27FC236}">
                  <a16:creationId xmlns:a16="http://schemas.microsoft.com/office/drawing/2014/main" id="{4F02C44A-158A-4936-AB7F-2F0C6D752F20}"/>
                </a:ext>
              </a:extLst>
            </p:cNvPr>
            <p:cNvSpPr/>
            <p:nvPr/>
          </p:nvSpPr>
          <p:spPr>
            <a:xfrm>
              <a:off x="8505825" y="5395912"/>
              <a:ext cx="5905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180</a:t>
              </a:r>
              <a:endParaRPr lang="en-ID" dirty="0"/>
            </a:p>
          </p:txBody>
        </p:sp>
        <p:sp>
          <p:nvSpPr>
            <p:cNvPr id="9" name="Rectangle 8">
              <a:extLst>
                <a:ext uri="{FF2B5EF4-FFF2-40B4-BE49-F238E27FC236}">
                  <a16:creationId xmlns:a16="http://schemas.microsoft.com/office/drawing/2014/main" id="{E53F4A30-74CE-498D-8D3A-90AEBD3AA217}"/>
                </a:ext>
              </a:extLst>
            </p:cNvPr>
            <p:cNvSpPr/>
            <p:nvPr/>
          </p:nvSpPr>
          <p:spPr>
            <a:xfrm>
              <a:off x="7820025" y="5857875"/>
              <a:ext cx="2095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D" dirty="0"/>
            </a:p>
          </p:txBody>
        </p:sp>
      </p:grpSp>
      <p:grpSp>
        <p:nvGrpSpPr>
          <p:cNvPr id="13" name="Group 12">
            <a:extLst>
              <a:ext uri="{FF2B5EF4-FFF2-40B4-BE49-F238E27FC236}">
                <a16:creationId xmlns:a16="http://schemas.microsoft.com/office/drawing/2014/main" id="{2B2688F8-DE3D-4546-8DCB-393F18957382}"/>
              </a:ext>
            </a:extLst>
          </p:cNvPr>
          <p:cNvGrpSpPr/>
          <p:nvPr/>
        </p:nvGrpSpPr>
        <p:grpSpPr>
          <a:xfrm>
            <a:off x="8210550" y="1027905"/>
            <a:ext cx="3143250" cy="3267643"/>
            <a:chOff x="6657976" y="1786894"/>
            <a:chExt cx="3143250" cy="3267643"/>
          </a:xfrm>
        </p:grpSpPr>
        <p:sp>
          <p:nvSpPr>
            <p:cNvPr id="10" name="Rectangle 9">
              <a:extLst>
                <a:ext uri="{FF2B5EF4-FFF2-40B4-BE49-F238E27FC236}">
                  <a16:creationId xmlns:a16="http://schemas.microsoft.com/office/drawing/2014/main" id="{4F5A60AD-ED4D-4973-9FC1-D3087A188462}"/>
                </a:ext>
              </a:extLst>
            </p:cNvPr>
            <p:cNvSpPr/>
            <p:nvPr/>
          </p:nvSpPr>
          <p:spPr>
            <a:xfrm>
              <a:off x="8593423" y="3180230"/>
              <a:ext cx="655725" cy="264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224</a:t>
              </a:r>
              <a:endParaRPr lang="en-ID" dirty="0"/>
            </a:p>
          </p:txBody>
        </p:sp>
        <p:sp>
          <p:nvSpPr>
            <p:cNvPr id="11" name="Rectangle 10">
              <a:extLst>
                <a:ext uri="{FF2B5EF4-FFF2-40B4-BE49-F238E27FC236}">
                  <a16:creationId xmlns:a16="http://schemas.microsoft.com/office/drawing/2014/main" id="{0A12A812-A0CF-451F-8158-B6A4E8D9F996}"/>
                </a:ext>
              </a:extLst>
            </p:cNvPr>
            <p:cNvSpPr/>
            <p:nvPr/>
          </p:nvSpPr>
          <p:spPr>
            <a:xfrm>
              <a:off x="8096341" y="4789562"/>
              <a:ext cx="655725" cy="2649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224</a:t>
              </a:r>
              <a:endParaRPr lang="en-ID" dirty="0"/>
            </a:p>
          </p:txBody>
        </p:sp>
        <p:sp>
          <p:nvSpPr>
            <p:cNvPr id="12" name="Rectangle 11">
              <a:extLst>
                <a:ext uri="{FF2B5EF4-FFF2-40B4-BE49-F238E27FC236}">
                  <a16:creationId xmlns:a16="http://schemas.microsoft.com/office/drawing/2014/main" id="{C726F988-0C8C-437F-A3CF-08C0D169778B}"/>
                </a:ext>
              </a:extLst>
            </p:cNvPr>
            <p:cNvSpPr/>
            <p:nvPr/>
          </p:nvSpPr>
          <p:spPr>
            <a:xfrm>
              <a:off x="6657976" y="1786894"/>
              <a:ext cx="3143250" cy="45033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224x224x3 image</a:t>
              </a:r>
              <a:endParaRPr lang="en-ID" sz="2400" dirty="0"/>
            </a:p>
          </p:txBody>
        </p:sp>
      </p:grpSp>
      <p:sp>
        <p:nvSpPr>
          <p:cNvPr id="14" name="Title 4">
            <a:extLst>
              <a:ext uri="{FF2B5EF4-FFF2-40B4-BE49-F238E27FC236}">
                <a16:creationId xmlns:a16="http://schemas.microsoft.com/office/drawing/2014/main" id="{40BEBFE6-495F-43E7-AB5B-7DDD5B1ABAFB}"/>
              </a:ext>
            </a:extLst>
          </p:cNvPr>
          <p:cNvSpPr>
            <a:spLocks noGrp="1"/>
          </p:cNvSpPr>
          <p:nvPr>
            <p:ph type="title"/>
          </p:nvPr>
        </p:nvSpPr>
        <p:spPr>
          <a:xfrm>
            <a:off x="838200" y="365125"/>
            <a:ext cx="10515600" cy="1325563"/>
          </a:xfrm>
        </p:spPr>
        <p:txBody>
          <a:bodyPr/>
          <a:lstStyle/>
          <a:p>
            <a:r>
              <a:rPr lang="en-US" dirty="0"/>
              <a:t>2. Create X matrix</a:t>
            </a:r>
            <a:endParaRPr lang="en-ID" dirty="0"/>
          </a:p>
        </p:txBody>
      </p:sp>
      <p:pic>
        <p:nvPicPr>
          <p:cNvPr id="31" name="Picture 30">
            <a:extLst>
              <a:ext uri="{FF2B5EF4-FFF2-40B4-BE49-F238E27FC236}">
                <a16:creationId xmlns:a16="http://schemas.microsoft.com/office/drawing/2014/main" id="{DEA317B5-2CB9-4905-820B-0824A487FA5C}"/>
              </a:ext>
            </a:extLst>
          </p:cNvPr>
          <p:cNvPicPr>
            <a:picLocks noChangeAspect="1"/>
          </p:cNvPicPr>
          <p:nvPr/>
        </p:nvPicPr>
        <p:blipFill>
          <a:blip r:embed="rId4"/>
          <a:stretch>
            <a:fillRect/>
          </a:stretch>
        </p:blipFill>
        <p:spPr>
          <a:xfrm>
            <a:off x="838200" y="5848470"/>
            <a:ext cx="10243930" cy="795411"/>
          </a:xfrm>
          <a:prstGeom prst="rect">
            <a:avLst/>
          </a:prstGeom>
        </p:spPr>
      </p:pic>
    </p:spTree>
    <p:extLst>
      <p:ext uri="{BB962C8B-B14F-4D97-AF65-F5344CB8AC3E}">
        <p14:creationId xmlns:p14="http://schemas.microsoft.com/office/powerpoint/2010/main" val="193169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4FF83-BBB7-41E2-B61B-3B2CA9B77DD7}"/>
              </a:ext>
            </a:extLst>
          </p:cNvPr>
          <p:cNvSpPr>
            <a:spLocks noGrp="1"/>
          </p:cNvSpPr>
          <p:nvPr>
            <p:ph idx="1"/>
          </p:nvPr>
        </p:nvSpPr>
        <p:spPr>
          <a:xfrm>
            <a:off x="778352" y="1478240"/>
            <a:ext cx="6944510" cy="4292892"/>
          </a:xfrm>
        </p:spPr>
        <p:txBody>
          <a:bodyPr>
            <a:normAutofit fontScale="92500" lnSpcReduction="10000"/>
          </a:bodyPr>
          <a:lstStyle/>
          <a:p>
            <a:r>
              <a:rPr lang="en-US" dirty="0"/>
              <a:t>Before we can feed the data into </a:t>
            </a:r>
            <a:r>
              <a:rPr lang="en-US" dirty="0" err="1"/>
              <a:t>sklearn</a:t>
            </a:r>
            <a:r>
              <a:rPr lang="en-US" dirty="0"/>
              <a:t> packages, we need to </a:t>
            </a:r>
            <a:r>
              <a:rPr lang="en-US" b="1" dirty="0"/>
              <a:t>resize all images </a:t>
            </a:r>
            <a:r>
              <a:rPr lang="en-US" dirty="0"/>
              <a:t>(both "yes" and "no" set) into the </a:t>
            </a:r>
            <a:r>
              <a:rPr lang="en-US" b="1" dirty="0"/>
              <a:t>same size (224x224x3).</a:t>
            </a:r>
          </a:p>
          <a:p>
            <a:r>
              <a:rPr lang="en-US" dirty="0"/>
              <a:t>For simplicity, we will convert the images into </a:t>
            </a:r>
            <a:r>
              <a:rPr lang="en-US" b="1" dirty="0"/>
              <a:t>grey scale</a:t>
            </a:r>
            <a:r>
              <a:rPr lang="en-US" dirty="0"/>
              <a:t>, which will simplify the image dimension to </a:t>
            </a:r>
            <a:r>
              <a:rPr lang="en-US" b="1" dirty="0"/>
              <a:t>(224x224). </a:t>
            </a:r>
            <a:r>
              <a:rPr lang="en-US" dirty="0"/>
              <a:t>You can see that height of the image is now 224 pixels, width is 224. </a:t>
            </a:r>
          </a:p>
          <a:p>
            <a:r>
              <a:rPr lang="en-US" dirty="0"/>
              <a:t>Each element in the array represents grey scale value, which is calculated by taking the average of color channels at the respective pixel.</a:t>
            </a:r>
          </a:p>
          <a:p>
            <a:r>
              <a:rPr lang="en-US" dirty="0"/>
              <a:t>Store image matrices into X:</a:t>
            </a:r>
            <a:endParaRPr lang="en-ID" dirty="0"/>
          </a:p>
        </p:txBody>
      </p:sp>
      <p:sp>
        <p:nvSpPr>
          <p:cNvPr id="14" name="Title 4">
            <a:extLst>
              <a:ext uri="{FF2B5EF4-FFF2-40B4-BE49-F238E27FC236}">
                <a16:creationId xmlns:a16="http://schemas.microsoft.com/office/drawing/2014/main" id="{40BEBFE6-495F-43E7-AB5B-7DDD5B1ABAFB}"/>
              </a:ext>
            </a:extLst>
          </p:cNvPr>
          <p:cNvSpPr>
            <a:spLocks noGrp="1"/>
          </p:cNvSpPr>
          <p:nvPr>
            <p:ph type="title"/>
          </p:nvPr>
        </p:nvSpPr>
        <p:spPr>
          <a:xfrm>
            <a:off x="838200" y="365125"/>
            <a:ext cx="10515600" cy="1325563"/>
          </a:xfrm>
        </p:spPr>
        <p:txBody>
          <a:bodyPr/>
          <a:lstStyle/>
          <a:p>
            <a:r>
              <a:rPr lang="en-US" dirty="0"/>
              <a:t>2. Create X matrix</a:t>
            </a:r>
            <a:endParaRPr lang="en-ID" dirty="0"/>
          </a:p>
        </p:txBody>
      </p:sp>
      <p:pic>
        <p:nvPicPr>
          <p:cNvPr id="31" name="Picture 30">
            <a:extLst>
              <a:ext uri="{FF2B5EF4-FFF2-40B4-BE49-F238E27FC236}">
                <a16:creationId xmlns:a16="http://schemas.microsoft.com/office/drawing/2014/main" id="{DEA317B5-2CB9-4905-820B-0824A487FA5C}"/>
              </a:ext>
            </a:extLst>
          </p:cNvPr>
          <p:cNvPicPr>
            <a:picLocks noChangeAspect="1"/>
          </p:cNvPicPr>
          <p:nvPr/>
        </p:nvPicPr>
        <p:blipFill>
          <a:blip r:embed="rId3"/>
          <a:stretch>
            <a:fillRect/>
          </a:stretch>
        </p:blipFill>
        <p:spPr>
          <a:xfrm>
            <a:off x="838200" y="5848470"/>
            <a:ext cx="10243930" cy="795411"/>
          </a:xfrm>
          <a:prstGeom prst="rect">
            <a:avLst/>
          </a:prstGeom>
        </p:spPr>
      </p:pic>
      <p:pic>
        <p:nvPicPr>
          <p:cNvPr id="15" name="Picture 14">
            <a:extLst>
              <a:ext uri="{FF2B5EF4-FFF2-40B4-BE49-F238E27FC236}">
                <a16:creationId xmlns:a16="http://schemas.microsoft.com/office/drawing/2014/main" id="{F7B8DC93-D17A-43FF-8E2F-75232C7A6E43}"/>
              </a:ext>
            </a:extLst>
          </p:cNvPr>
          <p:cNvPicPr>
            <a:picLocks noChangeAspect="1"/>
          </p:cNvPicPr>
          <p:nvPr/>
        </p:nvPicPr>
        <p:blipFill>
          <a:blip r:embed="rId4"/>
          <a:stretch>
            <a:fillRect/>
          </a:stretch>
        </p:blipFill>
        <p:spPr>
          <a:xfrm>
            <a:off x="8095773" y="1027906"/>
            <a:ext cx="3152775" cy="3657600"/>
          </a:xfrm>
          <a:prstGeom prst="rect">
            <a:avLst/>
          </a:prstGeom>
        </p:spPr>
      </p:pic>
    </p:spTree>
    <p:extLst>
      <p:ext uri="{BB962C8B-B14F-4D97-AF65-F5344CB8AC3E}">
        <p14:creationId xmlns:p14="http://schemas.microsoft.com/office/powerpoint/2010/main" val="33299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C5A8-95BF-4CD9-B7F8-FE29BB348190}"/>
              </a:ext>
            </a:extLst>
          </p:cNvPr>
          <p:cNvSpPr>
            <a:spLocks noGrp="1"/>
          </p:cNvSpPr>
          <p:nvPr>
            <p:ph type="title"/>
          </p:nvPr>
        </p:nvSpPr>
        <p:spPr/>
        <p:txBody>
          <a:bodyPr/>
          <a:lstStyle/>
          <a:p>
            <a:r>
              <a:rPr lang="en-US" dirty="0"/>
              <a:t>2. Create X matrix</a:t>
            </a:r>
            <a:endParaRPr lang="en-ID" dirty="0"/>
          </a:p>
        </p:txBody>
      </p:sp>
      <p:pic>
        <p:nvPicPr>
          <p:cNvPr id="4" name="Content Placeholder 3">
            <a:extLst>
              <a:ext uri="{FF2B5EF4-FFF2-40B4-BE49-F238E27FC236}">
                <a16:creationId xmlns:a16="http://schemas.microsoft.com/office/drawing/2014/main" id="{96E15E78-219E-454A-9E95-1F108F36F095}"/>
              </a:ext>
            </a:extLst>
          </p:cNvPr>
          <p:cNvPicPr>
            <a:picLocks noGrp="1" noChangeAspect="1"/>
          </p:cNvPicPr>
          <p:nvPr>
            <p:ph idx="1"/>
          </p:nvPr>
        </p:nvPicPr>
        <p:blipFill>
          <a:blip r:embed="rId2"/>
          <a:stretch>
            <a:fillRect/>
          </a:stretch>
        </p:blipFill>
        <p:spPr>
          <a:xfrm>
            <a:off x="1623218" y="1800066"/>
            <a:ext cx="8945563" cy="4612348"/>
          </a:xfrm>
          <a:prstGeom prst="rect">
            <a:avLst/>
          </a:prstGeom>
        </p:spPr>
      </p:pic>
    </p:spTree>
    <p:extLst>
      <p:ext uri="{BB962C8B-B14F-4D97-AF65-F5344CB8AC3E}">
        <p14:creationId xmlns:p14="http://schemas.microsoft.com/office/powerpoint/2010/main" val="200888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B50E-2DF2-4AC4-9D36-FEF3045C937B}"/>
              </a:ext>
            </a:extLst>
          </p:cNvPr>
          <p:cNvSpPr>
            <a:spLocks noGrp="1"/>
          </p:cNvSpPr>
          <p:nvPr>
            <p:ph type="title"/>
          </p:nvPr>
        </p:nvSpPr>
        <p:spPr/>
        <p:txBody>
          <a:bodyPr/>
          <a:lstStyle/>
          <a:p>
            <a:r>
              <a:rPr lang="en-US" dirty="0"/>
              <a:t>3. </a:t>
            </a:r>
            <a:r>
              <a:rPr lang="en-US" dirty="0" err="1"/>
              <a:t>Visualise</a:t>
            </a:r>
            <a:r>
              <a:rPr lang="en-US" dirty="0"/>
              <a:t> Data</a:t>
            </a:r>
            <a:endParaRPr lang="en-ID" dirty="0"/>
          </a:p>
        </p:txBody>
      </p:sp>
      <p:pic>
        <p:nvPicPr>
          <p:cNvPr id="4" name="Picture 3">
            <a:extLst>
              <a:ext uri="{FF2B5EF4-FFF2-40B4-BE49-F238E27FC236}">
                <a16:creationId xmlns:a16="http://schemas.microsoft.com/office/drawing/2014/main" id="{85B2B61D-41C0-446F-8B6A-4C3DDFC1372E}"/>
              </a:ext>
            </a:extLst>
          </p:cNvPr>
          <p:cNvPicPr>
            <a:picLocks noChangeAspect="1"/>
          </p:cNvPicPr>
          <p:nvPr/>
        </p:nvPicPr>
        <p:blipFill>
          <a:blip r:embed="rId2"/>
          <a:stretch>
            <a:fillRect/>
          </a:stretch>
        </p:blipFill>
        <p:spPr>
          <a:xfrm>
            <a:off x="2039351" y="1690688"/>
            <a:ext cx="7329237" cy="5175679"/>
          </a:xfrm>
          <a:prstGeom prst="rect">
            <a:avLst/>
          </a:prstGeom>
        </p:spPr>
      </p:pic>
    </p:spTree>
    <p:extLst>
      <p:ext uri="{BB962C8B-B14F-4D97-AF65-F5344CB8AC3E}">
        <p14:creationId xmlns:p14="http://schemas.microsoft.com/office/powerpoint/2010/main" val="77486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759E-43A9-43EE-BD2E-7A8EF41952C4}"/>
              </a:ext>
            </a:extLst>
          </p:cNvPr>
          <p:cNvSpPr>
            <a:spLocks noGrp="1"/>
          </p:cNvSpPr>
          <p:nvPr>
            <p:ph type="title"/>
          </p:nvPr>
        </p:nvSpPr>
        <p:spPr/>
        <p:txBody>
          <a:bodyPr/>
          <a:lstStyle/>
          <a:p>
            <a:r>
              <a:rPr lang="en-US" dirty="0"/>
              <a:t>4. </a:t>
            </a:r>
            <a:r>
              <a:rPr lang="en-US" dirty="0" err="1"/>
              <a:t>Normalise</a:t>
            </a:r>
            <a:r>
              <a:rPr lang="en-US" dirty="0"/>
              <a:t> pixel values, flatten image mat. </a:t>
            </a:r>
            <a:endParaRPr lang="en-ID" dirty="0"/>
          </a:p>
        </p:txBody>
      </p:sp>
      <p:sp>
        <p:nvSpPr>
          <p:cNvPr id="3" name="Content Placeholder 2">
            <a:extLst>
              <a:ext uri="{FF2B5EF4-FFF2-40B4-BE49-F238E27FC236}">
                <a16:creationId xmlns:a16="http://schemas.microsoft.com/office/drawing/2014/main" id="{6B0F7463-C698-44DE-9945-B4EA8F14ADC2}"/>
              </a:ext>
            </a:extLst>
          </p:cNvPr>
          <p:cNvSpPr>
            <a:spLocks noGrp="1"/>
          </p:cNvSpPr>
          <p:nvPr>
            <p:ph idx="1"/>
          </p:nvPr>
        </p:nvSpPr>
        <p:spPr/>
        <p:txBody>
          <a:bodyPr/>
          <a:lstStyle/>
          <a:p>
            <a:r>
              <a:rPr lang="en-US" dirty="0"/>
              <a:t>Pixel values are often integers in the range between 0 and 255, which can be computationally expensive for our models. </a:t>
            </a:r>
          </a:p>
          <a:p>
            <a:r>
              <a:rPr lang="en-US" dirty="0"/>
              <a:t>To lower computational cost, we can </a:t>
            </a:r>
            <a:r>
              <a:rPr lang="en-US" b="1" dirty="0" err="1"/>
              <a:t>normalise</a:t>
            </a:r>
            <a:r>
              <a:rPr lang="en-US" b="1" dirty="0"/>
              <a:t> pixel values </a:t>
            </a:r>
            <a:r>
              <a:rPr lang="en-US" dirty="0"/>
              <a:t>to a range between zero and one.</a:t>
            </a:r>
          </a:p>
          <a:p>
            <a:endParaRPr lang="en-US" dirty="0"/>
          </a:p>
          <a:p>
            <a:pPr marL="0" indent="0">
              <a:buNone/>
            </a:pPr>
            <a:endParaRPr lang="en-US" dirty="0"/>
          </a:p>
          <a:p>
            <a:r>
              <a:rPr lang="en-US" dirty="0"/>
              <a:t>We then </a:t>
            </a:r>
            <a:r>
              <a:rPr lang="en-US" b="1" dirty="0"/>
              <a:t>flatten</a:t>
            </a:r>
            <a:r>
              <a:rPr lang="en-US" dirty="0"/>
              <a:t> all the 2D image matrices (224x224) into a 1D array of size 224*224=50176 features:</a:t>
            </a:r>
            <a:endParaRPr lang="en-ID" dirty="0"/>
          </a:p>
        </p:txBody>
      </p:sp>
      <p:pic>
        <p:nvPicPr>
          <p:cNvPr id="4" name="Picture 3">
            <a:extLst>
              <a:ext uri="{FF2B5EF4-FFF2-40B4-BE49-F238E27FC236}">
                <a16:creationId xmlns:a16="http://schemas.microsoft.com/office/drawing/2014/main" id="{71E2A764-21D7-4DC9-87D2-53C0FA6D77A3}"/>
              </a:ext>
            </a:extLst>
          </p:cNvPr>
          <p:cNvPicPr>
            <a:picLocks noChangeAspect="1"/>
          </p:cNvPicPr>
          <p:nvPr/>
        </p:nvPicPr>
        <p:blipFill>
          <a:blip r:embed="rId3"/>
          <a:stretch>
            <a:fillRect/>
          </a:stretch>
        </p:blipFill>
        <p:spPr>
          <a:xfrm>
            <a:off x="838200" y="5687378"/>
            <a:ext cx="10444480" cy="489585"/>
          </a:xfrm>
          <a:prstGeom prst="rect">
            <a:avLst/>
          </a:prstGeom>
        </p:spPr>
      </p:pic>
      <p:pic>
        <p:nvPicPr>
          <p:cNvPr id="7" name="Picture 6">
            <a:extLst>
              <a:ext uri="{FF2B5EF4-FFF2-40B4-BE49-F238E27FC236}">
                <a16:creationId xmlns:a16="http://schemas.microsoft.com/office/drawing/2014/main" id="{D4FF711A-5462-4CAF-95DD-F406CABCAE71}"/>
              </a:ext>
            </a:extLst>
          </p:cNvPr>
          <p:cNvPicPr>
            <a:picLocks noChangeAspect="1"/>
          </p:cNvPicPr>
          <p:nvPr/>
        </p:nvPicPr>
        <p:blipFill>
          <a:blip r:embed="rId4"/>
          <a:stretch>
            <a:fillRect/>
          </a:stretch>
        </p:blipFill>
        <p:spPr>
          <a:xfrm>
            <a:off x="4438650" y="3651726"/>
            <a:ext cx="2857500" cy="914400"/>
          </a:xfrm>
          <a:prstGeom prst="rect">
            <a:avLst/>
          </a:prstGeom>
        </p:spPr>
      </p:pic>
    </p:spTree>
    <p:extLst>
      <p:ext uri="{BB962C8B-B14F-4D97-AF65-F5344CB8AC3E}">
        <p14:creationId xmlns:p14="http://schemas.microsoft.com/office/powerpoint/2010/main" val="3460495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B3E-A28D-416F-A17D-90D98799C2D7}"/>
              </a:ext>
            </a:extLst>
          </p:cNvPr>
          <p:cNvSpPr>
            <a:spLocks noGrp="1"/>
          </p:cNvSpPr>
          <p:nvPr>
            <p:ph type="title"/>
          </p:nvPr>
        </p:nvSpPr>
        <p:spPr/>
        <p:txBody>
          <a:bodyPr/>
          <a:lstStyle/>
          <a:p>
            <a:r>
              <a:rPr lang="en-US" dirty="0"/>
              <a:t>5. Create y labels</a:t>
            </a:r>
            <a:endParaRPr lang="en-ID" dirty="0"/>
          </a:p>
        </p:txBody>
      </p:sp>
      <p:sp>
        <p:nvSpPr>
          <p:cNvPr id="3" name="Content Placeholder 2">
            <a:extLst>
              <a:ext uri="{FF2B5EF4-FFF2-40B4-BE49-F238E27FC236}">
                <a16:creationId xmlns:a16="http://schemas.microsoft.com/office/drawing/2014/main" id="{74F22071-E463-4DFB-B880-08C6F25C3622}"/>
              </a:ext>
            </a:extLst>
          </p:cNvPr>
          <p:cNvSpPr>
            <a:spLocks noGrp="1"/>
          </p:cNvSpPr>
          <p:nvPr>
            <p:ph idx="1"/>
          </p:nvPr>
        </p:nvSpPr>
        <p:spPr>
          <a:xfrm>
            <a:off x="838200" y="1571625"/>
            <a:ext cx="10515600" cy="4178935"/>
          </a:xfrm>
        </p:spPr>
        <p:txBody>
          <a:bodyPr>
            <a:normAutofit/>
          </a:bodyPr>
          <a:lstStyle/>
          <a:p>
            <a:r>
              <a:rPr lang="en-US" sz="2400" dirty="0"/>
              <a:t>Create an array, y, which consists of the image labels. </a:t>
            </a:r>
          </a:p>
          <a:p>
            <a:r>
              <a:rPr lang="en-US" sz="2400" dirty="0"/>
              <a:t>Images from the "yes" (</a:t>
            </a:r>
            <a:r>
              <a:rPr lang="en-US" sz="2400" dirty="0" err="1"/>
              <a:t>tumour</a:t>
            </a:r>
            <a:r>
              <a:rPr lang="en-US" sz="2400" dirty="0"/>
              <a:t> present) set will be assigned class 1 </a:t>
            </a:r>
          </a:p>
          <a:p>
            <a:r>
              <a:rPr lang="en-US" sz="2400" dirty="0"/>
              <a:t>Images from the "no"(</a:t>
            </a:r>
            <a:r>
              <a:rPr lang="en-US" sz="2400" dirty="0" err="1"/>
              <a:t>tumour</a:t>
            </a:r>
            <a:r>
              <a:rPr lang="en-US" sz="2400" dirty="0"/>
              <a:t> absent) set will be assigned class 0.</a:t>
            </a:r>
            <a:endParaRPr lang="en-ID" sz="2400" dirty="0"/>
          </a:p>
        </p:txBody>
      </p:sp>
      <p:pic>
        <p:nvPicPr>
          <p:cNvPr id="4" name="Picture 3">
            <a:extLst>
              <a:ext uri="{FF2B5EF4-FFF2-40B4-BE49-F238E27FC236}">
                <a16:creationId xmlns:a16="http://schemas.microsoft.com/office/drawing/2014/main" id="{99C58813-7193-4AE6-BCD2-26B37E856D5E}"/>
              </a:ext>
            </a:extLst>
          </p:cNvPr>
          <p:cNvPicPr>
            <a:picLocks noChangeAspect="1"/>
          </p:cNvPicPr>
          <p:nvPr/>
        </p:nvPicPr>
        <p:blipFill>
          <a:blip r:embed="rId3"/>
          <a:stretch>
            <a:fillRect/>
          </a:stretch>
        </p:blipFill>
        <p:spPr>
          <a:xfrm>
            <a:off x="1751647" y="3135766"/>
            <a:ext cx="7493664" cy="3559674"/>
          </a:xfrm>
          <a:prstGeom prst="rect">
            <a:avLst/>
          </a:prstGeom>
        </p:spPr>
      </p:pic>
    </p:spTree>
    <p:extLst>
      <p:ext uri="{BB962C8B-B14F-4D97-AF65-F5344CB8AC3E}">
        <p14:creationId xmlns:p14="http://schemas.microsoft.com/office/powerpoint/2010/main" val="166432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22EC-C1A0-42DF-AE77-91046B0D3E11}"/>
              </a:ext>
            </a:extLst>
          </p:cNvPr>
          <p:cNvSpPr>
            <a:spLocks noGrp="1"/>
          </p:cNvSpPr>
          <p:nvPr>
            <p:ph type="title"/>
          </p:nvPr>
        </p:nvSpPr>
        <p:spPr/>
        <p:txBody>
          <a:bodyPr/>
          <a:lstStyle/>
          <a:p>
            <a:r>
              <a:rPr lang="en-US" dirty="0"/>
              <a:t>6. Split train-test</a:t>
            </a:r>
            <a:endParaRPr lang="en-ID" dirty="0"/>
          </a:p>
        </p:txBody>
      </p:sp>
      <p:pic>
        <p:nvPicPr>
          <p:cNvPr id="4" name="Content Placeholder 3">
            <a:extLst>
              <a:ext uri="{FF2B5EF4-FFF2-40B4-BE49-F238E27FC236}">
                <a16:creationId xmlns:a16="http://schemas.microsoft.com/office/drawing/2014/main" id="{B9F01204-C68E-4371-8FF8-7D214D522FD2}"/>
              </a:ext>
            </a:extLst>
          </p:cNvPr>
          <p:cNvPicPr>
            <a:picLocks noGrp="1" noChangeAspect="1"/>
          </p:cNvPicPr>
          <p:nvPr>
            <p:ph idx="1"/>
          </p:nvPr>
        </p:nvPicPr>
        <p:blipFill>
          <a:blip r:embed="rId2"/>
          <a:stretch>
            <a:fillRect/>
          </a:stretch>
        </p:blipFill>
        <p:spPr>
          <a:xfrm>
            <a:off x="1049018" y="2125609"/>
            <a:ext cx="7285357" cy="772509"/>
          </a:xfrm>
          <a:prstGeom prst="rect">
            <a:avLst/>
          </a:prstGeom>
        </p:spPr>
      </p:pic>
      <p:sp>
        <p:nvSpPr>
          <p:cNvPr id="6" name="TextBox 5">
            <a:extLst>
              <a:ext uri="{FF2B5EF4-FFF2-40B4-BE49-F238E27FC236}">
                <a16:creationId xmlns:a16="http://schemas.microsoft.com/office/drawing/2014/main" id="{35EB2936-B502-476F-BE1D-07866486C73E}"/>
              </a:ext>
            </a:extLst>
          </p:cNvPr>
          <p:cNvSpPr txBox="1"/>
          <p:nvPr/>
        </p:nvSpPr>
        <p:spPr>
          <a:xfrm>
            <a:off x="1127760" y="1544320"/>
            <a:ext cx="9499600" cy="461665"/>
          </a:xfrm>
          <a:prstGeom prst="rect">
            <a:avLst/>
          </a:prstGeom>
          <a:noFill/>
        </p:spPr>
        <p:txBody>
          <a:bodyPr wrap="square" rtlCol="0">
            <a:spAutoFit/>
          </a:bodyPr>
          <a:lstStyle/>
          <a:p>
            <a:r>
              <a:rPr lang="en-US" sz="2400" dirty="0"/>
              <a:t>We split the dataset into </a:t>
            </a:r>
            <a:r>
              <a:rPr lang="en-US" sz="2400" b="1" dirty="0"/>
              <a:t>70% of training data </a:t>
            </a:r>
            <a:r>
              <a:rPr lang="en-US" sz="2400" dirty="0"/>
              <a:t>and </a:t>
            </a:r>
            <a:r>
              <a:rPr lang="en-US" sz="2400" b="1" dirty="0"/>
              <a:t>30% of testing data</a:t>
            </a:r>
            <a:r>
              <a:rPr lang="en-US" sz="2400" dirty="0"/>
              <a:t>:</a:t>
            </a:r>
            <a:endParaRPr lang="en-ID" sz="2400" dirty="0"/>
          </a:p>
        </p:txBody>
      </p:sp>
      <p:pic>
        <p:nvPicPr>
          <p:cNvPr id="7" name="Picture 6">
            <a:extLst>
              <a:ext uri="{FF2B5EF4-FFF2-40B4-BE49-F238E27FC236}">
                <a16:creationId xmlns:a16="http://schemas.microsoft.com/office/drawing/2014/main" id="{FE30A532-E481-415D-8928-0E5C697BEA53}"/>
              </a:ext>
            </a:extLst>
          </p:cNvPr>
          <p:cNvPicPr>
            <a:picLocks noChangeAspect="1"/>
          </p:cNvPicPr>
          <p:nvPr/>
        </p:nvPicPr>
        <p:blipFill>
          <a:blip r:embed="rId3"/>
          <a:stretch>
            <a:fillRect/>
          </a:stretch>
        </p:blipFill>
        <p:spPr>
          <a:xfrm>
            <a:off x="609160" y="3333039"/>
            <a:ext cx="10744640" cy="694634"/>
          </a:xfrm>
          <a:prstGeom prst="rect">
            <a:avLst/>
          </a:prstGeom>
        </p:spPr>
      </p:pic>
      <p:pic>
        <p:nvPicPr>
          <p:cNvPr id="8" name="Picture 7">
            <a:extLst>
              <a:ext uri="{FF2B5EF4-FFF2-40B4-BE49-F238E27FC236}">
                <a16:creationId xmlns:a16="http://schemas.microsoft.com/office/drawing/2014/main" id="{53DA1ADA-E5C0-41CE-B2EE-2055DC67E556}"/>
              </a:ext>
            </a:extLst>
          </p:cNvPr>
          <p:cNvPicPr>
            <a:picLocks noChangeAspect="1"/>
          </p:cNvPicPr>
          <p:nvPr/>
        </p:nvPicPr>
        <p:blipFill>
          <a:blip r:embed="rId4"/>
          <a:stretch>
            <a:fillRect/>
          </a:stretch>
        </p:blipFill>
        <p:spPr>
          <a:xfrm>
            <a:off x="1127760" y="4462594"/>
            <a:ext cx="4629150" cy="1434031"/>
          </a:xfrm>
          <a:prstGeom prst="rect">
            <a:avLst/>
          </a:prstGeom>
        </p:spPr>
      </p:pic>
    </p:spTree>
    <p:extLst>
      <p:ext uri="{BB962C8B-B14F-4D97-AF65-F5344CB8AC3E}">
        <p14:creationId xmlns:p14="http://schemas.microsoft.com/office/powerpoint/2010/main" val="24519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010-7054-4D92-A836-EC67E94543C5}"/>
              </a:ext>
            </a:extLst>
          </p:cNvPr>
          <p:cNvSpPr>
            <a:spLocks noGrp="1"/>
          </p:cNvSpPr>
          <p:nvPr>
            <p:ph type="ctrTitle"/>
          </p:nvPr>
        </p:nvSpPr>
        <p:spPr>
          <a:xfrm>
            <a:off x="1524000" y="1692382"/>
            <a:ext cx="9144000" cy="2387600"/>
          </a:xfrm>
        </p:spPr>
        <p:txBody>
          <a:bodyPr/>
          <a:lstStyle/>
          <a:p>
            <a:r>
              <a:rPr lang="en-US" b="1" dirty="0"/>
              <a:t>PRINCIPAL COMPONENT ANALYSIS (PCA)</a:t>
            </a:r>
            <a:endParaRPr lang="en-ID" b="1" dirty="0"/>
          </a:p>
        </p:txBody>
      </p:sp>
    </p:spTree>
    <p:extLst>
      <p:ext uri="{BB962C8B-B14F-4D97-AF65-F5344CB8AC3E}">
        <p14:creationId xmlns:p14="http://schemas.microsoft.com/office/powerpoint/2010/main" val="640909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E6B6-EFBF-41C7-820C-F721A388DFE5}"/>
              </a:ext>
            </a:extLst>
          </p:cNvPr>
          <p:cNvSpPr>
            <a:spLocks noGrp="1"/>
          </p:cNvSpPr>
          <p:nvPr>
            <p:ph type="title"/>
          </p:nvPr>
        </p:nvSpPr>
        <p:spPr>
          <a:xfrm>
            <a:off x="838200" y="374650"/>
            <a:ext cx="10515600" cy="1325563"/>
          </a:xfrm>
        </p:spPr>
        <p:txBody>
          <a:bodyPr/>
          <a:lstStyle/>
          <a:p>
            <a:r>
              <a:rPr lang="en-US" dirty="0"/>
              <a:t>1. WHY?</a:t>
            </a:r>
            <a:endParaRPr lang="en-ID" dirty="0"/>
          </a:p>
        </p:txBody>
      </p:sp>
      <p:sp>
        <p:nvSpPr>
          <p:cNvPr id="3" name="Content Placeholder 2">
            <a:extLst>
              <a:ext uri="{FF2B5EF4-FFF2-40B4-BE49-F238E27FC236}">
                <a16:creationId xmlns:a16="http://schemas.microsoft.com/office/drawing/2014/main" id="{E4E1F924-63A2-49A6-B7A4-E2365FA74ADB}"/>
              </a:ext>
            </a:extLst>
          </p:cNvPr>
          <p:cNvSpPr>
            <a:spLocks noGrp="1"/>
          </p:cNvSpPr>
          <p:nvPr>
            <p:ph idx="1"/>
          </p:nvPr>
        </p:nvSpPr>
        <p:spPr>
          <a:xfrm>
            <a:off x="838200" y="1825624"/>
            <a:ext cx="6191250" cy="4841875"/>
          </a:xfrm>
        </p:spPr>
        <p:txBody>
          <a:bodyPr>
            <a:normAutofit lnSpcReduction="10000"/>
          </a:bodyPr>
          <a:lstStyle/>
          <a:p>
            <a:r>
              <a:rPr lang="en-US" dirty="0"/>
              <a:t>Currently, we have a very </a:t>
            </a:r>
            <a:r>
              <a:rPr lang="en-US" b="1" dirty="0"/>
              <a:t>high dimensional data with 50176 features</a:t>
            </a:r>
            <a:r>
              <a:rPr lang="en-US" dirty="0"/>
              <a:t>! </a:t>
            </a:r>
          </a:p>
          <a:p>
            <a:r>
              <a:rPr lang="en-US" dirty="0"/>
              <a:t>With principal component analysis(PCA), we can effectively </a:t>
            </a:r>
            <a:r>
              <a:rPr lang="en-US" b="1" dirty="0"/>
              <a:t>reduce the dimensionality</a:t>
            </a:r>
            <a:r>
              <a:rPr lang="en-US" dirty="0"/>
              <a:t> of our dataset to reduce memory needed for the data and speed up learning speed.</a:t>
            </a:r>
          </a:p>
          <a:p>
            <a:pPr marL="0" indent="0">
              <a:buNone/>
            </a:pPr>
            <a:endParaRPr lang="en-US" dirty="0"/>
          </a:p>
          <a:p>
            <a:pPr marL="0" indent="0">
              <a:buNone/>
            </a:pPr>
            <a:r>
              <a:rPr lang="en-ID" dirty="0"/>
              <a:t>K-means(PCA):</a:t>
            </a:r>
          </a:p>
          <a:p>
            <a:pPr marL="0" indent="0">
              <a:buNone/>
            </a:pPr>
            <a:endParaRPr lang="en-ID" dirty="0"/>
          </a:p>
          <a:p>
            <a:pPr marL="0" indent="0">
              <a:buNone/>
            </a:pPr>
            <a:r>
              <a:rPr lang="en-ID" dirty="0"/>
              <a:t>K-means(No PCA):</a:t>
            </a:r>
          </a:p>
        </p:txBody>
      </p:sp>
      <p:pic>
        <p:nvPicPr>
          <p:cNvPr id="4" name="Picture 3">
            <a:extLst>
              <a:ext uri="{FF2B5EF4-FFF2-40B4-BE49-F238E27FC236}">
                <a16:creationId xmlns:a16="http://schemas.microsoft.com/office/drawing/2014/main" id="{B59F0A84-679F-4C0B-8CCC-FDDF3220D792}"/>
              </a:ext>
            </a:extLst>
          </p:cNvPr>
          <p:cNvPicPr>
            <a:picLocks noChangeAspect="1"/>
          </p:cNvPicPr>
          <p:nvPr/>
        </p:nvPicPr>
        <p:blipFill>
          <a:blip r:embed="rId3"/>
          <a:stretch>
            <a:fillRect/>
          </a:stretch>
        </p:blipFill>
        <p:spPr>
          <a:xfrm>
            <a:off x="7386637" y="3877536"/>
            <a:ext cx="4409181" cy="2104164"/>
          </a:xfrm>
          <a:prstGeom prst="rect">
            <a:avLst/>
          </a:prstGeom>
        </p:spPr>
      </p:pic>
      <p:pic>
        <p:nvPicPr>
          <p:cNvPr id="5" name="Picture 4">
            <a:extLst>
              <a:ext uri="{FF2B5EF4-FFF2-40B4-BE49-F238E27FC236}">
                <a16:creationId xmlns:a16="http://schemas.microsoft.com/office/drawing/2014/main" id="{21AE40BC-A4D8-44D5-9594-B939F92EC64C}"/>
              </a:ext>
            </a:extLst>
          </p:cNvPr>
          <p:cNvPicPr>
            <a:picLocks noChangeAspect="1"/>
          </p:cNvPicPr>
          <p:nvPr/>
        </p:nvPicPr>
        <p:blipFill>
          <a:blip r:embed="rId4"/>
          <a:stretch>
            <a:fillRect/>
          </a:stretch>
        </p:blipFill>
        <p:spPr>
          <a:xfrm>
            <a:off x="7315200" y="1825625"/>
            <a:ext cx="4629150" cy="1434031"/>
          </a:xfrm>
          <a:prstGeom prst="rect">
            <a:avLst/>
          </a:prstGeom>
        </p:spPr>
      </p:pic>
      <p:pic>
        <p:nvPicPr>
          <p:cNvPr id="6" name="Picture 5">
            <a:extLst>
              <a:ext uri="{FF2B5EF4-FFF2-40B4-BE49-F238E27FC236}">
                <a16:creationId xmlns:a16="http://schemas.microsoft.com/office/drawing/2014/main" id="{F4E2720B-042B-4FD8-A8C4-5554BB185E2D}"/>
              </a:ext>
            </a:extLst>
          </p:cNvPr>
          <p:cNvPicPr>
            <a:picLocks noChangeAspect="1"/>
          </p:cNvPicPr>
          <p:nvPr/>
        </p:nvPicPr>
        <p:blipFill rotWithShape="1">
          <a:blip r:embed="rId5"/>
          <a:srcRect t="4082" b="-1"/>
          <a:stretch/>
        </p:blipFill>
        <p:spPr>
          <a:xfrm>
            <a:off x="3832225" y="5880100"/>
            <a:ext cx="3459264" cy="549275"/>
          </a:xfrm>
          <a:prstGeom prst="rect">
            <a:avLst/>
          </a:prstGeom>
        </p:spPr>
      </p:pic>
      <p:pic>
        <p:nvPicPr>
          <p:cNvPr id="8" name="Picture 7">
            <a:extLst>
              <a:ext uri="{FF2B5EF4-FFF2-40B4-BE49-F238E27FC236}">
                <a16:creationId xmlns:a16="http://schemas.microsoft.com/office/drawing/2014/main" id="{B1225C9D-2ADB-46FE-BE2B-1FC7C0D545A2}"/>
              </a:ext>
            </a:extLst>
          </p:cNvPr>
          <p:cNvPicPr>
            <a:picLocks noChangeAspect="1"/>
          </p:cNvPicPr>
          <p:nvPr/>
        </p:nvPicPr>
        <p:blipFill>
          <a:blip r:embed="rId6"/>
          <a:stretch>
            <a:fillRect/>
          </a:stretch>
        </p:blipFill>
        <p:spPr>
          <a:xfrm>
            <a:off x="3513407" y="4993482"/>
            <a:ext cx="3611191" cy="549275"/>
          </a:xfrm>
          <a:prstGeom prst="rect">
            <a:avLst/>
          </a:prstGeom>
        </p:spPr>
      </p:pic>
    </p:spTree>
    <p:extLst>
      <p:ext uri="{BB962C8B-B14F-4D97-AF65-F5344CB8AC3E}">
        <p14:creationId xmlns:p14="http://schemas.microsoft.com/office/powerpoint/2010/main" val="54786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5EF8-FB34-4638-A1DF-747AC8513B4E}"/>
              </a:ext>
            </a:extLst>
          </p:cNvPr>
          <p:cNvSpPr>
            <a:spLocks noGrp="1"/>
          </p:cNvSpPr>
          <p:nvPr>
            <p:ph type="title"/>
          </p:nvPr>
        </p:nvSpPr>
        <p:spPr/>
        <p:txBody>
          <a:bodyPr/>
          <a:lstStyle/>
          <a:p>
            <a:r>
              <a:rPr lang="en-US" dirty="0"/>
              <a:t>Content</a:t>
            </a:r>
            <a:endParaRPr lang="en-ID" dirty="0"/>
          </a:p>
        </p:txBody>
      </p:sp>
      <p:sp>
        <p:nvSpPr>
          <p:cNvPr id="3" name="Content Placeholder 2">
            <a:extLst>
              <a:ext uri="{FF2B5EF4-FFF2-40B4-BE49-F238E27FC236}">
                <a16:creationId xmlns:a16="http://schemas.microsoft.com/office/drawing/2014/main" id="{ED317A1D-7B45-4D99-A73E-961343577BA8}"/>
              </a:ext>
            </a:extLst>
          </p:cNvPr>
          <p:cNvSpPr>
            <a:spLocks noGrp="1"/>
          </p:cNvSpPr>
          <p:nvPr>
            <p:ph idx="1"/>
          </p:nvPr>
        </p:nvSpPr>
        <p:spPr/>
        <p:txBody>
          <a:bodyPr>
            <a:normAutofit/>
          </a:bodyPr>
          <a:lstStyle/>
          <a:p>
            <a:r>
              <a:rPr lang="en-US" dirty="0">
                <a:solidFill>
                  <a:schemeClr val="accent1">
                    <a:lumMod val="75000"/>
                  </a:schemeClr>
                </a:solidFill>
              </a:rPr>
              <a:t>Project Description (Zachary)</a:t>
            </a:r>
          </a:p>
          <a:p>
            <a:r>
              <a:rPr lang="en-US" dirty="0">
                <a:solidFill>
                  <a:schemeClr val="accent1">
                    <a:lumMod val="75000"/>
                  </a:schemeClr>
                </a:solidFill>
              </a:rPr>
              <a:t>Data Acquisition (Zachary)</a:t>
            </a:r>
          </a:p>
          <a:p>
            <a:r>
              <a:rPr lang="en-ID" dirty="0">
                <a:solidFill>
                  <a:schemeClr val="accent2">
                    <a:lumMod val="50000"/>
                  </a:schemeClr>
                </a:solidFill>
              </a:rPr>
              <a:t>Data pre-processing &amp; exploration (Priscila)</a:t>
            </a:r>
          </a:p>
          <a:p>
            <a:r>
              <a:rPr lang="en-ID" dirty="0">
                <a:solidFill>
                  <a:schemeClr val="accent2">
                    <a:lumMod val="50000"/>
                  </a:schemeClr>
                </a:solidFill>
              </a:rPr>
              <a:t>PCA (Priscila)</a:t>
            </a:r>
          </a:p>
          <a:p>
            <a:r>
              <a:rPr lang="en-ID" dirty="0">
                <a:solidFill>
                  <a:schemeClr val="accent2">
                    <a:lumMod val="50000"/>
                  </a:schemeClr>
                </a:solidFill>
              </a:rPr>
              <a:t>K-MEANS (Priscila)</a:t>
            </a:r>
          </a:p>
          <a:p>
            <a:r>
              <a:rPr lang="en-ID" dirty="0">
                <a:solidFill>
                  <a:schemeClr val="accent1">
                    <a:lumMod val="75000"/>
                  </a:schemeClr>
                </a:solidFill>
              </a:rPr>
              <a:t>Logistic Regression </a:t>
            </a:r>
            <a:r>
              <a:rPr lang="en-US" dirty="0">
                <a:solidFill>
                  <a:schemeClr val="accent1">
                    <a:lumMod val="75000"/>
                  </a:schemeClr>
                </a:solidFill>
              </a:rPr>
              <a:t>(Zachary)</a:t>
            </a:r>
            <a:endParaRPr lang="en-ID" dirty="0">
              <a:solidFill>
                <a:schemeClr val="accent1">
                  <a:lumMod val="75000"/>
                </a:schemeClr>
              </a:solidFill>
            </a:endParaRPr>
          </a:p>
          <a:p>
            <a:r>
              <a:rPr lang="en-ID" dirty="0"/>
              <a:t>CNN (Priscila &amp; Zachary)</a:t>
            </a:r>
          </a:p>
          <a:p>
            <a:r>
              <a:rPr lang="en-ID" dirty="0">
                <a:solidFill>
                  <a:schemeClr val="accent1">
                    <a:lumMod val="75000"/>
                  </a:schemeClr>
                </a:solidFill>
              </a:rPr>
              <a:t>Conclusion/ Future Work </a:t>
            </a:r>
            <a:r>
              <a:rPr lang="en-US" dirty="0">
                <a:solidFill>
                  <a:schemeClr val="accent1">
                    <a:lumMod val="75000"/>
                  </a:schemeClr>
                </a:solidFill>
              </a:rPr>
              <a:t>(Zachary)</a:t>
            </a:r>
            <a:endParaRPr lang="en-ID" dirty="0">
              <a:solidFill>
                <a:schemeClr val="accent1">
                  <a:lumMod val="75000"/>
                </a:schemeClr>
              </a:solidFill>
            </a:endParaRPr>
          </a:p>
          <a:p>
            <a:endParaRPr lang="en-ID" dirty="0">
              <a:solidFill>
                <a:schemeClr val="accent2">
                  <a:lumMod val="50000"/>
                </a:schemeClr>
              </a:solidFill>
            </a:endParaRPr>
          </a:p>
        </p:txBody>
      </p:sp>
    </p:spTree>
    <p:extLst>
      <p:ext uri="{BB962C8B-B14F-4D97-AF65-F5344CB8AC3E}">
        <p14:creationId xmlns:p14="http://schemas.microsoft.com/office/powerpoint/2010/main" val="345550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5236-6C96-4358-9E19-72397E144D3F}"/>
              </a:ext>
            </a:extLst>
          </p:cNvPr>
          <p:cNvSpPr>
            <a:spLocks noGrp="1"/>
          </p:cNvSpPr>
          <p:nvPr>
            <p:ph type="title"/>
          </p:nvPr>
        </p:nvSpPr>
        <p:spPr/>
        <p:txBody>
          <a:bodyPr/>
          <a:lstStyle/>
          <a:p>
            <a:r>
              <a:rPr lang="en-US" dirty="0"/>
              <a:t>2. Co-variance matrix</a:t>
            </a:r>
            <a:endParaRPr lang="en-ID" dirty="0"/>
          </a:p>
        </p:txBody>
      </p:sp>
      <p:sp>
        <p:nvSpPr>
          <p:cNvPr id="3" name="Content Placeholder 2">
            <a:extLst>
              <a:ext uri="{FF2B5EF4-FFF2-40B4-BE49-F238E27FC236}">
                <a16:creationId xmlns:a16="http://schemas.microsoft.com/office/drawing/2014/main" id="{A5B26E9E-B0FF-4172-87DF-28734902903A}"/>
              </a:ext>
            </a:extLst>
          </p:cNvPr>
          <p:cNvSpPr>
            <a:spLocks noGrp="1"/>
          </p:cNvSpPr>
          <p:nvPr>
            <p:ph idx="1"/>
          </p:nvPr>
        </p:nvSpPr>
        <p:spPr/>
        <p:txBody>
          <a:bodyPr/>
          <a:lstStyle/>
          <a:p>
            <a:r>
              <a:rPr lang="en-US" dirty="0"/>
              <a:t>Covariance matrix is a </a:t>
            </a:r>
            <a:r>
              <a:rPr lang="en-US" dirty="0" err="1"/>
              <a:t>dxd</a:t>
            </a:r>
            <a:r>
              <a:rPr lang="en-US" dirty="0"/>
              <a:t> matrix which encodes all data variations.</a:t>
            </a:r>
          </a:p>
          <a:p>
            <a:r>
              <a:rPr lang="en-US" dirty="0"/>
              <a:t> d is the number of dimensions, which is 50176 in our case. </a:t>
            </a:r>
          </a:p>
          <a:p>
            <a:r>
              <a:rPr lang="en-US" dirty="0"/>
              <a:t>Therefore, our covariance matrix will be a 50176x50176 matrix as shown below.</a:t>
            </a:r>
            <a:endParaRPr lang="en-ID" dirty="0"/>
          </a:p>
        </p:txBody>
      </p:sp>
      <p:pic>
        <p:nvPicPr>
          <p:cNvPr id="4" name="Picture 3">
            <a:extLst>
              <a:ext uri="{FF2B5EF4-FFF2-40B4-BE49-F238E27FC236}">
                <a16:creationId xmlns:a16="http://schemas.microsoft.com/office/drawing/2014/main" id="{55EE5E4D-23DA-40F1-9E3C-86CAE52D98C3}"/>
              </a:ext>
            </a:extLst>
          </p:cNvPr>
          <p:cNvPicPr>
            <a:picLocks noChangeAspect="1"/>
          </p:cNvPicPr>
          <p:nvPr/>
        </p:nvPicPr>
        <p:blipFill>
          <a:blip r:embed="rId2"/>
          <a:stretch>
            <a:fillRect/>
          </a:stretch>
        </p:blipFill>
        <p:spPr>
          <a:xfrm>
            <a:off x="3495675" y="4052888"/>
            <a:ext cx="4038600" cy="2124075"/>
          </a:xfrm>
          <a:prstGeom prst="rect">
            <a:avLst/>
          </a:prstGeom>
        </p:spPr>
      </p:pic>
    </p:spTree>
    <p:extLst>
      <p:ext uri="{BB962C8B-B14F-4D97-AF65-F5344CB8AC3E}">
        <p14:creationId xmlns:p14="http://schemas.microsoft.com/office/powerpoint/2010/main" val="57719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54E6-7CF3-445B-AE67-DC40CEB023DB}"/>
              </a:ext>
            </a:extLst>
          </p:cNvPr>
          <p:cNvSpPr>
            <a:spLocks noGrp="1"/>
          </p:cNvSpPr>
          <p:nvPr>
            <p:ph type="title"/>
          </p:nvPr>
        </p:nvSpPr>
        <p:spPr/>
        <p:txBody>
          <a:bodyPr/>
          <a:lstStyle/>
          <a:p>
            <a:r>
              <a:rPr lang="en-US" dirty="0"/>
              <a:t>3. Principal directions </a:t>
            </a:r>
            <a:endParaRPr lang="en-ID" dirty="0"/>
          </a:p>
        </p:txBody>
      </p:sp>
      <p:sp>
        <p:nvSpPr>
          <p:cNvPr id="3" name="Content Placeholder 2">
            <a:extLst>
              <a:ext uri="{FF2B5EF4-FFF2-40B4-BE49-F238E27FC236}">
                <a16:creationId xmlns:a16="http://schemas.microsoft.com/office/drawing/2014/main" id="{A13D3FBA-907E-4A96-B47C-8B8849082B16}"/>
              </a:ext>
            </a:extLst>
          </p:cNvPr>
          <p:cNvSpPr>
            <a:spLocks noGrp="1"/>
          </p:cNvSpPr>
          <p:nvPr>
            <p:ph idx="1"/>
          </p:nvPr>
        </p:nvSpPr>
        <p:spPr>
          <a:xfrm>
            <a:off x="838200" y="1825625"/>
            <a:ext cx="11029950" cy="4351338"/>
          </a:xfrm>
        </p:spPr>
        <p:txBody>
          <a:bodyPr/>
          <a:lstStyle/>
          <a:p>
            <a:r>
              <a:rPr lang="en-US" dirty="0"/>
              <a:t>Principal directions are computed by the eigenvalue decomposition(EVD) of the co-variance matrix. </a:t>
            </a:r>
          </a:p>
          <a:p>
            <a:r>
              <a:rPr lang="en-US" dirty="0"/>
              <a:t>Data variations are captured by each principle directions. The first principal direction captures the largest data variance and the second principal direction captures the second largest data variance and so on...</a:t>
            </a:r>
          </a:p>
          <a:p>
            <a:endParaRPr lang="en-ID" dirty="0"/>
          </a:p>
        </p:txBody>
      </p:sp>
    </p:spTree>
    <p:extLst>
      <p:ext uri="{BB962C8B-B14F-4D97-AF65-F5344CB8AC3E}">
        <p14:creationId xmlns:p14="http://schemas.microsoft.com/office/powerpoint/2010/main" val="1963837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57B1-8E77-46D9-A7EA-30E11E13E68D}"/>
              </a:ext>
            </a:extLst>
          </p:cNvPr>
          <p:cNvSpPr>
            <a:spLocks noGrp="1"/>
          </p:cNvSpPr>
          <p:nvPr>
            <p:ph type="title"/>
          </p:nvPr>
        </p:nvSpPr>
        <p:spPr/>
        <p:txBody>
          <a:bodyPr/>
          <a:lstStyle/>
          <a:p>
            <a:r>
              <a:rPr lang="en-US" dirty="0"/>
              <a:t>4. Principal Components</a:t>
            </a:r>
            <a:endParaRPr lang="en-ID" dirty="0"/>
          </a:p>
        </p:txBody>
      </p:sp>
      <p:sp>
        <p:nvSpPr>
          <p:cNvPr id="3" name="Content Placeholder 2">
            <a:extLst>
              <a:ext uri="{FF2B5EF4-FFF2-40B4-BE49-F238E27FC236}">
                <a16:creationId xmlns:a16="http://schemas.microsoft.com/office/drawing/2014/main" id="{4E4A3722-6EF7-45BE-B83D-27C66E2BB630}"/>
              </a:ext>
            </a:extLst>
          </p:cNvPr>
          <p:cNvSpPr>
            <a:spLocks noGrp="1"/>
          </p:cNvSpPr>
          <p:nvPr>
            <p:ph idx="1"/>
          </p:nvPr>
        </p:nvSpPr>
        <p:spPr>
          <a:xfrm>
            <a:off x="838200" y="1360487"/>
            <a:ext cx="10515600" cy="860425"/>
          </a:xfrm>
        </p:spPr>
        <p:txBody>
          <a:bodyPr/>
          <a:lstStyle/>
          <a:p>
            <a:r>
              <a:rPr lang="en-US" dirty="0"/>
              <a:t>Principal components are computed by projecting image data matrix X on principal directions to get compressed data.</a:t>
            </a:r>
            <a:endParaRPr lang="en-ID" dirty="0"/>
          </a:p>
        </p:txBody>
      </p:sp>
      <p:pic>
        <p:nvPicPr>
          <p:cNvPr id="4" name="Picture 3">
            <a:extLst>
              <a:ext uri="{FF2B5EF4-FFF2-40B4-BE49-F238E27FC236}">
                <a16:creationId xmlns:a16="http://schemas.microsoft.com/office/drawing/2014/main" id="{848B1092-B7A2-45AE-B38C-A9DAB93912E3}"/>
              </a:ext>
            </a:extLst>
          </p:cNvPr>
          <p:cNvPicPr>
            <a:picLocks noChangeAspect="1"/>
          </p:cNvPicPr>
          <p:nvPr/>
        </p:nvPicPr>
        <p:blipFill>
          <a:blip r:embed="rId3"/>
          <a:stretch>
            <a:fillRect/>
          </a:stretch>
        </p:blipFill>
        <p:spPr>
          <a:xfrm>
            <a:off x="600075" y="2524174"/>
            <a:ext cx="3676650" cy="2728863"/>
          </a:xfrm>
          <a:prstGeom prst="rect">
            <a:avLst/>
          </a:prstGeom>
        </p:spPr>
      </p:pic>
      <p:pic>
        <p:nvPicPr>
          <p:cNvPr id="5" name="Picture 4">
            <a:extLst>
              <a:ext uri="{FF2B5EF4-FFF2-40B4-BE49-F238E27FC236}">
                <a16:creationId xmlns:a16="http://schemas.microsoft.com/office/drawing/2014/main" id="{1E101CBB-399D-41D7-83B3-E488D70712D9}"/>
              </a:ext>
            </a:extLst>
          </p:cNvPr>
          <p:cNvPicPr>
            <a:picLocks noChangeAspect="1"/>
          </p:cNvPicPr>
          <p:nvPr/>
        </p:nvPicPr>
        <p:blipFill>
          <a:blip r:embed="rId4"/>
          <a:stretch>
            <a:fillRect/>
          </a:stretch>
        </p:blipFill>
        <p:spPr>
          <a:xfrm>
            <a:off x="4333877" y="2524174"/>
            <a:ext cx="3581400" cy="2713933"/>
          </a:xfrm>
          <a:prstGeom prst="rect">
            <a:avLst/>
          </a:prstGeom>
        </p:spPr>
      </p:pic>
      <p:pic>
        <p:nvPicPr>
          <p:cNvPr id="6" name="Picture 5">
            <a:extLst>
              <a:ext uri="{FF2B5EF4-FFF2-40B4-BE49-F238E27FC236}">
                <a16:creationId xmlns:a16="http://schemas.microsoft.com/office/drawing/2014/main" id="{684443C7-7B6E-4180-9C2C-9B056B284385}"/>
              </a:ext>
            </a:extLst>
          </p:cNvPr>
          <p:cNvPicPr>
            <a:picLocks noChangeAspect="1"/>
          </p:cNvPicPr>
          <p:nvPr/>
        </p:nvPicPr>
        <p:blipFill>
          <a:blip r:embed="rId5"/>
          <a:stretch>
            <a:fillRect/>
          </a:stretch>
        </p:blipFill>
        <p:spPr>
          <a:xfrm>
            <a:off x="7972429" y="2529432"/>
            <a:ext cx="3762375" cy="2723605"/>
          </a:xfrm>
          <a:prstGeom prst="rect">
            <a:avLst/>
          </a:prstGeom>
        </p:spPr>
      </p:pic>
      <p:sp>
        <p:nvSpPr>
          <p:cNvPr id="7" name="TextBox 6">
            <a:extLst>
              <a:ext uri="{FF2B5EF4-FFF2-40B4-BE49-F238E27FC236}">
                <a16:creationId xmlns:a16="http://schemas.microsoft.com/office/drawing/2014/main" id="{6138AF93-2FE3-448A-8F7E-954D18A087C6}"/>
              </a:ext>
            </a:extLst>
          </p:cNvPr>
          <p:cNvSpPr txBox="1"/>
          <p:nvPr/>
        </p:nvSpPr>
        <p:spPr>
          <a:xfrm>
            <a:off x="923925" y="5238107"/>
            <a:ext cx="3124200" cy="369332"/>
          </a:xfrm>
          <a:prstGeom prst="rect">
            <a:avLst/>
          </a:prstGeom>
          <a:noFill/>
        </p:spPr>
        <p:txBody>
          <a:bodyPr wrap="square" rtlCol="0">
            <a:spAutoFit/>
          </a:bodyPr>
          <a:lstStyle/>
          <a:p>
            <a:r>
              <a:rPr lang="en-US" dirty="0"/>
              <a:t>Captures the largest variation</a:t>
            </a:r>
            <a:endParaRPr lang="en-ID" dirty="0"/>
          </a:p>
        </p:txBody>
      </p:sp>
      <p:sp>
        <p:nvSpPr>
          <p:cNvPr id="8" name="TextBox 7">
            <a:extLst>
              <a:ext uri="{FF2B5EF4-FFF2-40B4-BE49-F238E27FC236}">
                <a16:creationId xmlns:a16="http://schemas.microsoft.com/office/drawing/2014/main" id="{692A6739-5E07-462C-B7F5-C8013DC1F5AD}"/>
              </a:ext>
            </a:extLst>
          </p:cNvPr>
          <p:cNvSpPr txBox="1"/>
          <p:nvPr/>
        </p:nvSpPr>
        <p:spPr>
          <a:xfrm>
            <a:off x="9601200" y="5238107"/>
            <a:ext cx="762000" cy="369332"/>
          </a:xfrm>
          <a:prstGeom prst="rect">
            <a:avLst/>
          </a:prstGeom>
          <a:noFill/>
        </p:spPr>
        <p:txBody>
          <a:bodyPr wrap="square" rtlCol="0">
            <a:spAutoFit/>
          </a:bodyPr>
          <a:lstStyle/>
          <a:p>
            <a:r>
              <a:rPr lang="en-US" dirty="0"/>
              <a:t>Noise</a:t>
            </a:r>
            <a:endParaRPr lang="en-ID" dirty="0"/>
          </a:p>
        </p:txBody>
      </p:sp>
    </p:spTree>
    <p:extLst>
      <p:ext uri="{BB962C8B-B14F-4D97-AF65-F5344CB8AC3E}">
        <p14:creationId xmlns:p14="http://schemas.microsoft.com/office/powerpoint/2010/main" val="2634692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D019-CF83-4BF5-8E83-5B3E62437AD7}"/>
              </a:ext>
            </a:extLst>
          </p:cNvPr>
          <p:cNvSpPr>
            <a:spLocks noGrp="1"/>
          </p:cNvSpPr>
          <p:nvPr>
            <p:ph type="title"/>
          </p:nvPr>
        </p:nvSpPr>
        <p:spPr/>
        <p:txBody>
          <a:bodyPr/>
          <a:lstStyle/>
          <a:p>
            <a:r>
              <a:rPr lang="en-US" dirty="0"/>
              <a:t>5. Find number of principle components that captures 95% of variance.</a:t>
            </a:r>
            <a:endParaRPr lang="en-ID" dirty="0"/>
          </a:p>
        </p:txBody>
      </p:sp>
      <p:pic>
        <p:nvPicPr>
          <p:cNvPr id="4" name="Picture 3">
            <a:extLst>
              <a:ext uri="{FF2B5EF4-FFF2-40B4-BE49-F238E27FC236}">
                <a16:creationId xmlns:a16="http://schemas.microsoft.com/office/drawing/2014/main" id="{637059E6-1BF7-4233-B641-61138DB8ED7B}"/>
              </a:ext>
            </a:extLst>
          </p:cNvPr>
          <p:cNvPicPr>
            <a:picLocks noChangeAspect="1"/>
          </p:cNvPicPr>
          <p:nvPr/>
        </p:nvPicPr>
        <p:blipFill>
          <a:blip r:embed="rId3"/>
          <a:stretch>
            <a:fillRect/>
          </a:stretch>
        </p:blipFill>
        <p:spPr>
          <a:xfrm>
            <a:off x="295498" y="3579018"/>
            <a:ext cx="4647977" cy="3186113"/>
          </a:xfrm>
          <a:prstGeom prst="rect">
            <a:avLst/>
          </a:prstGeom>
        </p:spPr>
      </p:pic>
      <p:pic>
        <p:nvPicPr>
          <p:cNvPr id="5" name="Picture 4">
            <a:extLst>
              <a:ext uri="{FF2B5EF4-FFF2-40B4-BE49-F238E27FC236}">
                <a16:creationId xmlns:a16="http://schemas.microsoft.com/office/drawing/2014/main" id="{9835999F-4FC5-4F2A-A656-85F09D9292E8}"/>
              </a:ext>
            </a:extLst>
          </p:cNvPr>
          <p:cNvPicPr>
            <a:picLocks noChangeAspect="1"/>
          </p:cNvPicPr>
          <p:nvPr/>
        </p:nvPicPr>
        <p:blipFill>
          <a:blip r:embed="rId4"/>
          <a:stretch>
            <a:fillRect/>
          </a:stretch>
        </p:blipFill>
        <p:spPr>
          <a:xfrm>
            <a:off x="4724623" y="3456756"/>
            <a:ext cx="4563018" cy="3401244"/>
          </a:xfrm>
          <a:prstGeom prst="rect">
            <a:avLst/>
          </a:prstGeom>
        </p:spPr>
      </p:pic>
      <p:pic>
        <p:nvPicPr>
          <p:cNvPr id="6" name="Picture 5">
            <a:extLst>
              <a:ext uri="{FF2B5EF4-FFF2-40B4-BE49-F238E27FC236}">
                <a16:creationId xmlns:a16="http://schemas.microsoft.com/office/drawing/2014/main" id="{324C6EA9-C9B3-40EE-817F-D071B221D050}"/>
              </a:ext>
            </a:extLst>
          </p:cNvPr>
          <p:cNvPicPr>
            <a:picLocks noChangeAspect="1"/>
          </p:cNvPicPr>
          <p:nvPr/>
        </p:nvPicPr>
        <p:blipFill>
          <a:blip r:embed="rId5"/>
          <a:stretch>
            <a:fillRect/>
          </a:stretch>
        </p:blipFill>
        <p:spPr>
          <a:xfrm>
            <a:off x="838200" y="1960141"/>
            <a:ext cx="6511664" cy="1011659"/>
          </a:xfrm>
          <a:prstGeom prst="rect">
            <a:avLst/>
          </a:prstGeom>
        </p:spPr>
      </p:pic>
    </p:spTree>
    <p:extLst>
      <p:ext uri="{BB962C8B-B14F-4D97-AF65-F5344CB8AC3E}">
        <p14:creationId xmlns:p14="http://schemas.microsoft.com/office/powerpoint/2010/main" val="688791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5ACE-6609-441C-B6BF-6ACEEE1135B8}"/>
              </a:ext>
            </a:extLst>
          </p:cNvPr>
          <p:cNvSpPr>
            <a:spLocks noGrp="1"/>
          </p:cNvSpPr>
          <p:nvPr>
            <p:ph type="title"/>
          </p:nvPr>
        </p:nvSpPr>
        <p:spPr/>
        <p:txBody>
          <a:bodyPr>
            <a:normAutofit fontScale="90000"/>
          </a:bodyPr>
          <a:lstStyle/>
          <a:p>
            <a:r>
              <a:rPr lang="en-US" dirty="0"/>
              <a:t>6. </a:t>
            </a:r>
            <a:r>
              <a:rPr lang="en-US" dirty="0" err="1"/>
              <a:t>Visualise</a:t>
            </a:r>
            <a:r>
              <a:rPr lang="en-US" dirty="0"/>
              <a:t> the reconstructed sample images from only the first k principal components </a:t>
            </a:r>
            <a:br>
              <a:rPr lang="en-US" dirty="0"/>
            </a:br>
            <a:endParaRPr lang="en-ID" dirty="0"/>
          </a:p>
        </p:txBody>
      </p:sp>
      <p:sp>
        <p:nvSpPr>
          <p:cNvPr id="3" name="Content Placeholder 2">
            <a:extLst>
              <a:ext uri="{FF2B5EF4-FFF2-40B4-BE49-F238E27FC236}">
                <a16:creationId xmlns:a16="http://schemas.microsoft.com/office/drawing/2014/main" id="{9DB3F44D-5066-4371-BC50-1BAB5AFBDCC3}"/>
              </a:ext>
            </a:extLst>
          </p:cNvPr>
          <p:cNvSpPr>
            <a:spLocks noGrp="1"/>
          </p:cNvSpPr>
          <p:nvPr>
            <p:ph idx="1"/>
          </p:nvPr>
        </p:nvSpPr>
        <p:spPr>
          <a:xfrm>
            <a:off x="838200" y="1690689"/>
            <a:ext cx="11087100" cy="1509712"/>
          </a:xfrm>
        </p:spPr>
        <p:txBody>
          <a:bodyPr/>
          <a:lstStyle/>
          <a:p>
            <a:r>
              <a:rPr lang="en-US" dirty="0"/>
              <a:t>We then run PCA with only k components</a:t>
            </a:r>
          </a:p>
          <a:p>
            <a:r>
              <a:rPr lang="en-US" dirty="0"/>
              <a:t>Comparing the processed images with the original ones, most of variances are maintained after dimension reduction.</a:t>
            </a:r>
          </a:p>
          <a:p>
            <a:endParaRPr lang="en-ID" dirty="0"/>
          </a:p>
        </p:txBody>
      </p:sp>
      <p:pic>
        <p:nvPicPr>
          <p:cNvPr id="4" name="Picture 3">
            <a:extLst>
              <a:ext uri="{FF2B5EF4-FFF2-40B4-BE49-F238E27FC236}">
                <a16:creationId xmlns:a16="http://schemas.microsoft.com/office/drawing/2014/main" id="{4F7B9D79-9E59-491F-93AE-2506D3022177}"/>
              </a:ext>
            </a:extLst>
          </p:cNvPr>
          <p:cNvPicPr>
            <a:picLocks noChangeAspect="1"/>
          </p:cNvPicPr>
          <p:nvPr/>
        </p:nvPicPr>
        <p:blipFill>
          <a:blip r:embed="rId2"/>
          <a:stretch>
            <a:fillRect/>
          </a:stretch>
        </p:blipFill>
        <p:spPr>
          <a:xfrm>
            <a:off x="838200" y="3177783"/>
            <a:ext cx="5387975" cy="3680217"/>
          </a:xfrm>
          <a:prstGeom prst="rect">
            <a:avLst/>
          </a:prstGeom>
        </p:spPr>
      </p:pic>
      <p:pic>
        <p:nvPicPr>
          <p:cNvPr id="5" name="Picture 4">
            <a:extLst>
              <a:ext uri="{FF2B5EF4-FFF2-40B4-BE49-F238E27FC236}">
                <a16:creationId xmlns:a16="http://schemas.microsoft.com/office/drawing/2014/main" id="{0C8F0D80-8517-4342-9FD0-93039274B796}"/>
              </a:ext>
            </a:extLst>
          </p:cNvPr>
          <p:cNvPicPr>
            <a:picLocks noChangeAspect="1"/>
          </p:cNvPicPr>
          <p:nvPr/>
        </p:nvPicPr>
        <p:blipFill>
          <a:blip r:embed="rId3"/>
          <a:stretch>
            <a:fillRect/>
          </a:stretch>
        </p:blipFill>
        <p:spPr>
          <a:xfrm>
            <a:off x="6096000" y="3200401"/>
            <a:ext cx="5194613" cy="3657599"/>
          </a:xfrm>
          <a:prstGeom prst="rect">
            <a:avLst/>
          </a:prstGeom>
        </p:spPr>
      </p:pic>
    </p:spTree>
    <p:extLst>
      <p:ext uri="{BB962C8B-B14F-4D97-AF65-F5344CB8AC3E}">
        <p14:creationId xmlns:p14="http://schemas.microsoft.com/office/powerpoint/2010/main" val="3550080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C6FB-8ECD-4313-A7D5-71EDD89EBDBA}"/>
              </a:ext>
            </a:extLst>
          </p:cNvPr>
          <p:cNvSpPr>
            <a:spLocks noGrp="1"/>
          </p:cNvSpPr>
          <p:nvPr>
            <p:ph type="title"/>
          </p:nvPr>
        </p:nvSpPr>
        <p:spPr/>
        <p:txBody>
          <a:bodyPr/>
          <a:lstStyle/>
          <a:p>
            <a:r>
              <a:rPr lang="en-US" dirty="0"/>
              <a:t>7. Split train/test</a:t>
            </a:r>
            <a:endParaRPr lang="en-ID" dirty="0"/>
          </a:p>
        </p:txBody>
      </p:sp>
      <p:sp>
        <p:nvSpPr>
          <p:cNvPr id="3" name="Content Placeholder 2">
            <a:extLst>
              <a:ext uri="{FF2B5EF4-FFF2-40B4-BE49-F238E27FC236}">
                <a16:creationId xmlns:a16="http://schemas.microsoft.com/office/drawing/2014/main" id="{BEA7F8A5-5FA5-4FD9-BA6E-921FF3962324}"/>
              </a:ext>
            </a:extLst>
          </p:cNvPr>
          <p:cNvSpPr>
            <a:spLocks noGrp="1"/>
          </p:cNvSpPr>
          <p:nvPr>
            <p:ph idx="1"/>
          </p:nvPr>
        </p:nvSpPr>
        <p:spPr/>
        <p:txBody>
          <a:bodyPr/>
          <a:lstStyle/>
          <a:p>
            <a:r>
              <a:rPr lang="en-US" dirty="0"/>
              <a:t>We split the image data with reduced dimensions (PCA) into 70% of training data and 30% of testing data by using the same indexes for the original training set and test set as defined above. </a:t>
            </a:r>
          </a:p>
          <a:p>
            <a:pPr marL="0" indent="0">
              <a:buNone/>
            </a:pPr>
            <a:endParaRPr lang="en-US" dirty="0"/>
          </a:p>
          <a:p>
            <a:endParaRPr lang="en-US" dirty="0"/>
          </a:p>
          <a:p>
            <a:r>
              <a:rPr lang="en-US" dirty="0"/>
              <a:t>This is to ensure that the only difference between the new train/test sets (i.e. </a:t>
            </a:r>
            <a:r>
              <a:rPr lang="en-US" dirty="0" err="1"/>
              <a:t>X_train_pca</a:t>
            </a:r>
            <a:r>
              <a:rPr lang="en-US" dirty="0"/>
              <a:t>, </a:t>
            </a:r>
            <a:r>
              <a:rPr lang="en-US" dirty="0" err="1"/>
              <a:t>X_test_pca</a:t>
            </a:r>
            <a:r>
              <a:rPr lang="en-US" dirty="0"/>
              <a:t>) and original train/test sets (i.e. </a:t>
            </a:r>
            <a:r>
              <a:rPr lang="en-US" dirty="0" err="1"/>
              <a:t>X_train</a:t>
            </a:r>
            <a:r>
              <a:rPr lang="en-US" dirty="0"/>
              <a:t>, </a:t>
            </a:r>
            <a:r>
              <a:rPr lang="en-US" dirty="0" err="1"/>
              <a:t>X_test</a:t>
            </a:r>
            <a:r>
              <a:rPr lang="en-US" dirty="0"/>
              <a:t>) will be the dimensions/number of features for each image data.</a:t>
            </a:r>
            <a:endParaRPr lang="en-ID" dirty="0"/>
          </a:p>
        </p:txBody>
      </p:sp>
      <p:pic>
        <p:nvPicPr>
          <p:cNvPr id="4" name="Picture 3">
            <a:extLst>
              <a:ext uri="{FF2B5EF4-FFF2-40B4-BE49-F238E27FC236}">
                <a16:creationId xmlns:a16="http://schemas.microsoft.com/office/drawing/2014/main" id="{19D57A4B-3949-4CF1-8EE3-B614CD32805C}"/>
              </a:ext>
            </a:extLst>
          </p:cNvPr>
          <p:cNvPicPr>
            <a:picLocks noChangeAspect="1"/>
          </p:cNvPicPr>
          <p:nvPr/>
        </p:nvPicPr>
        <p:blipFill>
          <a:blip r:embed="rId2"/>
          <a:stretch>
            <a:fillRect/>
          </a:stretch>
        </p:blipFill>
        <p:spPr>
          <a:xfrm>
            <a:off x="3438525" y="5479257"/>
            <a:ext cx="4031190" cy="1395412"/>
          </a:xfrm>
          <a:prstGeom prst="rect">
            <a:avLst/>
          </a:prstGeom>
        </p:spPr>
      </p:pic>
      <p:pic>
        <p:nvPicPr>
          <p:cNvPr id="5" name="Picture 4">
            <a:extLst>
              <a:ext uri="{FF2B5EF4-FFF2-40B4-BE49-F238E27FC236}">
                <a16:creationId xmlns:a16="http://schemas.microsoft.com/office/drawing/2014/main" id="{51EA9789-AFEE-4AEE-A061-3D8BED298785}"/>
              </a:ext>
            </a:extLst>
          </p:cNvPr>
          <p:cNvPicPr>
            <a:picLocks noChangeAspect="1"/>
          </p:cNvPicPr>
          <p:nvPr/>
        </p:nvPicPr>
        <p:blipFill>
          <a:blip r:embed="rId3"/>
          <a:stretch>
            <a:fillRect/>
          </a:stretch>
        </p:blipFill>
        <p:spPr>
          <a:xfrm>
            <a:off x="0" y="3210288"/>
            <a:ext cx="12192000" cy="727506"/>
          </a:xfrm>
          <a:prstGeom prst="rect">
            <a:avLst/>
          </a:prstGeom>
        </p:spPr>
      </p:pic>
    </p:spTree>
    <p:extLst>
      <p:ext uri="{BB962C8B-B14F-4D97-AF65-F5344CB8AC3E}">
        <p14:creationId xmlns:p14="http://schemas.microsoft.com/office/powerpoint/2010/main" val="4130907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72D7-AE29-47E0-BF77-346438C5B295}"/>
              </a:ext>
            </a:extLst>
          </p:cNvPr>
          <p:cNvSpPr>
            <a:spLocks noGrp="1"/>
          </p:cNvSpPr>
          <p:nvPr>
            <p:ph type="ctrTitle"/>
          </p:nvPr>
        </p:nvSpPr>
        <p:spPr/>
        <p:txBody>
          <a:bodyPr/>
          <a:lstStyle/>
          <a:p>
            <a:r>
              <a:rPr lang="en-US" b="1" dirty="0"/>
              <a:t>K-MEANS</a:t>
            </a:r>
            <a:endParaRPr lang="en-ID" b="1" dirty="0"/>
          </a:p>
        </p:txBody>
      </p:sp>
      <p:sp>
        <p:nvSpPr>
          <p:cNvPr id="3" name="Subtitle 2">
            <a:extLst>
              <a:ext uri="{FF2B5EF4-FFF2-40B4-BE49-F238E27FC236}">
                <a16:creationId xmlns:a16="http://schemas.microsoft.com/office/drawing/2014/main" id="{4E2C5F95-A6A4-4D34-84C0-2CFFD0F461FE}"/>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870362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4CF5-C214-4B15-90BA-C8D416B577D1}"/>
              </a:ext>
            </a:extLst>
          </p:cNvPr>
          <p:cNvSpPr>
            <a:spLocks noGrp="1"/>
          </p:cNvSpPr>
          <p:nvPr>
            <p:ph type="title"/>
          </p:nvPr>
        </p:nvSpPr>
        <p:spPr>
          <a:xfrm>
            <a:off x="838200" y="76299"/>
            <a:ext cx="10515600" cy="1325563"/>
          </a:xfrm>
        </p:spPr>
        <p:txBody>
          <a:bodyPr/>
          <a:lstStyle/>
          <a:p>
            <a:r>
              <a:rPr lang="en-US" dirty="0"/>
              <a:t>1. K-MEANS(PCA)-Algorithm</a:t>
            </a:r>
            <a:endParaRPr lang="en-ID" dirty="0"/>
          </a:p>
        </p:txBody>
      </p:sp>
      <p:sp>
        <p:nvSpPr>
          <p:cNvPr id="4" name="Rectangle 3">
            <a:extLst>
              <a:ext uri="{FF2B5EF4-FFF2-40B4-BE49-F238E27FC236}">
                <a16:creationId xmlns:a16="http://schemas.microsoft.com/office/drawing/2014/main" id="{2D4DBEDB-0BF6-45E3-B4F0-F90C5D815C3C}"/>
              </a:ext>
            </a:extLst>
          </p:cNvPr>
          <p:cNvSpPr/>
          <p:nvPr/>
        </p:nvSpPr>
        <p:spPr>
          <a:xfrm>
            <a:off x="942975" y="1082326"/>
            <a:ext cx="10756900" cy="83099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rPr>
              <a:t>To reduce dependence with respect to </a:t>
            </a:r>
            <a:r>
              <a:rPr lang="en-US" sz="2400" dirty="0" err="1">
                <a:solidFill>
                  <a:srgbClr val="000000"/>
                </a:solidFill>
              </a:rPr>
              <a:t>initialisation</a:t>
            </a:r>
            <a:r>
              <a:rPr lang="en-US" sz="2400" dirty="0">
                <a:solidFill>
                  <a:srgbClr val="000000"/>
                </a:solidFill>
              </a:rPr>
              <a:t>, We repeat the following K-means algorithm 100 times with random </a:t>
            </a:r>
            <a:r>
              <a:rPr lang="en-US" sz="2400" dirty="0" err="1">
                <a:solidFill>
                  <a:srgbClr val="000000"/>
                </a:solidFill>
              </a:rPr>
              <a:t>initialisation</a:t>
            </a:r>
            <a:r>
              <a:rPr lang="en-US" sz="2400" dirty="0">
                <a:solidFill>
                  <a:srgbClr val="000000"/>
                </a:solidFill>
              </a:rPr>
              <a:t> of centroids each time.</a:t>
            </a:r>
          </a:p>
        </p:txBody>
      </p:sp>
      <p:sp>
        <p:nvSpPr>
          <p:cNvPr id="5" name="TextBox 4">
            <a:extLst>
              <a:ext uri="{FF2B5EF4-FFF2-40B4-BE49-F238E27FC236}">
                <a16:creationId xmlns:a16="http://schemas.microsoft.com/office/drawing/2014/main" id="{2B82B633-4276-4331-8FB4-52823063611D}"/>
              </a:ext>
            </a:extLst>
          </p:cNvPr>
          <p:cNvSpPr txBox="1"/>
          <p:nvPr/>
        </p:nvSpPr>
        <p:spPr>
          <a:xfrm>
            <a:off x="568325" y="1913323"/>
            <a:ext cx="10950575" cy="3693319"/>
          </a:xfrm>
          <a:prstGeom prst="rect">
            <a:avLst/>
          </a:prstGeom>
          <a:noFill/>
          <a:ln w="38100">
            <a:solidFill>
              <a:schemeClr val="tx1"/>
            </a:solidFill>
          </a:ln>
        </p:spPr>
        <p:txBody>
          <a:bodyPr wrap="square" rtlCol="0">
            <a:spAutoFit/>
          </a:bodyPr>
          <a:lstStyle/>
          <a:p>
            <a:r>
              <a:rPr lang="en-US" b="1" dirty="0">
                <a:solidFill>
                  <a:srgbClr val="000000"/>
                </a:solidFill>
                <a:latin typeface="Helvetica Neue"/>
              </a:rPr>
              <a:t>Inputs:</a:t>
            </a:r>
          </a:p>
          <a:p>
            <a:pPr marL="285750" indent="-285750">
              <a:buFont typeface="Arial" panose="020B0604020202020204" pitchFamily="34" charset="0"/>
              <a:buChar char="•"/>
            </a:pPr>
            <a:r>
              <a:rPr lang="en-US" dirty="0">
                <a:solidFill>
                  <a:srgbClr val="000000"/>
                </a:solidFill>
                <a:latin typeface="Helvetica Neue"/>
              </a:rPr>
              <a:t>no of clusters= 2</a:t>
            </a:r>
          </a:p>
          <a:p>
            <a:pPr marL="285750" indent="-285750">
              <a:buFont typeface="Arial" panose="020B0604020202020204" pitchFamily="34" charset="0"/>
              <a:buChar char="•"/>
            </a:pPr>
            <a:r>
              <a:rPr lang="en-US" dirty="0">
                <a:solidFill>
                  <a:srgbClr val="000000"/>
                </a:solidFill>
                <a:latin typeface="Helvetica Neue"/>
              </a:rPr>
              <a:t>Training set (</a:t>
            </a:r>
            <a:r>
              <a:rPr lang="en-US" dirty="0" err="1">
                <a:solidFill>
                  <a:srgbClr val="000000"/>
                </a:solidFill>
                <a:latin typeface="Helvetica Neue"/>
              </a:rPr>
              <a:t>nxd</a:t>
            </a:r>
            <a:r>
              <a:rPr lang="en-US" dirty="0">
                <a:solidFill>
                  <a:srgbClr val="000000"/>
                </a:solidFill>
                <a:latin typeface="Helvetica Neue"/>
              </a:rPr>
              <a:t>), n(number of training data)=177, d(number of features)= k(reduced no of features)</a:t>
            </a:r>
          </a:p>
          <a:p>
            <a:endParaRPr lang="en-US" dirty="0">
              <a:solidFill>
                <a:srgbClr val="000000"/>
              </a:solidFill>
              <a:latin typeface="Helvetica Neue"/>
            </a:endParaRPr>
          </a:p>
          <a:p>
            <a:r>
              <a:rPr lang="en-US" b="1" dirty="0">
                <a:solidFill>
                  <a:srgbClr val="000000"/>
                </a:solidFill>
                <a:latin typeface="Helvetica Neue"/>
              </a:rPr>
              <a:t>K-means algorithm:</a:t>
            </a:r>
          </a:p>
          <a:p>
            <a:pPr marL="285750" indent="-285750">
              <a:buFont typeface="Arial" panose="020B0604020202020204" pitchFamily="34" charset="0"/>
              <a:buChar char="•"/>
            </a:pPr>
            <a:r>
              <a:rPr lang="en-US" dirty="0" err="1">
                <a:solidFill>
                  <a:srgbClr val="000000"/>
                </a:solidFill>
                <a:latin typeface="Helvetica Neue"/>
              </a:rPr>
              <a:t>initialisation</a:t>
            </a:r>
            <a:r>
              <a:rPr lang="en-US" dirty="0">
                <a:solidFill>
                  <a:srgbClr val="000000"/>
                </a:solidFill>
                <a:latin typeface="Helvetica Neue"/>
              </a:rPr>
              <a:t>: Randomly </a:t>
            </a:r>
            <a:r>
              <a:rPr lang="en-US" dirty="0" err="1">
                <a:solidFill>
                  <a:srgbClr val="000000"/>
                </a:solidFill>
                <a:latin typeface="Helvetica Neue"/>
              </a:rPr>
              <a:t>initialise</a:t>
            </a:r>
            <a:r>
              <a:rPr lang="en-US" dirty="0">
                <a:solidFill>
                  <a:srgbClr val="000000"/>
                </a:solidFill>
                <a:latin typeface="Helvetica Neue"/>
              </a:rPr>
              <a:t> 2 centroids/means</a:t>
            </a:r>
          </a:p>
          <a:p>
            <a:pPr marL="285750" indent="-285750">
              <a:buFont typeface="Arial" panose="020B0604020202020204" pitchFamily="34" charset="0"/>
              <a:buChar char="•"/>
            </a:pPr>
            <a:r>
              <a:rPr lang="en-US" dirty="0">
                <a:solidFill>
                  <a:srgbClr val="000000"/>
                </a:solidFill>
                <a:latin typeface="Helvetica Neue"/>
              </a:rPr>
              <a:t>Repeat until convergence:</a:t>
            </a:r>
          </a:p>
          <a:p>
            <a:pPr marL="800100" lvl="1" indent="-342900">
              <a:buFont typeface="+mj-lt"/>
              <a:buAutoNum type="arabicPeriod"/>
            </a:pPr>
            <a:r>
              <a:rPr lang="en-US" dirty="0">
                <a:solidFill>
                  <a:srgbClr val="000000"/>
                </a:solidFill>
                <a:latin typeface="Helvetica Neue"/>
              </a:rPr>
              <a:t>Cluster assignment (0 or 1)</a:t>
            </a:r>
          </a:p>
          <a:p>
            <a:pPr marL="800100" lvl="1" indent="-342900">
              <a:buFont typeface="+mj-lt"/>
              <a:buAutoNum type="arabicPeriod"/>
            </a:pPr>
            <a:r>
              <a:rPr lang="en-US" dirty="0">
                <a:solidFill>
                  <a:srgbClr val="000000"/>
                </a:solidFill>
                <a:latin typeface="Helvetica Neue"/>
              </a:rPr>
              <a:t>Means update</a:t>
            </a:r>
          </a:p>
          <a:p>
            <a:pPr lvl="1"/>
            <a:endParaRPr lang="en-US" dirty="0">
              <a:solidFill>
                <a:srgbClr val="000000"/>
              </a:solidFill>
              <a:latin typeface="Helvetica Neue"/>
            </a:endParaRPr>
          </a:p>
          <a:p>
            <a:r>
              <a:rPr lang="en-US" b="1" dirty="0">
                <a:solidFill>
                  <a:srgbClr val="000000"/>
                </a:solidFill>
                <a:latin typeface="Helvetica Neue"/>
              </a:rPr>
              <a:t>Outputs:</a:t>
            </a:r>
          </a:p>
          <a:p>
            <a:pPr marL="285750" indent="-285750">
              <a:buFont typeface="Arial" panose="020B0604020202020204" pitchFamily="34" charset="0"/>
              <a:buChar char="•"/>
            </a:pPr>
            <a:r>
              <a:rPr lang="en-US" dirty="0">
                <a:solidFill>
                  <a:srgbClr val="000000"/>
                </a:solidFill>
                <a:latin typeface="Helvetica Neue"/>
              </a:rPr>
              <a:t>clusters for training set</a:t>
            </a:r>
          </a:p>
          <a:p>
            <a:pPr marL="285750" indent="-285750">
              <a:buFont typeface="Arial" panose="020B0604020202020204" pitchFamily="34" charset="0"/>
              <a:buChar char="•"/>
            </a:pPr>
            <a:r>
              <a:rPr lang="en-US" dirty="0">
                <a:solidFill>
                  <a:srgbClr val="000000"/>
                </a:solidFill>
                <a:latin typeface="Helvetica Neue"/>
              </a:rPr>
              <a:t>K-means loss</a:t>
            </a:r>
          </a:p>
        </p:txBody>
      </p:sp>
      <p:sp>
        <p:nvSpPr>
          <p:cNvPr id="6" name="TextBox 5">
            <a:extLst>
              <a:ext uri="{FF2B5EF4-FFF2-40B4-BE49-F238E27FC236}">
                <a16:creationId xmlns:a16="http://schemas.microsoft.com/office/drawing/2014/main" id="{97832A56-991C-49E4-B7FB-71B2638A357B}"/>
              </a:ext>
            </a:extLst>
          </p:cNvPr>
          <p:cNvSpPr txBox="1"/>
          <p:nvPr/>
        </p:nvSpPr>
        <p:spPr>
          <a:xfrm>
            <a:off x="942975" y="5810948"/>
            <a:ext cx="100457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We then save the clusters in </a:t>
            </a:r>
            <a:r>
              <a:rPr lang="en-US" sz="2400" dirty="0" err="1"/>
              <a:t>clust_iters</a:t>
            </a:r>
            <a:r>
              <a:rPr lang="en-US" sz="2400" dirty="0"/>
              <a:t> and loss value in </a:t>
            </a:r>
            <a:r>
              <a:rPr lang="en-US" sz="2400" dirty="0" err="1"/>
              <a:t>L_iters</a:t>
            </a:r>
            <a:r>
              <a:rPr lang="en-US" sz="2400" dirty="0"/>
              <a:t> for each run.</a:t>
            </a:r>
          </a:p>
          <a:p>
            <a:pPr marL="285750" indent="-285750">
              <a:buFont typeface="Arial" panose="020B0604020202020204" pitchFamily="34" charset="0"/>
              <a:buChar char="•"/>
            </a:pPr>
            <a:r>
              <a:rPr lang="en-US" sz="2400" dirty="0"/>
              <a:t>We pick the solution with the smallest K-MEANS loss value</a:t>
            </a:r>
            <a:endParaRPr lang="en-ID" sz="2400" dirty="0"/>
          </a:p>
        </p:txBody>
      </p:sp>
      <p:pic>
        <p:nvPicPr>
          <p:cNvPr id="8" name="Picture 7">
            <a:extLst>
              <a:ext uri="{FF2B5EF4-FFF2-40B4-BE49-F238E27FC236}">
                <a16:creationId xmlns:a16="http://schemas.microsoft.com/office/drawing/2014/main" id="{4FA40A6B-7095-425F-B432-7D7A8FF4D405}"/>
              </a:ext>
            </a:extLst>
          </p:cNvPr>
          <p:cNvPicPr>
            <a:picLocks noChangeAspect="1"/>
          </p:cNvPicPr>
          <p:nvPr/>
        </p:nvPicPr>
        <p:blipFill>
          <a:blip r:embed="rId3"/>
          <a:stretch>
            <a:fillRect/>
          </a:stretch>
        </p:blipFill>
        <p:spPr>
          <a:xfrm>
            <a:off x="6548437" y="3019425"/>
            <a:ext cx="4048125" cy="819150"/>
          </a:xfrm>
          <a:prstGeom prst="rect">
            <a:avLst/>
          </a:prstGeom>
        </p:spPr>
      </p:pic>
    </p:spTree>
    <p:extLst>
      <p:ext uri="{BB962C8B-B14F-4D97-AF65-F5344CB8AC3E}">
        <p14:creationId xmlns:p14="http://schemas.microsoft.com/office/powerpoint/2010/main" val="351979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6AC8-7EEB-4EFF-9B0C-45C8878E6BC3}"/>
              </a:ext>
            </a:extLst>
          </p:cNvPr>
          <p:cNvSpPr>
            <a:spLocks noGrp="1"/>
          </p:cNvSpPr>
          <p:nvPr>
            <p:ph type="title"/>
          </p:nvPr>
        </p:nvSpPr>
        <p:spPr/>
        <p:txBody>
          <a:bodyPr/>
          <a:lstStyle/>
          <a:p>
            <a:r>
              <a:rPr lang="en-US" dirty="0"/>
              <a:t>2. K-MEANS (NO PCA)-Algorithm</a:t>
            </a:r>
            <a:endParaRPr lang="en-ID" dirty="0"/>
          </a:p>
        </p:txBody>
      </p:sp>
      <p:sp>
        <p:nvSpPr>
          <p:cNvPr id="3" name="Content Placeholder 2">
            <a:extLst>
              <a:ext uri="{FF2B5EF4-FFF2-40B4-BE49-F238E27FC236}">
                <a16:creationId xmlns:a16="http://schemas.microsoft.com/office/drawing/2014/main" id="{0CFFCB1F-B8B6-4A43-BB6A-755C29ADD2AE}"/>
              </a:ext>
            </a:extLst>
          </p:cNvPr>
          <p:cNvSpPr>
            <a:spLocks noGrp="1"/>
          </p:cNvSpPr>
          <p:nvPr>
            <p:ph idx="1"/>
          </p:nvPr>
        </p:nvSpPr>
        <p:spPr/>
        <p:txBody>
          <a:bodyPr/>
          <a:lstStyle/>
          <a:p>
            <a:r>
              <a:rPr lang="en-US" dirty="0"/>
              <a:t>Since PCA may worsen the performance of the learning algorithm due to lesser features/information to learn from, we will try K-means clustering without PCA. </a:t>
            </a:r>
          </a:p>
          <a:p>
            <a:r>
              <a:rPr lang="en-US" dirty="0"/>
              <a:t>This time, training set will have 50176 number of dimensions/features. </a:t>
            </a:r>
            <a:endParaRPr lang="en-ID" dirty="0"/>
          </a:p>
        </p:txBody>
      </p:sp>
      <p:pic>
        <p:nvPicPr>
          <p:cNvPr id="6" name="Picture 5">
            <a:extLst>
              <a:ext uri="{FF2B5EF4-FFF2-40B4-BE49-F238E27FC236}">
                <a16:creationId xmlns:a16="http://schemas.microsoft.com/office/drawing/2014/main" id="{B7D3F66C-F5CF-43A1-A44D-D94F29122225}"/>
              </a:ext>
            </a:extLst>
          </p:cNvPr>
          <p:cNvPicPr>
            <a:picLocks noChangeAspect="1"/>
          </p:cNvPicPr>
          <p:nvPr/>
        </p:nvPicPr>
        <p:blipFill>
          <a:blip r:embed="rId2"/>
          <a:stretch>
            <a:fillRect/>
          </a:stretch>
        </p:blipFill>
        <p:spPr>
          <a:xfrm>
            <a:off x="1054100" y="4568825"/>
            <a:ext cx="3429000" cy="4381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1C9A986-EF85-4EE5-A86A-21FCEEE14EE7}"/>
                  </a:ext>
                </a:extLst>
              </p14:cNvPr>
              <p14:cNvContentPartPr/>
              <p14:nvPr/>
            </p14:nvContentPartPr>
            <p14:xfrm>
              <a:off x="2255400" y="6018120"/>
              <a:ext cx="360" cy="360"/>
            </p14:xfrm>
          </p:contentPart>
        </mc:Choice>
        <mc:Fallback xmlns="">
          <p:pic>
            <p:nvPicPr>
              <p:cNvPr id="5" name="Ink 4">
                <a:extLst>
                  <a:ext uri="{FF2B5EF4-FFF2-40B4-BE49-F238E27FC236}">
                    <a16:creationId xmlns:a16="http://schemas.microsoft.com/office/drawing/2014/main" id="{F1C9A986-EF85-4EE5-A86A-21FCEEE14EE7}"/>
                  </a:ext>
                </a:extLst>
              </p:cNvPr>
              <p:cNvPicPr/>
              <p:nvPr/>
            </p:nvPicPr>
            <p:blipFill>
              <a:blip r:embed="rId6"/>
              <a:stretch>
                <a:fillRect/>
              </a:stretch>
            </p:blipFill>
            <p:spPr>
              <a:xfrm>
                <a:off x="2246040" y="6008760"/>
                <a:ext cx="19080" cy="19080"/>
              </a:xfrm>
              <a:prstGeom prst="rect">
                <a:avLst/>
              </a:prstGeom>
            </p:spPr>
          </p:pic>
        </mc:Fallback>
      </mc:AlternateContent>
    </p:spTree>
    <p:extLst>
      <p:ext uri="{BB962C8B-B14F-4D97-AF65-F5344CB8AC3E}">
        <p14:creationId xmlns:p14="http://schemas.microsoft.com/office/powerpoint/2010/main" val="318289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9152-0212-4E3C-B3E6-0A8C80502DDE}"/>
              </a:ext>
            </a:extLst>
          </p:cNvPr>
          <p:cNvSpPr>
            <a:spLocks noGrp="1"/>
          </p:cNvSpPr>
          <p:nvPr>
            <p:ph type="title"/>
          </p:nvPr>
        </p:nvSpPr>
        <p:spPr/>
        <p:txBody>
          <a:bodyPr/>
          <a:lstStyle/>
          <a:p>
            <a:r>
              <a:rPr lang="en-US" dirty="0"/>
              <a:t>3. K-MEANS++ (PCA)-Algorithm</a:t>
            </a:r>
            <a:endParaRPr lang="en-ID" dirty="0"/>
          </a:p>
        </p:txBody>
      </p:sp>
      <p:sp>
        <p:nvSpPr>
          <p:cNvPr id="3" name="Content Placeholder 2">
            <a:extLst>
              <a:ext uri="{FF2B5EF4-FFF2-40B4-BE49-F238E27FC236}">
                <a16:creationId xmlns:a16="http://schemas.microsoft.com/office/drawing/2014/main" id="{C339CEDA-DB31-4F25-AB0B-C39BFAFF05E4}"/>
              </a:ext>
            </a:extLst>
          </p:cNvPr>
          <p:cNvSpPr>
            <a:spLocks noGrp="1"/>
          </p:cNvSpPr>
          <p:nvPr>
            <p:ph idx="1"/>
          </p:nvPr>
        </p:nvSpPr>
        <p:spPr>
          <a:xfrm>
            <a:off x="838200" y="1690688"/>
            <a:ext cx="10515600" cy="4351338"/>
          </a:xfrm>
        </p:spPr>
        <p:txBody>
          <a:bodyPr>
            <a:normAutofit lnSpcReduction="10000"/>
          </a:bodyPr>
          <a:lstStyle/>
          <a:p>
            <a:r>
              <a:rPr lang="en-US" dirty="0"/>
              <a:t>K-means++ </a:t>
            </a:r>
            <a:r>
              <a:rPr lang="en-US" dirty="0" err="1"/>
              <a:t>initialisation</a:t>
            </a:r>
            <a:r>
              <a:rPr lang="en-US" dirty="0"/>
              <a:t>:</a:t>
            </a:r>
          </a:p>
          <a:p>
            <a:pPr marL="514350" indent="-514350">
              <a:buFont typeface="+mj-lt"/>
              <a:buAutoNum type="arabicPeriod"/>
            </a:pPr>
            <a:r>
              <a:rPr lang="en-US" dirty="0"/>
              <a:t>Randomly select the first centroid from the data points. For each data point compute its distance from the first centroid.</a:t>
            </a:r>
          </a:p>
          <a:p>
            <a:pPr marL="514350" indent="-514350">
              <a:buFont typeface="+mj-lt"/>
              <a:buAutoNum type="arabicPeriod"/>
            </a:pPr>
            <a:r>
              <a:rPr lang="en-US" dirty="0"/>
              <a:t>The probability that a point is chosen as the second </a:t>
            </a:r>
            <a:r>
              <a:rPr lang="en-US" dirty="0" err="1"/>
              <a:t>centriod</a:t>
            </a:r>
            <a:r>
              <a:rPr lang="en-US" dirty="0"/>
              <a:t> is directly proportional to its distance from the first </a:t>
            </a:r>
            <a:r>
              <a:rPr lang="en-US" dirty="0" err="1"/>
              <a:t>centriod</a:t>
            </a:r>
            <a:r>
              <a:rPr lang="en-US" dirty="0"/>
              <a:t>.</a:t>
            </a:r>
          </a:p>
          <a:p>
            <a:r>
              <a:rPr lang="en-US" dirty="0"/>
              <a:t>Hence, using </a:t>
            </a:r>
            <a:r>
              <a:rPr lang="en-US" dirty="0" err="1"/>
              <a:t>kmeans</a:t>
            </a:r>
            <a:r>
              <a:rPr lang="en-US" dirty="0"/>
              <a:t>++ </a:t>
            </a:r>
            <a:r>
              <a:rPr lang="en-US" dirty="0" err="1"/>
              <a:t>initialisation</a:t>
            </a:r>
            <a:r>
              <a:rPr lang="en-US" dirty="0"/>
              <a:t> will help us pick up centroids which are far away from one another. </a:t>
            </a:r>
          </a:p>
          <a:p>
            <a:r>
              <a:rPr lang="en-US" dirty="0"/>
              <a:t>This increases the chances of initially picking up centroids that lie in different clusters, which increase the chances for the algorithm to find a global solution.</a:t>
            </a:r>
          </a:p>
          <a:p>
            <a:endParaRPr lang="en-ID" dirty="0"/>
          </a:p>
        </p:txBody>
      </p:sp>
    </p:spTree>
    <p:extLst>
      <p:ext uri="{BB962C8B-B14F-4D97-AF65-F5344CB8AC3E}">
        <p14:creationId xmlns:p14="http://schemas.microsoft.com/office/powerpoint/2010/main" val="187324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3E07-B495-40D9-9FE4-B8BF84ABE1D1}"/>
              </a:ext>
            </a:extLst>
          </p:cNvPr>
          <p:cNvSpPr>
            <a:spLocks noGrp="1"/>
          </p:cNvSpPr>
          <p:nvPr>
            <p:ph type="ctrTitle"/>
          </p:nvPr>
        </p:nvSpPr>
        <p:spPr/>
        <p:txBody>
          <a:bodyPr/>
          <a:lstStyle/>
          <a:p>
            <a:r>
              <a:rPr lang="en-ID" b="1" dirty="0"/>
              <a:t>PROJECT DESCRIPTION</a:t>
            </a:r>
          </a:p>
        </p:txBody>
      </p:sp>
      <p:sp>
        <p:nvSpPr>
          <p:cNvPr id="3" name="Subtitle 2">
            <a:extLst>
              <a:ext uri="{FF2B5EF4-FFF2-40B4-BE49-F238E27FC236}">
                <a16:creationId xmlns:a16="http://schemas.microsoft.com/office/drawing/2014/main" id="{7613B4D1-DEE3-4C13-AEB0-19647FC4CD54}"/>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58043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E726-ADF2-4EE5-B602-63D25949235C}"/>
              </a:ext>
            </a:extLst>
          </p:cNvPr>
          <p:cNvSpPr>
            <a:spLocks noGrp="1"/>
          </p:cNvSpPr>
          <p:nvPr>
            <p:ph type="title"/>
          </p:nvPr>
        </p:nvSpPr>
        <p:spPr/>
        <p:txBody>
          <a:bodyPr/>
          <a:lstStyle/>
          <a:p>
            <a:r>
              <a:rPr lang="en-US" dirty="0"/>
              <a:t>4. K-MEANS – Results Summary</a:t>
            </a:r>
            <a:endParaRPr lang="en-ID" dirty="0"/>
          </a:p>
        </p:txBody>
      </p:sp>
      <p:sp>
        <p:nvSpPr>
          <p:cNvPr id="3" name="Content Placeholder 2">
            <a:extLst>
              <a:ext uri="{FF2B5EF4-FFF2-40B4-BE49-F238E27FC236}">
                <a16:creationId xmlns:a16="http://schemas.microsoft.com/office/drawing/2014/main" id="{5615D65D-2D82-4E2C-8A1E-BA6D6AFC8EB0}"/>
              </a:ext>
            </a:extLst>
          </p:cNvPr>
          <p:cNvSpPr>
            <a:spLocks noGrp="1"/>
          </p:cNvSpPr>
          <p:nvPr>
            <p:ph idx="1"/>
          </p:nvPr>
        </p:nvSpPr>
        <p:spPr/>
        <p:txBody>
          <a:bodyPr>
            <a:normAutofit/>
          </a:bodyPr>
          <a:lstStyle/>
          <a:p>
            <a:r>
              <a:rPr lang="en-US" dirty="0"/>
              <a:t>K-means is not a good choice as it only achieves about 50 something % accuracy.</a:t>
            </a:r>
          </a:p>
          <a:p>
            <a:r>
              <a:rPr lang="en-US" dirty="0"/>
              <a:t>Even with full dimensionality (50176 features), accuracy still did not improve. This means that the poor performance is not attributed to reduction of dimensions by PCA.</a:t>
            </a:r>
          </a:p>
          <a:p>
            <a:r>
              <a:rPr lang="en-US" dirty="0"/>
              <a:t>K-means++ did not improve accuracy either. This means that the poor performance of K-MEANS is unlikely due to poor </a:t>
            </a:r>
            <a:r>
              <a:rPr lang="en-US" dirty="0" err="1"/>
              <a:t>initialisation</a:t>
            </a:r>
            <a:r>
              <a:rPr lang="en-US" dirty="0"/>
              <a:t>. Also, we probably have already accounted for </a:t>
            </a:r>
            <a:r>
              <a:rPr lang="en-US" dirty="0" err="1"/>
              <a:t>initialisation</a:t>
            </a:r>
            <a:r>
              <a:rPr lang="en-US" dirty="0"/>
              <a:t> issues with random </a:t>
            </a:r>
            <a:r>
              <a:rPr lang="en-US" dirty="0" err="1"/>
              <a:t>initialisation</a:t>
            </a:r>
            <a:r>
              <a:rPr lang="en-US" dirty="0"/>
              <a:t> by running the K-MEANS algorithm 100 times and picking the solution with the smallest loss value.</a:t>
            </a:r>
          </a:p>
          <a:p>
            <a:pPr marL="0" indent="0">
              <a:buNone/>
            </a:pPr>
            <a:endParaRPr lang="en-ID" dirty="0"/>
          </a:p>
        </p:txBody>
      </p:sp>
      <p:pic>
        <p:nvPicPr>
          <p:cNvPr id="5" name="Picture 4">
            <a:extLst>
              <a:ext uri="{FF2B5EF4-FFF2-40B4-BE49-F238E27FC236}">
                <a16:creationId xmlns:a16="http://schemas.microsoft.com/office/drawing/2014/main" id="{A8C08FCE-31BF-49DF-BFE6-77BFF6CF7FF5}"/>
              </a:ext>
            </a:extLst>
          </p:cNvPr>
          <p:cNvPicPr>
            <a:picLocks noChangeAspect="1"/>
          </p:cNvPicPr>
          <p:nvPr/>
        </p:nvPicPr>
        <p:blipFill>
          <a:blip r:embed="rId2"/>
          <a:stretch>
            <a:fillRect/>
          </a:stretch>
        </p:blipFill>
        <p:spPr>
          <a:xfrm>
            <a:off x="3157788" y="2301541"/>
            <a:ext cx="4400550" cy="361950"/>
          </a:xfrm>
          <a:prstGeom prst="rect">
            <a:avLst/>
          </a:prstGeom>
        </p:spPr>
      </p:pic>
    </p:spTree>
    <p:extLst>
      <p:ext uri="{BB962C8B-B14F-4D97-AF65-F5344CB8AC3E}">
        <p14:creationId xmlns:p14="http://schemas.microsoft.com/office/powerpoint/2010/main" val="107881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E726-ADF2-4EE5-B602-63D25949235C}"/>
              </a:ext>
            </a:extLst>
          </p:cNvPr>
          <p:cNvSpPr>
            <a:spLocks noGrp="1"/>
          </p:cNvSpPr>
          <p:nvPr>
            <p:ph type="title"/>
          </p:nvPr>
        </p:nvSpPr>
        <p:spPr/>
        <p:txBody>
          <a:bodyPr/>
          <a:lstStyle/>
          <a:p>
            <a:r>
              <a:rPr lang="en-US" dirty="0"/>
              <a:t>4. K-MEANS -3D plot</a:t>
            </a:r>
            <a:endParaRPr lang="en-ID" dirty="0"/>
          </a:p>
        </p:txBody>
      </p:sp>
      <p:pic>
        <p:nvPicPr>
          <p:cNvPr id="4" name="Picture 3">
            <a:extLst>
              <a:ext uri="{FF2B5EF4-FFF2-40B4-BE49-F238E27FC236}">
                <a16:creationId xmlns:a16="http://schemas.microsoft.com/office/drawing/2014/main" id="{17ECC0F9-283A-4CDD-AC58-399A591733BC}"/>
              </a:ext>
            </a:extLst>
          </p:cNvPr>
          <p:cNvPicPr>
            <a:picLocks noChangeAspect="1"/>
          </p:cNvPicPr>
          <p:nvPr/>
        </p:nvPicPr>
        <p:blipFill>
          <a:blip r:embed="rId2"/>
          <a:stretch>
            <a:fillRect/>
          </a:stretch>
        </p:blipFill>
        <p:spPr>
          <a:xfrm>
            <a:off x="3295300" y="1368879"/>
            <a:ext cx="5448997" cy="3786947"/>
          </a:xfrm>
          <a:prstGeom prst="rect">
            <a:avLst/>
          </a:prstGeom>
        </p:spPr>
      </p:pic>
      <p:sp>
        <p:nvSpPr>
          <p:cNvPr id="5" name="Rectangle 4">
            <a:extLst>
              <a:ext uri="{FF2B5EF4-FFF2-40B4-BE49-F238E27FC236}">
                <a16:creationId xmlns:a16="http://schemas.microsoft.com/office/drawing/2014/main" id="{A89BC89F-B918-48F1-96E4-E4374D671612}"/>
              </a:ext>
            </a:extLst>
          </p:cNvPr>
          <p:cNvSpPr/>
          <p:nvPr/>
        </p:nvSpPr>
        <p:spPr>
          <a:xfrm>
            <a:off x="977899" y="5155826"/>
            <a:ext cx="10083800" cy="1384995"/>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000000"/>
                </a:solidFill>
                <a:latin typeface="Calibri" panose="020F0502020204030204" pitchFamily="34" charset="0"/>
                <a:cs typeface="Calibri" panose="020F0502020204030204" pitchFamily="34" charset="0"/>
              </a:rPr>
              <a:t>As you can see, there is no clear relationship between data separated by presence and absence of brain </a:t>
            </a:r>
            <a:r>
              <a:rPr lang="en-US" sz="2800" dirty="0" err="1">
                <a:solidFill>
                  <a:srgbClr val="000000"/>
                </a:solidFill>
                <a:latin typeface="Calibri" panose="020F0502020204030204" pitchFamily="34" charset="0"/>
                <a:cs typeface="Calibri" panose="020F0502020204030204" pitchFamily="34" charset="0"/>
              </a:rPr>
              <a:t>tumour</a:t>
            </a:r>
            <a:r>
              <a:rPr lang="en-US" sz="2800" dirty="0">
                <a:solidFill>
                  <a:srgbClr val="000000"/>
                </a:solidFill>
                <a:latin typeface="Calibri" panose="020F0502020204030204" pitchFamily="34" charset="0"/>
                <a:cs typeface="Calibri" panose="020F0502020204030204" pitchFamily="34" charset="0"/>
              </a:rPr>
              <a:t> and data </a:t>
            </a:r>
            <a:r>
              <a:rPr lang="en-US" sz="2800" dirty="0" err="1">
                <a:solidFill>
                  <a:srgbClr val="000000"/>
                </a:solidFill>
                <a:latin typeface="Calibri" panose="020F0502020204030204" pitchFamily="34" charset="0"/>
                <a:cs typeface="Calibri" panose="020F0502020204030204" pitchFamily="34" charset="0"/>
              </a:rPr>
              <a:t>seperated</a:t>
            </a:r>
            <a:r>
              <a:rPr lang="en-US" sz="2800" dirty="0">
                <a:solidFill>
                  <a:srgbClr val="000000"/>
                </a:solidFill>
                <a:latin typeface="Calibri" panose="020F0502020204030204" pitchFamily="34" charset="0"/>
                <a:cs typeface="Calibri" panose="020F0502020204030204" pitchFamily="34" charset="0"/>
              </a:rPr>
              <a:t> by k-means clustering.</a:t>
            </a:r>
            <a:endParaRPr lang="en-US" sz="28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237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B6CA-CB3A-473A-977C-95C0499CF386}"/>
              </a:ext>
            </a:extLst>
          </p:cNvPr>
          <p:cNvSpPr>
            <a:spLocks noGrp="1"/>
          </p:cNvSpPr>
          <p:nvPr>
            <p:ph type="ctrTitle"/>
          </p:nvPr>
        </p:nvSpPr>
        <p:spPr/>
        <p:txBody>
          <a:bodyPr/>
          <a:lstStyle/>
          <a:p>
            <a:r>
              <a:rPr lang="en-US" b="1" dirty="0"/>
              <a:t>LOGISTIC REGRESSION</a:t>
            </a:r>
            <a:endParaRPr lang="en-ID" b="1" dirty="0"/>
          </a:p>
        </p:txBody>
      </p:sp>
      <p:sp>
        <p:nvSpPr>
          <p:cNvPr id="3" name="Subtitle 2">
            <a:extLst>
              <a:ext uri="{FF2B5EF4-FFF2-40B4-BE49-F238E27FC236}">
                <a16:creationId xmlns:a16="http://schemas.microsoft.com/office/drawing/2014/main" id="{4053A4D7-FD4D-4724-AD60-848FF548ECC5}"/>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48620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8EB0-9C6D-45FF-89DB-CC845D7E175C}"/>
              </a:ext>
            </a:extLst>
          </p:cNvPr>
          <p:cNvSpPr>
            <a:spLocks noGrp="1"/>
          </p:cNvSpPr>
          <p:nvPr>
            <p:ph type="title"/>
          </p:nvPr>
        </p:nvSpPr>
        <p:spPr/>
        <p:txBody>
          <a:bodyPr/>
          <a:lstStyle/>
          <a:p>
            <a:r>
              <a:rPr lang="en-SG" dirty="0"/>
              <a:t>1. </a:t>
            </a:r>
            <a:r>
              <a:rPr lang="en-SG" dirty="0" err="1"/>
              <a:t>Sklearn</a:t>
            </a:r>
            <a:r>
              <a:rPr lang="en-SG" dirty="0"/>
              <a:t> Linear Logistic Regression Model</a:t>
            </a:r>
          </a:p>
        </p:txBody>
      </p:sp>
      <p:sp>
        <p:nvSpPr>
          <p:cNvPr id="3" name="Content Placeholder 2">
            <a:extLst>
              <a:ext uri="{FF2B5EF4-FFF2-40B4-BE49-F238E27FC236}">
                <a16:creationId xmlns:a16="http://schemas.microsoft.com/office/drawing/2014/main" id="{B3FFCC6E-6737-412D-9487-580B7FF62A2C}"/>
              </a:ext>
            </a:extLst>
          </p:cNvPr>
          <p:cNvSpPr>
            <a:spLocks noGrp="1"/>
          </p:cNvSpPr>
          <p:nvPr>
            <p:ph idx="1"/>
          </p:nvPr>
        </p:nvSpPr>
        <p:spPr/>
        <p:txBody>
          <a:bodyPr/>
          <a:lstStyle/>
          <a:p>
            <a:r>
              <a:rPr lang="en-SG" dirty="0"/>
              <a:t>Linear logistic regression model was imported from </a:t>
            </a:r>
            <a:r>
              <a:rPr lang="en-SG" dirty="0" err="1"/>
              <a:t>sklearn</a:t>
            </a:r>
            <a:r>
              <a:rPr lang="en-SG" dirty="0"/>
              <a:t> library</a:t>
            </a:r>
          </a:p>
          <a:p>
            <a:r>
              <a:rPr lang="en-SG" dirty="0"/>
              <a:t>Default regularisation parameter used initially</a:t>
            </a:r>
          </a:p>
          <a:p>
            <a:pPr marL="0" indent="0">
              <a:buNone/>
            </a:pPr>
            <a:endParaRPr lang="en-SG" dirty="0"/>
          </a:p>
          <a:p>
            <a:pPr marL="0" indent="0" algn="ctr">
              <a:buNone/>
            </a:pPr>
            <a:r>
              <a:rPr lang="en-SG" dirty="0"/>
              <a:t>Modelling process:</a:t>
            </a:r>
          </a:p>
          <a:p>
            <a:pPr marL="0" indent="0" algn="ctr">
              <a:buNone/>
            </a:pPr>
            <a:r>
              <a:rPr lang="en-SG" dirty="0"/>
              <a:t>Initialise -&gt; Fit -&gt; Predict -&gt; Calculate accuracy and loss</a:t>
            </a:r>
          </a:p>
        </p:txBody>
      </p:sp>
      <p:pic>
        <p:nvPicPr>
          <p:cNvPr id="4" name="Picture 3">
            <a:extLst>
              <a:ext uri="{FF2B5EF4-FFF2-40B4-BE49-F238E27FC236}">
                <a16:creationId xmlns:a16="http://schemas.microsoft.com/office/drawing/2014/main" id="{F3E99106-311A-41BD-84B7-8EF4BBEA10B8}"/>
              </a:ext>
            </a:extLst>
          </p:cNvPr>
          <p:cNvPicPr>
            <a:picLocks noChangeAspect="1"/>
          </p:cNvPicPr>
          <p:nvPr/>
        </p:nvPicPr>
        <p:blipFill>
          <a:blip r:embed="rId2"/>
          <a:stretch>
            <a:fillRect/>
          </a:stretch>
        </p:blipFill>
        <p:spPr>
          <a:xfrm>
            <a:off x="1057734" y="4341286"/>
            <a:ext cx="8628732" cy="2516714"/>
          </a:xfrm>
          <a:prstGeom prst="rect">
            <a:avLst/>
          </a:prstGeom>
        </p:spPr>
      </p:pic>
    </p:spTree>
    <p:extLst>
      <p:ext uri="{BB962C8B-B14F-4D97-AF65-F5344CB8AC3E}">
        <p14:creationId xmlns:p14="http://schemas.microsoft.com/office/powerpoint/2010/main" val="1251764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3565-A827-49A3-B76A-B21094F6B4BD}"/>
              </a:ext>
            </a:extLst>
          </p:cNvPr>
          <p:cNvSpPr>
            <a:spLocks noGrp="1"/>
          </p:cNvSpPr>
          <p:nvPr>
            <p:ph type="title"/>
          </p:nvPr>
        </p:nvSpPr>
        <p:spPr/>
        <p:txBody>
          <a:bodyPr/>
          <a:lstStyle/>
          <a:p>
            <a:r>
              <a:rPr lang="en-SG" dirty="0"/>
              <a:t>2. Accuracy Results </a:t>
            </a:r>
          </a:p>
        </p:txBody>
      </p:sp>
      <p:sp>
        <p:nvSpPr>
          <p:cNvPr id="6" name="Content Placeholder 5">
            <a:extLst>
              <a:ext uri="{FF2B5EF4-FFF2-40B4-BE49-F238E27FC236}">
                <a16:creationId xmlns:a16="http://schemas.microsoft.com/office/drawing/2014/main" id="{B6BE20BB-C37B-4F33-AF85-8858DD57F739}"/>
              </a:ext>
            </a:extLst>
          </p:cNvPr>
          <p:cNvSpPr>
            <a:spLocks noGrp="1"/>
          </p:cNvSpPr>
          <p:nvPr>
            <p:ph idx="1"/>
          </p:nvPr>
        </p:nvSpPr>
        <p:spPr/>
        <p:txBody>
          <a:bodyPr/>
          <a:lstStyle/>
          <a:p>
            <a:r>
              <a:rPr lang="en-SG" dirty="0"/>
              <a:t>Logistic regression model performed better than K-means with highest accuracy of 77.6 %.</a:t>
            </a:r>
          </a:p>
          <a:p>
            <a:r>
              <a:rPr lang="en-SG" dirty="0"/>
              <a:t>It performed worse with PCA, suggesting that some important components were missing after PCA. </a:t>
            </a:r>
          </a:p>
        </p:txBody>
      </p:sp>
      <p:graphicFrame>
        <p:nvGraphicFramePr>
          <p:cNvPr id="7" name="Table 4">
            <a:extLst>
              <a:ext uri="{FF2B5EF4-FFF2-40B4-BE49-F238E27FC236}">
                <a16:creationId xmlns:a16="http://schemas.microsoft.com/office/drawing/2014/main" id="{2FDCDC8C-2FDE-45F6-951D-F8E2CE3546F1}"/>
              </a:ext>
            </a:extLst>
          </p:cNvPr>
          <p:cNvGraphicFramePr>
            <a:graphicFrameLocks/>
          </p:cNvGraphicFramePr>
          <p:nvPr>
            <p:extLst>
              <p:ext uri="{D42A27DB-BD31-4B8C-83A1-F6EECF244321}">
                <p14:modId xmlns:p14="http://schemas.microsoft.com/office/powerpoint/2010/main" val="609762413"/>
              </p:ext>
            </p:extLst>
          </p:nvPr>
        </p:nvGraphicFramePr>
        <p:xfrm>
          <a:off x="2477490" y="4105687"/>
          <a:ext cx="7237020" cy="1465634"/>
        </p:xfrm>
        <a:graphic>
          <a:graphicData uri="http://schemas.openxmlformats.org/drawingml/2006/table">
            <a:tbl>
              <a:tblPr firstRow="1" bandRow="1">
                <a:tableStyleId>{5C22544A-7EE6-4342-B048-85BDC9FD1C3A}</a:tableStyleId>
              </a:tblPr>
              <a:tblGrid>
                <a:gridCol w="1809255">
                  <a:extLst>
                    <a:ext uri="{9D8B030D-6E8A-4147-A177-3AD203B41FA5}">
                      <a16:colId xmlns:a16="http://schemas.microsoft.com/office/drawing/2014/main" val="3183150784"/>
                    </a:ext>
                  </a:extLst>
                </a:gridCol>
                <a:gridCol w="1809255">
                  <a:extLst>
                    <a:ext uri="{9D8B030D-6E8A-4147-A177-3AD203B41FA5}">
                      <a16:colId xmlns:a16="http://schemas.microsoft.com/office/drawing/2014/main" val="2593950351"/>
                    </a:ext>
                  </a:extLst>
                </a:gridCol>
                <a:gridCol w="1809255">
                  <a:extLst>
                    <a:ext uri="{9D8B030D-6E8A-4147-A177-3AD203B41FA5}">
                      <a16:colId xmlns:a16="http://schemas.microsoft.com/office/drawing/2014/main" val="2480692317"/>
                    </a:ext>
                  </a:extLst>
                </a:gridCol>
                <a:gridCol w="1809255">
                  <a:extLst>
                    <a:ext uri="{9D8B030D-6E8A-4147-A177-3AD203B41FA5}">
                      <a16:colId xmlns:a16="http://schemas.microsoft.com/office/drawing/2014/main" val="235582466"/>
                    </a:ext>
                  </a:extLst>
                </a:gridCol>
              </a:tblGrid>
              <a:tr h="823827">
                <a:tc>
                  <a:txBody>
                    <a:bodyPr/>
                    <a:lstStyle/>
                    <a:p>
                      <a:pPr algn="ctr"/>
                      <a:r>
                        <a:rPr lang="en-SG" sz="2000" dirty="0"/>
                        <a:t>Train set </a:t>
                      </a:r>
                    </a:p>
                    <a:p>
                      <a:pPr algn="ctr"/>
                      <a:r>
                        <a:rPr lang="en-SG" sz="2000" dirty="0"/>
                        <a:t>(no PCA)</a:t>
                      </a:r>
                    </a:p>
                  </a:txBody>
                  <a:tcPr marL="106647" marR="106647" marT="36644" marB="36644" anchor="ctr"/>
                </a:tc>
                <a:tc>
                  <a:txBody>
                    <a:bodyPr/>
                    <a:lstStyle/>
                    <a:p>
                      <a:pPr algn="ctr"/>
                      <a:r>
                        <a:rPr lang="en-SG" sz="2000" dirty="0"/>
                        <a:t>Train set </a:t>
                      </a:r>
                    </a:p>
                    <a:p>
                      <a:pPr algn="ctr"/>
                      <a:r>
                        <a:rPr lang="en-SG" sz="2000" dirty="0"/>
                        <a:t>(PCA)</a:t>
                      </a:r>
                    </a:p>
                  </a:txBody>
                  <a:tcPr marL="106647" marR="106647" marT="36644" marB="366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Test set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(no PCA)</a:t>
                      </a:r>
                    </a:p>
                  </a:txBody>
                  <a:tcPr marL="106647" marR="106647" marT="36644" marB="366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Test set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SG" sz="2000" dirty="0"/>
                        <a:t>(PCA)</a:t>
                      </a:r>
                    </a:p>
                  </a:txBody>
                  <a:tcPr marL="106647" marR="106647" marT="36644" marB="36644" anchor="ctr"/>
                </a:tc>
                <a:extLst>
                  <a:ext uri="{0D108BD9-81ED-4DB2-BD59-A6C34878D82A}">
                    <a16:rowId xmlns:a16="http://schemas.microsoft.com/office/drawing/2014/main" val="3874215838"/>
                  </a:ext>
                </a:extLst>
              </a:tr>
              <a:tr h="641807">
                <a:tc>
                  <a:txBody>
                    <a:bodyPr/>
                    <a:lstStyle/>
                    <a:p>
                      <a:pPr algn="ctr"/>
                      <a:r>
                        <a:rPr lang="en-SG" sz="2000" dirty="0"/>
                        <a:t>100 %</a:t>
                      </a:r>
                    </a:p>
                  </a:txBody>
                  <a:tcPr marL="106647" marR="106647" marT="36644" marB="36644" anchor="ctr"/>
                </a:tc>
                <a:tc>
                  <a:txBody>
                    <a:bodyPr/>
                    <a:lstStyle/>
                    <a:p>
                      <a:pPr algn="ctr"/>
                      <a:r>
                        <a:rPr lang="en-SG" sz="2000" dirty="0"/>
                        <a:t>100 %</a:t>
                      </a:r>
                    </a:p>
                  </a:txBody>
                  <a:tcPr marL="106647" marR="106647" marT="36644" marB="36644" anchor="ctr"/>
                </a:tc>
                <a:tc>
                  <a:txBody>
                    <a:bodyPr/>
                    <a:lstStyle/>
                    <a:p>
                      <a:pPr algn="ctr"/>
                      <a:r>
                        <a:rPr lang="en-SG" sz="2000" dirty="0"/>
                        <a:t>77.6 %</a:t>
                      </a:r>
                    </a:p>
                  </a:txBody>
                  <a:tcPr marL="106647" marR="106647" marT="36644" marB="36644" anchor="ctr"/>
                </a:tc>
                <a:tc>
                  <a:txBody>
                    <a:bodyPr/>
                    <a:lstStyle/>
                    <a:p>
                      <a:pPr algn="ctr"/>
                      <a:r>
                        <a:rPr lang="en-SG" sz="2000" dirty="0"/>
                        <a:t>73.7 %</a:t>
                      </a:r>
                    </a:p>
                  </a:txBody>
                  <a:tcPr marL="106647" marR="106647" marT="36644" marB="36644" anchor="ctr"/>
                </a:tc>
                <a:extLst>
                  <a:ext uri="{0D108BD9-81ED-4DB2-BD59-A6C34878D82A}">
                    <a16:rowId xmlns:a16="http://schemas.microsoft.com/office/drawing/2014/main" val="3298033272"/>
                  </a:ext>
                </a:extLst>
              </a:tr>
            </a:tbl>
          </a:graphicData>
        </a:graphic>
      </p:graphicFrame>
    </p:spTree>
    <p:extLst>
      <p:ext uri="{BB962C8B-B14F-4D97-AF65-F5344CB8AC3E}">
        <p14:creationId xmlns:p14="http://schemas.microsoft.com/office/powerpoint/2010/main" val="2298486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CB57-F8E1-4FAA-A981-4326C1702424}"/>
              </a:ext>
            </a:extLst>
          </p:cNvPr>
          <p:cNvSpPr>
            <a:spLocks noGrp="1"/>
          </p:cNvSpPr>
          <p:nvPr>
            <p:ph type="title"/>
          </p:nvPr>
        </p:nvSpPr>
        <p:spPr/>
        <p:txBody>
          <a:bodyPr/>
          <a:lstStyle/>
          <a:p>
            <a:r>
              <a:rPr lang="en-SG" dirty="0"/>
              <a:t>3. Tuning of Regularisation Parameter, </a:t>
            </a:r>
            <a:r>
              <a:rPr lang="el-GR" dirty="0">
                <a:latin typeface="Calibri" panose="020F0502020204030204" pitchFamily="34" charset="0"/>
                <a:cs typeface="Calibri" panose="020F0502020204030204" pitchFamily="34" charset="0"/>
              </a:rPr>
              <a:t>λ</a:t>
            </a:r>
            <a:endParaRPr lang="en-SG" dirty="0"/>
          </a:p>
        </p:txBody>
      </p:sp>
      <p:sp>
        <p:nvSpPr>
          <p:cNvPr id="3" name="Content Placeholder 2">
            <a:extLst>
              <a:ext uri="{FF2B5EF4-FFF2-40B4-BE49-F238E27FC236}">
                <a16:creationId xmlns:a16="http://schemas.microsoft.com/office/drawing/2014/main" id="{68357366-540E-475C-A9C9-2CCC7661954E}"/>
              </a:ext>
            </a:extLst>
          </p:cNvPr>
          <p:cNvSpPr>
            <a:spLocks noGrp="1"/>
          </p:cNvSpPr>
          <p:nvPr>
            <p:ph idx="1"/>
          </p:nvPr>
        </p:nvSpPr>
        <p:spPr>
          <a:xfrm>
            <a:off x="5572786" y="2075213"/>
            <a:ext cx="5981905" cy="4101750"/>
          </a:xfrm>
        </p:spPr>
        <p:txBody>
          <a:bodyPr/>
          <a:lstStyle/>
          <a:p>
            <a:r>
              <a:rPr lang="en-SG" dirty="0">
                <a:latin typeface="Calibri" panose="020F0502020204030204" pitchFamily="34" charset="0"/>
                <a:cs typeface="Calibri" panose="020F0502020204030204" pitchFamily="34" charset="0"/>
              </a:rPr>
              <a:t>Different models were trained with </a:t>
            </a:r>
            <a:r>
              <a:rPr lang="el-GR" dirty="0">
                <a:latin typeface="Calibri" panose="020F0502020204030204" pitchFamily="34" charset="0"/>
                <a:cs typeface="Calibri" panose="020F0502020204030204" pitchFamily="34" charset="0"/>
              </a:rPr>
              <a:t>λ</a:t>
            </a:r>
            <a:r>
              <a:rPr lang="en-SG" dirty="0">
                <a:latin typeface="Calibri" panose="020F0502020204030204" pitchFamily="34" charset="0"/>
                <a:cs typeface="Calibri" panose="020F0502020204030204" pitchFamily="34" charset="0"/>
              </a:rPr>
              <a:t> varied from 10</a:t>
            </a:r>
            <a:r>
              <a:rPr lang="en-SG" baseline="30000" dirty="0">
                <a:latin typeface="Calibri" panose="020F0502020204030204" pitchFamily="34" charset="0"/>
                <a:cs typeface="Calibri" panose="020F0502020204030204" pitchFamily="34" charset="0"/>
              </a:rPr>
              <a:t>-6</a:t>
            </a:r>
            <a:r>
              <a:rPr lang="en-SG" dirty="0">
                <a:latin typeface="Calibri" panose="020F0502020204030204" pitchFamily="34" charset="0"/>
                <a:cs typeface="Calibri" panose="020F0502020204030204" pitchFamily="34" charset="0"/>
              </a:rPr>
              <a:t> to 10</a:t>
            </a:r>
            <a:r>
              <a:rPr lang="en-SG" baseline="30000" dirty="0">
                <a:latin typeface="Calibri" panose="020F0502020204030204" pitchFamily="34" charset="0"/>
                <a:cs typeface="Calibri" panose="020F0502020204030204" pitchFamily="34" charset="0"/>
              </a:rPr>
              <a:t>6</a:t>
            </a:r>
          </a:p>
          <a:p>
            <a:r>
              <a:rPr lang="en-SG" dirty="0">
                <a:latin typeface="Calibri" panose="020F0502020204030204" pitchFamily="34" charset="0"/>
                <a:cs typeface="Calibri" panose="020F0502020204030204" pitchFamily="34" charset="0"/>
              </a:rPr>
              <a:t>Highest accuracy of 82.9 % was obtained at </a:t>
            </a:r>
            <a:r>
              <a:rPr lang="el-GR" dirty="0">
                <a:latin typeface="Calibri" panose="020F0502020204030204" pitchFamily="34" charset="0"/>
                <a:cs typeface="Calibri" panose="020F0502020204030204" pitchFamily="34" charset="0"/>
              </a:rPr>
              <a:t>λ</a:t>
            </a:r>
            <a:r>
              <a:rPr lang="en-SG" dirty="0">
                <a:latin typeface="Calibri" panose="020F0502020204030204" pitchFamily="34" charset="0"/>
                <a:cs typeface="Calibri" panose="020F0502020204030204" pitchFamily="34" charset="0"/>
              </a:rPr>
              <a:t> = 10</a:t>
            </a:r>
            <a:r>
              <a:rPr lang="en-SG" baseline="30000" dirty="0">
                <a:latin typeface="Calibri" panose="020F0502020204030204" pitchFamily="34" charset="0"/>
                <a:cs typeface="Calibri" panose="020F0502020204030204" pitchFamily="34" charset="0"/>
              </a:rPr>
              <a:t>2</a:t>
            </a:r>
            <a:r>
              <a:rPr lang="en-SG" dirty="0">
                <a:latin typeface="Calibri" panose="020F0502020204030204" pitchFamily="34" charset="0"/>
                <a:cs typeface="Calibri" panose="020F0502020204030204" pitchFamily="34" charset="0"/>
              </a:rPr>
              <a:t>. </a:t>
            </a:r>
          </a:p>
          <a:p>
            <a:r>
              <a:rPr lang="en-SG" dirty="0">
                <a:latin typeface="Calibri" panose="020F0502020204030204" pitchFamily="34" charset="0"/>
                <a:cs typeface="Calibri" panose="020F0502020204030204" pitchFamily="34" charset="0"/>
              </a:rPr>
              <a:t>Values greater led to underfitting while those smaller led to overfitting as seen from the trend for training accuracy. </a:t>
            </a:r>
            <a:endParaRPr lang="en-SG" dirty="0"/>
          </a:p>
        </p:txBody>
      </p:sp>
      <p:pic>
        <p:nvPicPr>
          <p:cNvPr id="4" name="Picture 3">
            <a:extLst>
              <a:ext uri="{FF2B5EF4-FFF2-40B4-BE49-F238E27FC236}">
                <a16:creationId xmlns:a16="http://schemas.microsoft.com/office/drawing/2014/main" id="{C50F8681-C416-48C2-BBED-8FFE471B6EF8}"/>
              </a:ext>
            </a:extLst>
          </p:cNvPr>
          <p:cNvPicPr>
            <a:picLocks noChangeAspect="1"/>
          </p:cNvPicPr>
          <p:nvPr/>
        </p:nvPicPr>
        <p:blipFill>
          <a:blip r:embed="rId2"/>
          <a:stretch>
            <a:fillRect/>
          </a:stretch>
        </p:blipFill>
        <p:spPr>
          <a:xfrm>
            <a:off x="838200" y="2075213"/>
            <a:ext cx="4734586" cy="3400900"/>
          </a:xfrm>
          <a:prstGeom prst="rect">
            <a:avLst/>
          </a:prstGeom>
        </p:spPr>
      </p:pic>
    </p:spTree>
    <p:extLst>
      <p:ext uri="{BB962C8B-B14F-4D97-AF65-F5344CB8AC3E}">
        <p14:creationId xmlns:p14="http://schemas.microsoft.com/office/powerpoint/2010/main" val="24121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B6CA-CB3A-473A-977C-95C0499CF386}"/>
              </a:ext>
            </a:extLst>
          </p:cNvPr>
          <p:cNvSpPr>
            <a:spLocks noGrp="1"/>
          </p:cNvSpPr>
          <p:nvPr>
            <p:ph type="ctrTitle"/>
          </p:nvPr>
        </p:nvSpPr>
        <p:spPr>
          <a:xfrm>
            <a:off x="1524000" y="1799257"/>
            <a:ext cx="9144000" cy="2387600"/>
          </a:xfrm>
        </p:spPr>
        <p:txBody>
          <a:bodyPr/>
          <a:lstStyle/>
          <a:p>
            <a:r>
              <a:rPr lang="en-US" b="1" dirty="0"/>
              <a:t>Convolutional Neural Networks (CNN)</a:t>
            </a:r>
            <a:endParaRPr lang="en-ID" b="1" dirty="0"/>
          </a:p>
        </p:txBody>
      </p:sp>
      <p:sp>
        <p:nvSpPr>
          <p:cNvPr id="3" name="Subtitle 2">
            <a:extLst>
              <a:ext uri="{FF2B5EF4-FFF2-40B4-BE49-F238E27FC236}">
                <a16:creationId xmlns:a16="http://schemas.microsoft.com/office/drawing/2014/main" id="{4053A4D7-FD4D-4724-AD60-848FF548ECC5}"/>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2864341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4F92-4720-4236-B04A-EF4BDF7B5144}"/>
              </a:ext>
            </a:extLst>
          </p:cNvPr>
          <p:cNvSpPr>
            <a:spLocks noGrp="1"/>
          </p:cNvSpPr>
          <p:nvPr>
            <p:ph type="title"/>
          </p:nvPr>
        </p:nvSpPr>
        <p:spPr>
          <a:xfrm>
            <a:off x="628650" y="0"/>
            <a:ext cx="10515600" cy="1325563"/>
          </a:xfrm>
        </p:spPr>
        <p:txBody>
          <a:bodyPr/>
          <a:lstStyle/>
          <a:p>
            <a:r>
              <a:rPr lang="en-US" dirty="0"/>
              <a:t>1. Feature Extraction</a:t>
            </a:r>
            <a:endParaRPr lang="en-ID" dirty="0"/>
          </a:p>
        </p:txBody>
      </p:sp>
      <p:pic>
        <p:nvPicPr>
          <p:cNvPr id="4" name="Picture 3">
            <a:extLst>
              <a:ext uri="{FF2B5EF4-FFF2-40B4-BE49-F238E27FC236}">
                <a16:creationId xmlns:a16="http://schemas.microsoft.com/office/drawing/2014/main" id="{CE00F1A6-6B73-403B-9E1B-29FFD5389759}"/>
              </a:ext>
            </a:extLst>
          </p:cNvPr>
          <p:cNvPicPr>
            <a:picLocks noChangeAspect="1"/>
          </p:cNvPicPr>
          <p:nvPr/>
        </p:nvPicPr>
        <p:blipFill>
          <a:blip r:embed="rId2"/>
          <a:stretch>
            <a:fillRect/>
          </a:stretch>
        </p:blipFill>
        <p:spPr>
          <a:xfrm>
            <a:off x="4381500" y="1069269"/>
            <a:ext cx="7378502" cy="2116129"/>
          </a:xfrm>
          <a:prstGeom prst="rect">
            <a:avLst/>
          </a:prstGeom>
        </p:spPr>
      </p:pic>
      <p:pic>
        <p:nvPicPr>
          <p:cNvPr id="5" name="Picture 4">
            <a:extLst>
              <a:ext uri="{FF2B5EF4-FFF2-40B4-BE49-F238E27FC236}">
                <a16:creationId xmlns:a16="http://schemas.microsoft.com/office/drawing/2014/main" id="{F2BA87C2-7B7A-455D-B012-0C5762B65722}"/>
              </a:ext>
            </a:extLst>
          </p:cNvPr>
          <p:cNvPicPr>
            <a:picLocks noChangeAspect="1"/>
          </p:cNvPicPr>
          <p:nvPr/>
        </p:nvPicPr>
        <p:blipFill>
          <a:blip r:embed="rId3"/>
          <a:stretch>
            <a:fillRect/>
          </a:stretch>
        </p:blipFill>
        <p:spPr>
          <a:xfrm>
            <a:off x="541128" y="3783004"/>
            <a:ext cx="10403098" cy="2968647"/>
          </a:xfrm>
          <a:prstGeom prst="rect">
            <a:avLst/>
          </a:prstGeom>
        </p:spPr>
      </p:pic>
      <p:sp>
        <p:nvSpPr>
          <p:cNvPr id="6" name="TextBox 5">
            <a:extLst>
              <a:ext uri="{FF2B5EF4-FFF2-40B4-BE49-F238E27FC236}">
                <a16:creationId xmlns:a16="http://schemas.microsoft.com/office/drawing/2014/main" id="{CAC07F0E-2625-46DD-9C86-693CFAF3CEF3}"/>
              </a:ext>
            </a:extLst>
          </p:cNvPr>
          <p:cNvSpPr txBox="1"/>
          <p:nvPr/>
        </p:nvSpPr>
        <p:spPr>
          <a:xfrm>
            <a:off x="628650" y="1133475"/>
            <a:ext cx="375285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first Conv2D layer’s </a:t>
            </a:r>
            <a:r>
              <a:rPr lang="en-US" dirty="0" err="1"/>
              <a:t>input_shape</a:t>
            </a:r>
            <a:r>
              <a:rPr lang="en-US" dirty="0"/>
              <a:t> : 224x224x3</a:t>
            </a:r>
          </a:p>
          <a:p>
            <a:pPr marL="285750" indent="-285750">
              <a:buFont typeface="Arial" panose="020B0604020202020204" pitchFamily="34" charset="0"/>
              <a:buChar char="•"/>
            </a:pPr>
            <a:r>
              <a:rPr lang="en-US" dirty="0"/>
              <a:t>The Conv2D layer has a filter size of 3x3. </a:t>
            </a:r>
          </a:p>
          <a:p>
            <a:pPr marL="285750" indent="-285750">
              <a:buFont typeface="Arial" panose="020B0604020202020204" pitchFamily="34" charset="0"/>
              <a:buChar char="•"/>
            </a:pPr>
            <a:r>
              <a:rPr lang="en-US" dirty="0"/>
              <a:t>We take this 3x3x3 filter and slide it over the complete image and along the way take the dot product between the filter and small 3x3x3 chunks of the input image</a:t>
            </a:r>
            <a:endParaRPr lang="en-ID" dirty="0"/>
          </a:p>
        </p:txBody>
      </p:sp>
    </p:spTree>
    <p:extLst>
      <p:ext uri="{BB962C8B-B14F-4D97-AF65-F5344CB8AC3E}">
        <p14:creationId xmlns:p14="http://schemas.microsoft.com/office/powerpoint/2010/main" val="1419742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4F92-4720-4236-B04A-EF4BDF7B5144}"/>
              </a:ext>
            </a:extLst>
          </p:cNvPr>
          <p:cNvSpPr>
            <a:spLocks noGrp="1"/>
          </p:cNvSpPr>
          <p:nvPr>
            <p:ph type="title"/>
          </p:nvPr>
        </p:nvSpPr>
        <p:spPr>
          <a:xfrm>
            <a:off x="628650" y="0"/>
            <a:ext cx="10515600" cy="1325563"/>
          </a:xfrm>
        </p:spPr>
        <p:txBody>
          <a:bodyPr/>
          <a:lstStyle/>
          <a:p>
            <a:r>
              <a:rPr lang="en-US" dirty="0"/>
              <a:t>1. Feature Extraction</a:t>
            </a:r>
            <a:endParaRPr lang="en-ID" dirty="0"/>
          </a:p>
        </p:txBody>
      </p:sp>
      <p:pic>
        <p:nvPicPr>
          <p:cNvPr id="5" name="Picture 4">
            <a:extLst>
              <a:ext uri="{FF2B5EF4-FFF2-40B4-BE49-F238E27FC236}">
                <a16:creationId xmlns:a16="http://schemas.microsoft.com/office/drawing/2014/main" id="{F2BA87C2-7B7A-455D-B012-0C5762B65722}"/>
              </a:ext>
            </a:extLst>
          </p:cNvPr>
          <p:cNvPicPr>
            <a:picLocks noChangeAspect="1"/>
          </p:cNvPicPr>
          <p:nvPr/>
        </p:nvPicPr>
        <p:blipFill>
          <a:blip r:embed="rId2"/>
          <a:stretch>
            <a:fillRect/>
          </a:stretch>
        </p:blipFill>
        <p:spPr>
          <a:xfrm>
            <a:off x="541128" y="3783004"/>
            <a:ext cx="10403098" cy="2968647"/>
          </a:xfrm>
          <a:prstGeom prst="rect">
            <a:avLst/>
          </a:prstGeom>
        </p:spPr>
      </p:pic>
      <p:pic>
        <p:nvPicPr>
          <p:cNvPr id="6" name="Picture 5">
            <a:extLst>
              <a:ext uri="{FF2B5EF4-FFF2-40B4-BE49-F238E27FC236}">
                <a16:creationId xmlns:a16="http://schemas.microsoft.com/office/drawing/2014/main" id="{64C651CF-13A3-45B9-A05F-FEB149B04685}"/>
              </a:ext>
            </a:extLst>
          </p:cNvPr>
          <p:cNvPicPr>
            <a:picLocks noChangeAspect="1"/>
          </p:cNvPicPr>
          <p:nvPr/>
        </p:nvPicPr>
        <p:blipFill rotWithShape="1">
          <a:blip r:embed="rId3"/>
          <a:srcRect t="8286" b="8100"/>
          <a:stretch/>
        </p:blipFill>
        <p:spPr>
          <a:xfrm>
            <a:off x="5507137" y="196846"/>
            <a:ext cx="5824130" cy="3343275"/>
          </a:xfrm>
          <a:prstGeom prst="rect">
            <a:avLst/>
          </a:prstGeom>
        </p:spPr>
      </p:pic>
      <p:sp>
        <p:nvSpPr>
          <p:cNvPr id="3" name="Rectangle 2">
            <a:extLst>
              <a:ext uri="{FF2B5EF4-FFF2-40B4-BE49-F238E27FC236}">
                <a16:creationId xmlns:a16="http://schemas.microsoft.com/office/drawing/2014/main" id="{585441DF-063A-496E-86D4-10A43EB05FB4}"/>
              </a:ext>
            </a:extLst>
          </p:cNvPr>
          <p:cNvSpPr/>
          <p:nvPr/>
        </p:nvSpPr>
        <p:spPr>
          <a:xfrm>
            <a:off x="628650" y="1325563"/>
            <a:ext cx="4133850" cy="2031325"/>
          </a:xfrm>
          <a:prstGeom prst="rect">
            <a:avLst/>
          </a:prstGeom>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After convolving the entire image with the filter, we get a feature map of shape 222x222x1. </a:t>
            </a:r>
          </a:p>
          <a:p>
            <a:pPr marL="285750" indent="-285750">
              <a:buFont typeface="Arial" panose="020B0604020202020204" pitchFamily="34" charset="0"/>
              <a:buChar char="•"/>
            </a:pPr>
            <a:r>
              <a:rPr lang="en-US" b="0" i="0" dirty="0">
                <a:solidFill>
                  <a:srgbClr val="000000"/>
                </a:solidFill>
                <a:effectLst/>
                <a:latin typeface="Helvetica Neue"/>
              </a:rPr>
              <a:t>This means that there are 222x222 unique positions where the filter can be put on the image.</a:t>
            </a:r>
          </a:p>
          <a:p>
            <a:endParaRPr lang="en-ID" dirty="0"/>
          </a:p>
        </p:txBody>
      </p:sp>
    </p:spTree>
    <p:extLst>
      <p:ext uri="{BB962C8B-B14F-4D97-AF65-F5344CB8AC3E}">
        <p14:creationId xmlns:p14="http://schemas.microsoft.com/office/powerpoint/2010/main" val="4114262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C19B-2998-49D0-B6C4-473B1FE82600}"/>
              </a:ext>
            </a:extLst>
          </p:cNvPr>
          <p:cNvSpPr>
            <a:spLocks noGrp="1"/>
          </p:cNvSpPr>
          <p:nvPr>
            <p:ph type="title"/>
          </p:nvPr>
        </p:nvSpPr>
        <p:spPr/>
        <p:txBody>
          <a:bodyPr/>
          <a:lstStyle/>
          <a:p>
            <a:r>
              <a:rPr lang="en-US" dirty="0"/>
              <a:t>1. Feature Extraction</a:t>
            </a:r>
            <a:endParaRPr lang="en-ID" dirty="0"/>
          </a:p>
        </p:txBody>
      </p:sp>
      <p:sp>
        <p:nvSpPr>
          <p:cNvPr id="3" name="Content Placeholder 2">
            <a:extLst>
              <a:ext uri="{FF2B5EF4-FFF2-40B4-BE49-F238E27FC236}">
                <a16:creationId xmlns:a16="http://schemas.microsoft.com/office/drawing/2014/main" id="{19B0F878-BDF0-450F-858E-96C6C3FA4E16}"/>
              </a:ext>
            </a:extLst>
          </p:cNvPr>
          <p:cNvSpPr>
            <a:spLocks noGrp="1"/>
          </p:cNvSpPr>
          <p:nvPr>
            <p:ph idx="1"/>
          </p:nvPr>
        </p:nvSpPr>
        <p:spPr/>
        <p:txBody>
          <a:bodyPr/>
          <a:lstStyle/>
          <a:p>
            <a:r>
              <a:rPr lang="en-US" dirty="0"/>
              <a:t>The purpose of the Convolution layers is to automatically extract meaningful features from the input image. </a:t>
            </a:r>
          </a:p>
          <a:p>
            <a:r>
              <a:rPr lang="en-US" dirty="0"/>
              <a:t>Lower layers detect simple structures like shapes/edges, as we go deeper the layers build on top of each other and learn to encode more complex patterns like eyes/nose.</a:t>
            </a:r>
          </a:p>
        </p:txBody>
      </p:sp>
    </p:spTree>
    <p:extLst>
      <p:ext uri="{BB962C8B-B14F-4D97-AF65-F5344CB8AC3E}">
        <p14:creationId xmlns:p14="http://schemas.microsoft.com/office/powerpoint/2010/main" val="6485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24AE-5075-45B4-853C-3BCCDBD25BDC}"/>
              </a:ext>
            </a:extLst>
          </p:cNvPr>
          <p:cNvSpPr>
            <a:spLocks noGrp="1"/>
          </p:cNvSpPr>
          <p:nvPr>
            <p:ph type="title"/>
          </p:nvPr>
        </p:nvSpPr>
        <p:spPr/>
        <p:txBody>
          <a:bodyPr/>
          <a:lstStyle/>
          <a:p>
            <a:r>
              <a:rPr lang="en-ID" dirty="0"/>
              <a:t>1. Motivation</a:t>
            </a:r>
          </a:p>
        </p:txBody>
      </p:sp>
      <p:sp>
        <p:nvSpPr>
          <p:cNvPr id="3" name="Content Placeholder 2">
            <a:extLst>
              <a:ext uri="{FF2B5EF4-FFF2-40B4-BE49-F238E27FC236}">
                <a16:creationId xmlns:a16="http://schemas.microsoft.com/office/drawing/2014/main" id="{C9EA5D7C-F671-4DFE-B7E0-925EE2ADF860}"/>
              </a:ext>
            </a:extLst>
          </p:cNvPr>
          <p:cNvSpPr>
            <a:spLocks noGrp="1"/>
          </p:cNvSpPr>
          <p:nvPr>
            <p:ph idx="1"/>
          </p:nvPr>
        </p:nvSpPr>
        <p:spPr/>
        <p:txBody>
          <a:bodyPr/>
          <a:lstStyle/>
          <a:p>
            <a:r>
              <a:rPr lang="en-GB" dirty="0"/>
              <a:t>Brain and other nervous system cancers are the 10</a:t>
            </a:r>
            <a:r>
              <a:rPr lang="en-GB" baseline="30000" dirty="0"/>
              <a:t>th</a:t>
            </a:r>
            <a:r>
              <a:rPr lang="en-GB" dirty="0"/>
              <a:t> leading causes of death for men and women in the US </a:t>
            </a:r>
            <a:r>
              <a:rPr lang="en-SG" dirty="0"/>
              <a:t>("Brain </a:t>
            </a:r>
            <a:r>
              <a:rPr lang="en-SG" dirty="0" err="1"/>
              <a:t>Tumor</a:t>
            </a:r>
            <a:r>
              <a:rPr lang="en-SG" dirty="0"/>
              <a:t> - Statistics", 2020)</a:t>
            </a:r>
            <a:r>
              <a:rPr lang="en-GB" dirty="0"/>
              <a:t>.</a:t>
            </a:r>
          </a:p>
          <a:p>
            <a:r>
              <a:rPr lang="en-ID" dirty="0"/>
              <a:t>Segmentation, detection and extraction of tumour information from MRI images are crucial in diagnosis. However, this is tedious, time-consuming and highly dependent on the experience of the radiologist </a:t>
            </a:r>
            <a:r>
              <a:rPr lang="en-SG" dirty="0"/>
              <a:t>(</a:t>
            </a:r>
            <a:r>
              <a:rPr lang="en-SG" dirty="0" err="1"/>
              <a:t>Bahadure</a:t>
            </a:r>
            <a:r>
              <a:rPr lang="en-SG" dirty="0"/>
              <a:t> et al., 2017)</a:t>
            </a:r>
            <a:r>
              <a:rPr lang="en-ID" dirty="0"/>
              <a:t>. </a:t>
            </a:r>
          </a:p>
          <a:p>
            <a:r>
              <a:rPr lang="en-ID" dirty="0"/>
              <a:t>Computer-aided technology (in this case, for tumour detection) is thus of interest to reduce these limitations. </a:t>
            </a:r>
          </a:p>
        </p:txBody>
      </p:sp>
    </p:spTree>
    <p:extLst>
      <p:ext uri="{BB962C8B-B14F-4D97-AF65-F5344CB8AC3E}">
        <p14:creationId xmlns:p14="http://schemas.microsoft.com/office/powerpoint/2010/main" val="2500551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4F92-4720-4236-B04A-EF4BDF7B5144}"/>
              </a:ext>
            </a:extLst>
          </p:cNvPr>
          <p:cNvSpPr>
            <a:spLocks noGrp="1"/>
          </p:cNvSpPr>
          <p:nvPr>
            <p:ph type="title"/>
          </p:nvPr>
        </p:nvSpPr>
        <p:spPr>
          <a:xfrm>
            <a:off x="628650" y="0"/>
            <a:ext cx="10515600" cy="1325563"/>
          </a:xfrm>
        </p:spPr>
        <p:txBody>
          <a:bodyPr/>
          <a:lstStyle/>
          <a:p>
            <a:r>
              <a:rPr lang="en-US" dirty="0"/>
              <a:t>1. Feature Extraction</a:t>
            </a:r>
            <a:endParaRPr lang="en-ID" dirty="0"/>
          </a:p>
        </p:txBody>
      </p:sp>
      <p:pic>
        <p:nvPicPr>
          <p:cNvPr id="4" name="Picture 3">
            <a:extLst>
              <a:ext uri="{FF2B5EF4-FFF2-40B4-BE49-F238E27FC236}">
                <a16:creationId xmlns:a16="http://schemas.microsoft.com/office/drawing/2014/main" id="{BD77639D-0E6C-4620-A96A-77ECA7645D1C}"/>
              </a:ext>
            </a:extLst>
          </p:cNvPr>
          <p:cNvPicPr>
            <a:picLocks noChangeAspect="1"/>
          </p:cNvPicPr>
          <p:nvPr/>
        </p:nvPicPr>
        <p:blipFill rotWithShape="1">
          <a:blip r:embed="rId2"/>
          <a:srcRect t="8286" b="8100"/>
          <a:stretch/>
        </p:blipFill>
        <p:spPr>
          <a:xfrm>
            <a:off x="5507137" y="196846"/>
            <a:ext cx="5824130" cy="3343275"/>
          </a:xfrm>
          <a:prstGeom prst="rect">
            <a:avLst/>
          </a:prstGeom>
        </p:spPr>
      </p:pic>
      <p:pic>
        <p:nvPicPr>
          <p:cNvPr id="5" name="Picture 4">
            <a:extLst>
              <a:ext uri="{FF2B5EF4-FFF2-40B4-BE49-F238E27FC236}">
                <a16:creationId xmlns:a16="http://schemas.microsoft.com/office/drawing/2014/main" id="{EC564203-8EB2-4490-9FD2-71C6BB72F1C0}"/>
              </a:ext>
            </a:extLst>
          </p:cNvPr>
          <p:cNvPicPr>
            <a:picLocks noChangeAspect="1"/>
          </p:cNvPicPr>
          <p:nvPr/>
        </p:nvPicPr>
        <p:blipFill rotWithShape="1">
          <a:blip r:embed="rId3"/>
          <a:srcRect b="1836"/>
          <a:stretch/>
        </p:blipFill>
        <p:spPr>
          <a:xfrm>
            <a:off x="165417" y="3944815"/>
            <a:ext cx="6824663" cy="2361628"/>
          </a:xfrm>
          <a:prstGeom prst="rect">
            <a:avLst/>
          </a:prstGeom>
        </p:spPr>
      </p:pic>
      <p:sp>
        <p:nvSpPr>
          <p:cNvPr id="6" name="TextBox 5">
            <a:extLst>
              <a:ext uri="{FF2B5EF4-FFF2-40B4-BE49-F238E27FC236}">
                <a16:creationId xmlns:a16="http://schemas.microsoft.com/office/drawing/2014/main" id="{BB06E54B-89F0-45A6-A6AD-0344DB671386}"/>
              </a:ext>
            </a:extLst>
          </p:cNvPr>
          <p:cNvSpPr txBox="1"/>
          <p:nvPr/>
        </p:nvSpPr>
        <p:spPr>
          <a:xfrm>
            <a:off x="628650" y="1114425"/>
            <a:ext cx="4486275" cy="2215991"/>
          </a:xfrm>
          <a:prstGeom prst="rect">
            <a:avLst/>
          </a:prstGeom>
          <a:noFill/>
        </p:spPr>
        <p:txBody>
          <a:bodyPr wrap="square" rtlCol="0">
            <a:spAutoFit/>
          </a:bodyPr>
          <a:lstStyle/>
          <a:p>
            <a:pPr marL="285750" indent="-285750">
              <a:buFont typeface="Arial" panose="020B0604020202020204" pitchFamily="34" charset="0"/>
              <a:buChar char="•"/>
            </a:pPr>
            <a:r>
              <a:rPr lang="en-US" sz="2000" dirty="0"/>
              <a:t>MaxPooling2D has a filter size of 2x2</a:t>
            </a:r>
          </a:p>
          <a:p>
            <a:pPr marL="285750" indent="-285750">
              <a:buFont typeface="Arial" panose="020B0604020202020204" pitchFamily="34" charset="0"/>
              <a:buChar char="•"/>
            </a:pPr>
            <a:r>
              <a:rPr lang="en-US" sz="2000" dirty="0"/>
              <a:t>Filter slide over the 222x222 picture and select the pixel with max value. </a:t>
            </a:r>
          </a:p>
          <a:p>
            <a:pPr marL="285750" indent="-285750">
              <a:buFont typeface="Arial" panose="020B0604020202020204" pitchFamily="34" charset="0"/>
              <a:buChar char="•"/>
            </a:pPr>
            <a:r>
              <a:rPr lang="en-US" sz="2000" dirty="0"/>
              <a:t>effectively reduces the image size by half. Therefore 222x222 pic becomes a pic size of 111x111.</a:t>
            </a:r>
          </a:p>
          <a:p>
            <a:pPr marL="285750" indent="-285750">
              <a:buFont typeface="Arial" panose="020B0604020202020204" pitchFamily="34" charset="0"/>
              <a:buChar char="•"/>
            </a:pPr>
            <a:endParaRPr lang="en-ID" dirty="0"/>
          </a:p>
        </p:txBody>
      </p:sp>
      <p:pic>
        <p:nvPicPr>
          <p:cNvPr id="7" name="Picture 6">
            <a:extLst>
              <a:ext uri="{FF2B5EF4-FFF2-40B4-BE49-F238E27FC236}">
                <a16:creationId xmlns:a16="http://schemas.microsoft.com/office/drawing/2014/main" id="{D8A53241-B864-4E62-A30F-A8CF538025F7}"/>
              </a:ext>
            </a:extLst>
          </p:cNvPr>
          <p:cNvPicPr>
            <a:picLocks noChangeAspect="1"/>
          </p:cNvPicPr>
          <p:nvPr/>
        </p:nvPicPr>
        <p:blipFill>
          <a:blip r:embed="rId4"/>
          <a:stretch>
            <a:fillRect/>
          </a:stretch>
        </p:blipFill>
        <p:spPr>
          <a:xfrm>
            <a:off x="7114264" y="3540121"/>
            <a:ext cx="5074298" cy="3003757"/>
          </a:xfrm>
          <a:prstGeom prst="rect">
            <a:avLst/>
          </a:prstGeom>
        </p:spPr>
      </p:pic>
    </p:spTree>
    <p:extLst>
      <p:ext uri="{BB962C8B-B14F-4D97-AF65-F5344CB8AC3E}">
        <p14:creationId xmlns:p14="http://schemas.microsoft.com/office/powerpoint/2010/main" val="3676419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C19B-2998-49D0-B6C4-473B1FE82600}"/>
              </a:ext>
            </a:extLst>
          </p:cNvPr>
          <p:cNvSpPr>
            <a:spLocks noGrp="1"/>
          </p:cNvSpPr>
          <p:nvPr>
            <p:ph type="title"/>
          </p:nvPr>
        </p:nvSpPr>
        <p:spPr/>
        <p:txBody>
          <a:bodyPr/>
          <a:lstStyle/>
          <a:p>
            <a:r>
              <a:rPr lang="en-US" dirty="0"/>
              <a:t>1. Feature Extraction</a:t>
            </a:r>
            <a:endParaRPr lang="en-ID" dirty="0"/>
          </a:p>
        </p:txBody>
      </p:sp>
      <p:sp>
        <p:nvSpPr>
          <p:cNvPr id="3" name="Content Placeholder 2">
            <a:extLst>
              <a:ext uri="{FF2B5EF4-FFF2-40B4-BE49-F238E27FC236}">
                <a16:creationId xmlns:a16="http://schemas.microsoft.com/office/drawing/2014/main" id="{19B0F878-BDF0-450F-858E-96C6C3FA4E16}"/>
              </a:ext>
            </a:extLst>
          </p:cNvPr>
          <p:cNvSpPr>
            <a:spLocks noGrp="1"/>
          </p:cNvSpPr>
          <p:nvPr>
            <p:ph idx="1"/>
          </p:nvPr>
        </p:nvSpPr>
        <p:spPr/>
        <p:txBody>
          <a:bodyPr/>
          <a:lstStyle/>
          <a:p>
            <a:r>
              <a:rPr lang="en-US" dirty="0"/>
              <a:t>The purpose of the pooling layers is to progressively reduce the spatial size of the representation to reduce the amount of parameters</a:t>
            </a:r>
          </a:p>
          <a:p>
            <a:r>
              <a:rPr lang="en-US" dirty="0"/>
              <a:t>making the network less computationally expensive, while still retaining most of the useful information from visual inputs.</a:t>
            </a:r>
          </a:p>
        </p:txBody>
      </p:sp>
    </p:spTree>
    <p:extLst>
      <p:ext uri="{BB962C8B-B14F-4D97-AF65-F5344CB8AC3E}">
        <p14:creationId xmlns:p14="http://schemas.microsoft.com/office/powerpoint/2010/main" val="1086912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283D-DFE4-4E4A-8056-BFF04F2F0E82}"/>
              </a:ext>
            </a:extLst>
          </p:cNvPr>
          <p:cNvSpPr>
            <a:spLocks noGrp="1"/>
          </p:cNvSpPr>
          <p:nvPr>
            <p:ph type="title"/>
          </p:nvPr>
        </p:nvSpPr>
        <p:spPr/>
        <p:txBody>
          <a:bodyPr/>
          <a:lstStyle/>
          <a:p>
            <a:r>
              <a:rPr lang="en-US" dirty="0"/>
              <a:t>2. Classifier</a:t>
            </a:r>
            <a:endParaRPr lang="en-ID" dirty="0"/>
          </a:p>
        </p:txBody>
      </p:sp>
      <p:sp>
        <p:nvSpPr>
          <p:cNvPr id="4" name="Content Placeholder 3">
            <a:extLst>
              <a:ext uri="{FF2B5EF4-FFF2-40B4-BE49-F238E27FC236}">
                <a16:creationId xmlns:a16="http://schemas.microsoft.com/office/drawing/2014/main" id="{4BDE32B7-23F6-40EB-B5E9-8DAD3EA6F62D}"/>
              </a:ext>
            </a:extLst>
          </p:cNvPr>
          <p:cNvSpPr>
            <a:spLocks noGrp="1"/>
          </p:cNvSpPr>
          <p:nvPr>
            <p:ph idx="1"/>
          </p:nvPr>
        </p:nvSpPr>
        <p:spPr/>
        <p:txBody>
          <a:bodyPr/>
          <a:lstStyle/>
          <a:p>
            <a:r>
              <a:rPr lang="en-US" dirty="0"/>
              <a:t>2 fully-connected layers:</a:t>
            </a:r>
          </a:p>
          <a:p>
            <a:r>
              <a:rPr lang="en-US" dirty="0"/>
              <a:t>hidden layer with 64 output units</a:t>
            </a:r>
          </a:p>
          <a:p>
            <a:r>
              <a:rPr lang="en-US" dirty="0"/>
              <a:t>final layer with a single output unit and a sigmoid activation.</a:t>
            </a:r>
          </a:p>
          <a:p>
            <a:r>
              <a:rPr lang="en-US" dirty="0"/>
              <a:t>Sigmoid function is perfect for a binary classification since it converts the classifier's raw input value into a probability in the range [0,1].</a:t>
            </a:r>
            <a:endParaRPr lang="en-ID" dirty="0"/>
          </a:p>
        </p:txBody>
      </p:sp>
      <p:pic>
        <p:nvPicPr>
          <p:cNvPr id="5" name="Picture 4">
            <a:extLst>
              <a:ext uri="{FF2B5EF4-FFF2-40B4-BE49-F238E27FC236}">
                <a16:creationId xmlns:a16="http://schemas.microsoft.com/office/drawing/2014/main" id="{06F444E2-A6BA-413E-AC2F-12B35DE5D808}"/>
              </a:ext>
            </a:extLst>
          </p:cNvPr>
          <p:cNvPicPr>
            <a:picLocks noChangeAspect="1"/>
          </p:cNvPicPr>
          <p:nvPr/>
        </p:nvPicPr>
        <p:blipFill>
          <a:blip r:embed="rId2"/>
          <a:stretch>
            <a:fillRect/>
          </a:stretch>
        </p:blipFill>
        <p:spPr>
          <a:xfrm>
            <a:off x="1914525" y="4424363"/>
            <a:ext cx="8115300" cy="1752600"/>
          </a:xfrm>
          <a:prstGeom prst="rect">
            <a:avLst/>
          </a:prstGeom>
        </p:spPr>
      </p:pic>
    </p:spTree>
    <p:extLst>
      <p:ext uri="{BB962C8B-B14F-4D97-AF65-F5344CB8AC3E}">
        <p14:creationId xmlns:p14="http://schemas.microsoft.com/office/powerpoint/2010/main" val="1967386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5010-6E39-4865-9E0F-D645D10BE07E}"/>
              </a:ext>
            </a:extLst>
          </p:cNvPr>
          <p:cNvSpPr>
            <a:spLocks noGrp="1"/>
          </p:cNvSpPr>
          <p:nvPr>
            <p:ph type="title"/>
          </p:nvPr>
        </p:nvSpPr>
        <p:spPr/>
        <p:txBody>
          <a:bodyPr/>
          <a:lstStyle/>
          <a:p>
            <a:r>
              <a:rPr lang="en-US" dirty="0"/>
              <a:t>3. Results</a:t>
            </a:r>
            <a:endParaRPr lang="en-ID" dirty="0"/>
          </a:p>
        </p:txBody>
      </p:sp>
      <p:sp>
        <p:nvSpPr>
          <p:cNvPr id="5" name="TextBox 4">
            <a:extLst>
              <a:ext uri="{FF2B5EF4-FFF2-40B4-BE49-F238E27FC236}">
                <a16:creationId xmlns:a16="http://schemas.microsoft.com/office/drawing/2014/main" id="{9BB79864-996A-4436-A5BB-4CFC146B2E08}"/>
              </a:ext>
            </a:extLst>
          </p:cNvPr>
          <p:cNvSpPr txBox="1"/>
          <p:nvPr/>
        </p:nvSpPr>
        <p:spPr>
          <a:xfrm>
            <a:off x="6924675" y="797510"/>
            <a:ext cx="4029076"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Validation accuracy stops improving after a certain number of epochs while the training accuracy continues to increase</a:t>
            </a:r>
          </a:p>
          <a:p>
            <a:pPr marL="285750" indent="-285750">
              <a:buFont typeface="Arial" panose="020B0604020202020204" pitchFamily="34" charset="0"/>
              <a:buChar char="•"/>
            </a:pPr>
            <a:r>
              <a:rPr lang="en-US" sz="2400" dirty="0"/>
              <a:t>Significant gap between training and validation accuracy. </a:t>
            </a:r>
          </a:p>
          <a:p>
            <a:pPr marL="285750" indent="-285750">
              <a:buFont typeface="Arial" panose="020B0604020202020204" pitchFamily="34" charset="0"/>
              <a:buChar char="•"/>
            </a:pPr>
            <a:r>
              <a:rPr lang="en-US" sz="2400" dirty="0"/>
              <a:t>This is a sign of overfitting, since the model learned patterns that are too specific to the training data, but fails to </a:t>
            </a:r>
            <a:r>
              <a:rPr lang="en-US" sz="2400" dirty="0" err="1"/>
              <a:t>generalise</a:t>
            </a:r>
            <a:r>
              <a:rPr lang="en-US" sz="2400" dirty="0"/>
              <a:t> on the test data.</a:t>
            </a:r>
            <a:endParaRPr lang="en-ID" sz="2400" dirty="0"/>
          </a:p>
        </p:txBody>
      </p:sp>
      <p:pic>
        <p:nvPicPr>
          <p:cNvPr id="6" name="Picture 5">
            <a:extLst>
              <a:ext uri="{FF2B5EF4-FFF2-40B4-BE49-F238E27FC236}">
                <a16:creationId xmlns:a16="http://schemas.microsoft.com/office/drawing/2014/main" id="{BA549FDD-739D-430C-9A11-0334A7D41580}"/>
              </a:ext>
            </a:extLst>
          </p:cNvPr>
          <p:cNvPicPr>
            <a:picLocks noChangeAspect="1"/>
          </p:cNvPicPr>
          <p:nvPr/>
        </p:nvPicPr>
        <p:blipFill>
          <a:blip r:embed="rId2"/>
          <a:stretch>
            <a:fillRect/>
          </a:stretch>
        </p:blipFill>
        <p:spPr>
          <a:xfrm>
            <a:off x="744538" y="1903913"/>
            <a:ext cx="5619750" cy="3943350"/>
          </a:xfrm>
          <a:prstGeom prst="rect">
            <a:avLst/>
          </a:prstGeom>
        </p:spPr>
      </p:pic>
    </p:spTree>
    <p:extLst>
      <p:ext uri="{BB962C8B-B14F-4D97-AF65-F5344CB8AC3E}">
        <p14:creationId xmlns:p14="http://schemas.microsoft.com/office/powerpoint/2010/main" val="1900931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E124-12D4-44CB-B00E-FB1AE656F518}"/>
              </a:ext>
            </a:extLst>
          </p:cNvPr>
          <p:cNvSpPr>
            <a:spLocks noGrp="1"/>
          </p:cNvSpPr>
          <p:nvPr>
            <p:ph type="title"/>
          </p:nvPr>
        </p:nvSpPr>
        <p:spPr/>
        <p:txBody>
          <a:bodyPr/>
          <a:lstStyle/>
          <a:p>
            <a:r>
              <a:rPr lang="en-US" dirty="0"/>
              <a:t>4. Adding dropout layer</a:t>
            </a:r>
            <a:endParaRPr lang="en-ID" dirty="0"/>
          </a:p>
        </p:txBody>
      </p:sp>
      <p:sp>
        <p:nvSpPr>
          <p:cNvPr id="3" name="Content Placeholder 2">
            <a:extLst>
              <a:ext uri="{FF2B5EF4-FFF2-40B4-BE49-F238E27FC236}">
                <a16:creationId xmlns:a16="http://schemas.microsoft.com/office/drawing/2014/main" id="{65A24435-023E-4EFF-B5B5-AB5621857EDB}"/>
              </a:ext>
            </a:extLst>
          </p:cNvPr>
          <p:cNvSpPr>
            <a:spLocks noGrp="1"/>
          </p:cNvSpPr>
          <p:nvPr>
            <p:ph idx="1"/>
          </p:nvPr>
        </p:nvSpPr>
        <p:spPr>
          <a:xfrm>
            <a:off x="733994" y="3700129"/>
            <a:ext cx="10860000" cy="4351338"/>
          </a:xfrm>
        </p:spPr>
        <p:txBody>
          <a:bodyPr/>
          <a:lstStyle/>
          <a:p>
            <a:r>
              <a:rPr lang="en-US" dirty="0"/>
              <a:t> A Dropout layer will randomly remove output features of a layer by setting it to zero. </a:t>
            </a:r>
          </a:p>
          <a:p>
            <a:r>
              <a:rPr lang="en-US" dirty="0"/>
              <a:t>When applying 0.5 dropout to a certain layer, it randomly removes 50% of the output units in each training epoch. </a:t>
            </a:r>
          </a:p>
          <a:p>
            <a:r>
              <a:rPr lang="en-US" dirty="0"/>
              <a:t>This helps to avoid overfitting on the training dataset.</a:t>
            </a:r>
            <a:endParaRPr lang="en-ID" dirty="0"/>
          </a:p>
        </p:txBody>
      </p:sp>
      <p:pic>
        <p:nvPicPr>
          <p:cNvPr id="5" name="Picture 4">
            <a:extLst>
              <a:ext uri="{FF2B5EF4-FFF2-40B4-BE49-F238E27FC236}">
                <a16:creationId xmlns:a16="http://schemas.microsoft.com/office/drawing/2014/main" id="{D48D0DAD-E599-46AF-BD48-886EA05099E6}"/>
              </a:ext>
            </a:extLst>
          </p:cNvPr>
          <p:cNvPicPr>
            <a:picLocks noChangeAspect="1"/>
          </p:cNvPicPr>
          <p:nvPr/>
        </p:nvPicPr>
        <p:blipFill>
          <a:blip r:embed="rId2"/>
          <a:stretch>
            <a:fillRect/>
          </a:stretch>
        </p:blipFill>
        <p:spPr>
          <a:xfrm>
            <a:off x="969336" y="1414463"/>
            <a:ext cx="7093666" cy="221456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DCC821A-769D-4195-B729-482FF616B0AC}"/>
                  </a:ext>
                </a:extLst>
              </p14:cNvPr>
              <p14:cNvContentPartPr/>
              <p14:nvPr/>
            </p14:nvContentPartPr>
            <p14:xfrm>
              <a:off x="5954040" y="5853600"/>
              <a:ext cx="55440" cy="73440"/>
            </p14:xfrm>
          </p:contentPart>
        </mc:Choice>
        <mc:Fallback xmlns="">
          <p:pic>
            <p:nvPicPr>
              <p:cNvPr id="6" name="Ink 5">
                <a:extLst>
                  <a:ext uri="{FF2B5EF4-FFF2-40B4-BE49-F238E27FC236}">
                    <a16:creationId xmlns:a16="http://schemas.microsoft.com/office/drawing/2014/main" id="{7DCC821A-769D-4195-B729-482FF616B0AC}"/>
                  </a:ext>
                </a:extLst>
              </p:cNvPr>
              <p:cNvPicPr/>
              <p:nvPr/>
            </p:nvPicPr>
            <p:blipFill>
              <a:blip r:embed="rId6"/>
              <a:stretch>
                <a:fillRect/>
              </a:stretch>
            </p:blipFill>
            <p:spPr>
              <a:xfrm>
                <a:off x="5944680" y="5844240"/>
                <a:ext cx="74160" cy="92160"/>
              </a:xfrm>
              <a:prstGeom prst="rect">
                <a:avLst/>
              </a:prstGeom>
            </p:spPr>
          </p:pic>
        </mc:Fallback>
      </mc:AlternateContent>
    </p:spTree>
    <p:extLst>
      <p:ext uri="{BB962C8B-B14F-4D97-AF65-F5344CB8AC3E}">
        <p14:creationId xmlns:p14="http://schemas.microsoft.com/office/powerpoint/2010/main" val="2418272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ADD0-56EC-4C7E-9295-450F372FF298}"/>
              </a:ext>
            </a:extLst>
          </p:cNvPr>
          <p:cNvSpPr>
            <a:spLocks noGrp="1"/>
          </p:cNvSpPr>
          <p:nvPr>
            <p:ph type="title"/>
          </p:nvPr>
        </p:nvSpPr>
        <p:spPr/>
        <p:txBody>
          <a:bodyPr/>
          <a:lstStyle/>
          <a:p>
            <a:r>
              <a:rPr lang="en-ID" dirty="0"/>
              <a:t>4. Adding dropout layer- Results</a:t>
            </a:r>
          </a:p>
        </p:txBody>
      </p:sp>
      <p:sp>
        <p:nvSpPr>
          <p:cNvPr id="3" name="Content Placeholder 2">
            <a:extLst>
              <a:ext uri="{FF2B5EF4-FFF2-40B4-BE49-F238E27FC236}">
                <a16:creationId xmlns:a16="http://schemas.microsoft.com/office/drawing/2014/main" id="{12F5B049-F833-4A6D-862E-ED1B91269171}"/>
              </a:ext>
            </a:extLst>
          </p:cNvPr>
          <p:cNvSpPr>
            <a:spLocks noGrp="1"/>
          </p:cNvSpPr>
          <p:nvPr>
            <p:ph idx="1"/>
          </p:nvPr>
        </p:nvSpPr>
        <p:spPr>
          <a:xfrm>
            <a:off x="6638925" y="1569377"/>
            <a:ext cx="4714875" cy="4794250"/>
          </a:xfrm>
        </p:spPr>
        <p:txBody>
          <a:bodyPr>
            <a:normAutofit lnSpcReduction="10000"/>
          </a:bodyPr>
          <a:lstStyle/>
          <a:p>
            <a:r>
              <a:rPr lang="en-US" dirty="0"/>
              <a:t>However, dropout does not seem to improve our accuracy much. Sometimes, it even makes our accuracy worse! </a:t>
            </a:r>
          </a:p>
          <a:p>
            <a:r>
              <a:rPr lang="en-US" dirty="0"/>
              <a:t>This is probably because output features are removed at random. This means that some important features that help us distinguish between the 2 classes may be removed, which impedes the accuracy of our model.</a:t>
            </a:r>
            <a:endParaRPr lang="en-ID" dirty="0"/>
          </a:p>
        </p:txBody>
      </p:sp>
      <p:pic>
        <p:nvPicPr>
          <p:cNvPr id="5" name="Picture 4">
            <a:extLst>
              <a:ext uri="{FF2B5EF4-FFF2-40B4-BE49-F238E27FC236}">
                <a16:creationId xmlns:a16="http://schemas.microsoft.com/office/drawing/2014/main" id="{9A0CE983-8E6C-46DD-81C1-C55B8C1A83F7}"/>
              </a:ext>
            </a:extLst>
          </p:cNvPr>
          <p:cNvPicPr>
            <a:picLocks noChangeAspect="1"/>
          </p:cNvPicPr>
          <p:nvPr/>
        </p:nvPicPr>
        <p:blipFill>
          <a:blip r:embed="rId2"/>
          <a:stretch>
            <a:fillRect/>
          </a:stretch>
        </p:blipFill>
        <p:spPr>
          <a:xfrm>
            <a:off x="657225" y="1999589"/>
            <a:ext cx="5981700" cy="3933825"/>
          </a:xfrm>
          <a:prstGeom prst="rect">
            <a:avLst/>
          </a:prstGeom>
        </p:spPr>
      </p:pic>
    </p:spTree>
    <p:extLst>
      <p:ext uri="{BB962C8B-B14F-4D97-AF65-F5344CB8AC3E}">
        <p14:creationId xmlns:p14="http://schemas.microsoft.com/office/powerpoint/2010/main" val="91074867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2E32-FA7A-4124-BC82-C366A667A050}"/>
              </a:ext>
            </a:extLst>
          </p:cNvPr>
          <p:cNvSpPr>
            <a:spLocks noGrp="1"/>
          </p:cNvSpPr>
          <p:nvPr>
            <p:ph type="title"/>
          </p:nvPr>
        </p:nvSpPr>
        <p:spPr/>
        <p:txBody>
          <a:bodyPr/>
          <a:lstStyle/>
          <a:p>
            <a:r>
              <a:rPr lang="en-SG" dirty="0"/>
              <a:t>5. L2 Regularisation </a:t>
            </a:r>
          </a:p>
        </p:txBody>
      </p:sp>
      <p:sp>
        <p:nvSpPr>
          <p:cNvPr id="3" name="Content Placeholder 2">
            <a:extLst>
              <a:ext uri="{FF2B5EF4-FFF2-40B4-BE49-F238E27FC236}">
                <a16:creationId xmlns:a16="http://schemas.microsoft.com/office/drawing/2014/main" id="{A56D0701-1130-4B7D-BCC7-08915970C789}"/>
              </a:ext>
            </a:extLst>
          </p:cNvPr>
          <p:cNvSpPr>
            <a:spLocks noGrp="1"/>
          </p:cNvSpPr>
          <p:nvPr>
            <p:ph idx="1"/>
          </p:nvPr>
        </p:nvSpPr>
        <p:spPr>
          <a:xfrm>
            <a:off x="838200" y="1545863"/>
            <a:ext cx="10403774" cy="5500069"/>
          </a:xfrm>
        </p:spPr>
        <p:txBody>
          <a:bodyPr/>
          <a:lstStyle/>
          <a:p>
            <a:r>
              <a:rPr lang="en-SG" dirty="0"/>
              <a:t>L2 regularisation was implemented in the fully </a:t>
            </a:r>
            <a:r>
              <a:rPr lang="en-GB" dirty="0"/>
              <a:t>connected layer preceding the output layer </a:t>
            </a:r>
            <a:r>
              <a:rPr lang="en-SG" dirty="0"/>
              <a:t>to reduce overfitting.</a:t>
            </a:r>
          </a:p>
          <a:p>
            <a:r>
              <a:rPr lang="en-SG" dirty="0"/>
              <a:t>Not applied to convolutional layers since no prediction happens in these layers. </a:t>
            </a:r>
          </a:p>
          <a:p>
            <a:endParaRPr lang="en-SG" dirty="0"/>
          </a:p>
        </p:txBody>
      </p:sp>
      <p:pic>
        <p:nvPicPr>
          <p:cNvPr id="4" name="Picture 3">
            <a:extLst>
              <a:ext uri="{FF2B5EF4-FFF2-40B4-BE49-F238E27FC236}">
                <a16:creationId xmlns:a16="http://schemas.microsoft.com/office/drawing/2014/main" id="{9D50669E-80C9-40F9-9BE6-7BF857AB390C}"/>
              </a:ext>
            </a:extLst>
          </p:cNvPr>
          <p:cNvPicPr>
            <a:picLocks noChangeAspect="1"/>
          </p:cNvPicPr>
          <p:nvPr/>
        </p:nvPicPr>
        <p:blipFill>
          <a:blip r:embed="rId2"/>
          <a:stretch>
            <a:fillRect/>
          </a:stretch>
        </p:blipFill>
        <p:spPr>
          <a:xfrm>
            <a:off x="756393" y="3357750"/>
            <a:ext cx="4725059" cy="3334215"/>
          </a:xfrm>
          <a:prstGeom prst="rect">
            <a:avLst/>
          </a:prstGeom>
        </p:spPr>
      </p:pic>
      <p:sp>
        <p:nvSpPr>
          <p:cNvPr id="5" name="TextBox 4">
            <a:extLst>
              <a:ext uri="{FF2B5EF4-FFF2-40B4-BE49-F238E27FC236}">
                <a16:creationId xmlns:a16="http://schemas.microsoft.com/office/drawing/2014/main" id="{92A0F16A-6B09-439C-B0D6-3A25DA79ABE7}"/>
              </a:ext>
            </a:extLst>
          </p:cNvPr>
          <p:cNvSpPr txBox="1"/>
          <p:nvPr/>
        </p:nvSpPr>
        <p:spPr>
          <a:xfrm>
            <a:off x="5356596" y="3506502"/>
            <a:ext cx="4342741" cy="3539430"/>
          </a:xfrm>
          <a:prstGeom prst="rect">
            <a:avLst/>
          </a:prstGeom>
          <a:noFill/>
        </p:spPr>
        <p:txBody>
          <a:bodyPr wrap="square" rtlCol="0">
            <a:spAutoFit/>
          </a:bodyPr>
          <a:lstStyle/>
          <a:p>
            <a:pPr marL="457200" indent="-457200">
              <a:buFont typeface="Arial" panose="020B0604020202020204" pitchFamily="34" charset="0"/>
              <a:buChar char="•"/>
            </a:pPr>
            <a:r>
              <a:rPr lang="en-SG" sz="2800" dirty="0"/>
              <a:t>Grid search using L2 regularisation parameters showed only 1 % improvement at best parameter value (</a:t>
            </a:r>
            <a:r>
              <a:rPr lang="el-GR" sz="2800" dirty="0">
                <a:latin typeface="Calibri" panose="020F0502020204030204" pitchFamily="34" charset="0"/>
                <a:cs typeface="Calibri" panose="020F0502020204030204" pitchFamily="34" charset="0"/>
              </a:rPr>
              <a:t>λ</a:t>
            </a:r>
            <a:r>
              <a:rPr lang="en-SG" sz="2800" dirty="0">
                <a:latin typeface="Calibri" panose="020F0502020204030204" pitchFamily="34" charset="0"/>
                <a:cs typeface="Calibri" panose="020F0502020204030204" pitchFamily="34" charset="0"/>
              </a:rPr>
              <a:t> = </a:t>
            </a:r>
            <a:r>
              <a:rPr lang="en-SG" sz="2800" dirty="0"/>
              <a:t>10</a:t>
            </a:r>
            <a:r>
              <a:rPr lang="en-SG" sz="2800" baseline="30000" dirty="0"/>
              <a:t>-2</a:t>
            </a:r>
            <a:r>
              <a:rPr lang="en-SG" sz="2800" dirty="0"/>
              <a:t> to 10</a:t>
            </a:r>
            <a:r>
              <a:rPr lang="en-SG" sz="2800" baseline="30000" dirty="0"/>
              <a:t>-1</a:t>
            </a:r>
            <a:r>
              <a:rPr lang="en-SG" sz="2800" dirty="0"/>
              <a:t>) over the original without regularisation.</a:t>
            </a:r>
          </a:p>
          <a:p>
            <a:pPr marL="457200" indent="-457200">
              <a:buFont typeface="Arial" panose="020B0604020202020204" pitchFamily="34" charset="0"/>
              <a:buChar char="•"/>
            </a:pPr>
            <a:endParaRPr lang="en-SG" sz="2800" dirty="0"/>
          </a:p>
        </p:txBody>
      </p:sp>
      <p:pic>
        <p:nvPicPr>
          <p:cNvPr id="6" name="Picture 5">
            <a:extLst>
              <a:ext uri="{FF2B5EF4-FFF2-40B4-BE49-F238E27FC236}">
                <a16:creationId xmlns:a16="http://schemas.microsoft.com/office/drawing/2014/main" id="{BA6F00AB-498D-48D4-9BA9-E234FF2821BF}"/>
              </a:ext>
            </a:extLst>
          </p:cNvPr>
          <p:cNvPicPr>
            <a:picLocks noChangeAspect="1"/>
          </p:cNvPicPr>
          <p:nvPr/>
        </p:nvPicPr>
        <p:blipFill>
          <a:blip r:embed="rId3"/>
          <a:stretch>
            <a:fillRect/>
          </a:stretch>
        </p:blipFill>
        <p:spPr>
          <a:xfrm>
            <a:off x="3494152" y="3018070"/>
            <a:ext cx="7954485" cy="238158"/>
          </a:xfrm>
          <a:prstGeom prst="rect">
            <a:avLst/>
          </a:prstGeom>
        </p:spPr>
      </p:pic>
    </p:spTree>
    <p:extLst>
      <p:ext uri="{BB962C8B-B14F-4D97-AF65-F5344CB8AC3E}">
        <p14:creationId xmlns:p14="http://schemas.microsoft.com/office/powerpoint/2010/main" val="2039269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7BBA-BDD6-4A17-A40E-24910C428B11}"/>
              </a:ext>
            </a:extLst>
          </p:cNvPr>
          <p:cNvSpPr>
            <a:spLocks noGrp="1"/>
          </p:cNvSpPr>
          <p:nvPr>
            <p:ph type="title"/>
          </p:nvPr>
        </p:nvSpPr>
        <p:spPr/>
        <p:txBody>
          <a:bodyPr/>
          <a:lstStyle/>
          <a:p>
            <a:r>
              <a:rPr lang="en-SG" dirty="0"/>
              <a:t>5. L2 Regularisation – Fixed Seed</a:t>
            </a:r>
          </a:p>
        </p:txBody>
      </p:sp>
      <p:sp>
        <p:nvSpPr>
          <p:cNvPr id="3" name="Content Placeholder 2">
            <a:extLst>
              <a:ext uri="{FF2B5EF4-FFF2-40B4-BE49-F238E27FC236}">
                <a16:creationId xmlns:a16="http://schemas.microsoft.com/office/drawing/2014/main" id="{90B8F5C4-88A9-4AEB-AFF5-637C01DFB77D}"/>
              </a:ext>
            </a:extLst>
          </p:cNvPr>
          <p:cNvSpPr>
            <a:spLocks noGrp="1"/>
          </p:cNvSpPr>
          <p:nvPr>
            <p:ph idx="1"/>
          </p:nvPr>
        </p:nvSpPr>
        <p:spPr>
          <a:xfrm>
            <a:off x="5878286" y="1825625"/>
            <a:ext cx="5475514" cy="4351338"/>
          </a:xfrm>
        </p:spPr>
        <p:txBody>
          <a:bodyPr/>
          <a:lstStyle/>
          <a:p>
            <a:r>
              <a:rPr lang="en-SG" dirty="0"/>
              <a:t>However, due to stochastic nature of NN and regularisation, results were not very stable.</a:t>
            </a:r>
          </a:p>
          <a:p>
            <a:r>
              <a:rPr lang="en-SG" dirty="0"/>
              <a:t>Fixed seed for random number generators to make results more reproducible and repeated NN model 3 times for single value of </a:t>
            </a:r>
            <a:r>
              <a:rPr lang="el-GR" dirty="0">
                <a:latin typeface="Calibri" panose="020F0502020204030204" pitchFamily="34" charset="0"/>
                <a:cs typeface="Calibri" panose="020F0502020204030204" pitchFamily="34" charset="0"/>
              </a:rPr>
              <a:t>λ</a:t>
            </a:r>
            <a:r>
              <a:rPr lang="en-SG" dirty="0">
                <a:latin typeface="Calibri" panose="020F0502020204030204" pitchFamily="34" charset="0"/>
                <a:cs typeface="Calibri" panose="020F0502020204030204" pitchFamily="34" charset="0"/>
              </a:rPr>
              <a:t> = 10</a:t>
            </a:r>
            <a:r>
              <a:rPr lang="en-SG" baseline="30000" dirty="0">
                <a:latin typeface="Calibri" panose="020F0502020204030204" pitchFamily="34" charset="0"/>
                <a:cs typeface="Calibri" panose="020F0502020204030204" pitchFamily="34" charset="0"/>
              </a:rPr>
              <a:t>-2</a:t>
            </a:r>
            <a:r>
              <a:rPr lang="en-SG" dirty="0">
                <a:latin typeface="Calibri" panose="020F0502020204030204" pitchFamily="34" charset="0"/>
                <a:cs typeface="Calibri" panose="020F0502020204030204" pitchFamily="34" charset="0"/>
              </a:rPr>
              <a:t>, but model was still unstable. </a:t>
            </a:r>
            <a:endParaRPr lang="en-SG" baseline="30000" dirty="0"/>
          </a:p>
        </p:txBody>
      </p:sp>
      <p:grpSp>
        <p:nvGrpSpPr>
          <p:cNvPr id="9" name="Group 8">
            <a:extLst>
              <a:ext uri="{FF2B5EF4-FFF2-40B4-BE49-F238E27FC236}">
                <a16:creationId xmlns:a16="http://schemas.microsoft.com/office/drawing/2014/main" id="{57C5553D-B296-4182-A66F-FC7EA0E7A1E4}"/>
              </a:ext>
            </a:extLst>
          </p:cNvPr>
          <p:cNvGrpSpPr/>
          <p:nvPr/>
        </p:nvGrpSpPr>
        <p:grpSpPr>
          <a:xfrm>
            <a:off x="424575" y="2695801"/>
            <a:ext cx="5453711" cy="2042453"/>
            <a:chOff x="3633444" y="3645829"/>
            <a:chExt cx="4925112" cy="1844489"/>
          </a:xfrm>
        </p:grpSpPr>
        <p:grpSp>
          <p:nvGrpSpPr>
            <p:cNvPr id="7" name="Group 6">
              <a:extLst>
                <a:ext uri="{FF2B5EF4-FFF2-40B4-BE49-F238E27FC236}">
                  <a16:creationId xmlns:a16="http://schemas.microsoft.com/office/drawing/2014/main" id="{DE500292-F6D3-48D2-8774-57F6A33CDF8D}"/>
                </a:ext>
              </a:extLst>
            </p:cNvPr>
            <p:cNvGrpSpPr/>
            <p:nvPr/>
          </p:nvGrpSpPr>
          <p:grpSpPr>
            <a:xfrm>
              <a:off x="3633444" y="4687818"/>
              <a:ext cx="4925112" cy="802500"/>
              <a:chOff x="3628681" y="3345906"/>
              <a:chExt cx="4925112" cy="802500"/>
            </a:xfrm>
          </p:grpSpPr>
          <p:pic>
            <p:nvPicPr>
              <p:cNvPr id="4" name="Picture 3">
                <a:extLst>
                  <a:ext uri="{FF2B5EF4-FFF2-40B4-BE49-F238E27FC236}">
                    <a16:creationId xmlns:a16="http://schemas.microsoft.com/office/drawing/2014/main" id="{C88B2858-B22D-440B-85D1-B1B378BDDE03}"/>
                  </a:ext>
                </a:extLst>
              </p:cNvPr>
              <p:cNvPicPr>
                <a:picLocks noChangeAspect="1"/>
              </p:cNvPicPr>
              <p:nvPr/>
            </p:nvPicPr>
            <p:blipFill>
              <a:blip r:embed="rId2"/>
              <a:stretch>
                <a:fillRect/>
              </a:stretch>
            </p:blipFill>
            <p:spPr>
              <a:xfrm>
                <a:off x="3628681" y="3345906"/>
                <a:ext cx="4925112" cy="247685"/>
              </a:xfrm>
              <a:prstGeom prst="rect">
                <a:avLst/>
              </a:prstGeom>
            </p:spPr>
          </p:pic>
          <p:pic>
            <p:nvPicPr>
              <p:cNvPr id="5" name="Picture 4">
                <a:extLst>
                  <a:ext uri="{FF2B5EF4-FFF2-40B4-BE49-F238E27FC236}">
                    <a16:creationId xmlns:a16="http://schemas.microsoft.com/office/drawing/2014/main" id="{F73CAB31-4CAC-4763-ABDF-6255D6D7B2FE}"/>
                  </a:ext>
                </a:extLst>
              </p:cNvPr>
              <p:cNvPicPr>
                <a:picLocks noChangeAspect="1"/>
              </p:cNvPicPr>
              <p:nvPr/>
            </p:nvPicPr>
            <p:blipFill>
              <a:blip r:embed="rId3"/>
              <a:stretch>
                <a:fillRect/>
              </a:stretch>
            </p:blipFill>
            <p:spPr>
              <a:xfrm>
                <a:off x="3666786" y="3661060"/>
                <a:ext cx="4858428" cy="219106"/>
              </a:xfrm>
              <a:prstGeom prst="rect">
                <a:avLst/>
              </a:prstGeom>
            </p:spPr>
          </p:pic>
          <p:pic>
            <p:nvPicPr>
              <p:cNvPr id="6" name="Picture 5">
                <a:extLst>
                  <a:ext uri="{FF2B5EF4-FFF2-40B4-BE49-F238E27FC236}">
                    <a16:creationId xmlns:a16="http://schemas.microsoft.com/office/drawing/2014/main" id="{4A60D4A7-1872-449F-80D8-8A35A9581BCB}"/>
                  </a:ext>
                </a:extLst>
              </p:cNvPr>
              <p:cNvPicPr>
                <a:picLocks noChangeAspect="1"/>
              </p:cNvPicPr>
              <p:nvPr/>
            </p:nvPicPr>
            <p:blipFill>
              <a:blip r:embed="rId4"/>
              <a:stretch>
                <a:fillRect/>
              </a:stretch>
            </p:blipFill>
            <p:spPr>
              <a:xfrm>
                <a:off x="3678661" y="3929300"/>
                <a:ext cx="4848902" cy="219106"/>
              </a:xfrm>
              <a:prstGeom prst="rect">
                <a:avLst/>
              </a:prstGeom>
            </p:spPr>
          </p:pic>
        </p:grpSp>
        <p:pic>
          <p:nvPicPr>
            <p:cNvPr id="8" name="Picture 7">
              <a:extLst>
                <a:ext uri="{FF2B5EF4-FFF2-40B4-BE49-F238E27FC236}">
                  <a16:creationId xmlns:a16="http://schemas.microsoft.com/office/drawing/2014/main" id="{BE583D9C-5606-4AA4-B2A8-289AFD2E5ECD}"/>
                </a:ext>
              </a:extLst>
            </p:cNvPr>
            <p:cNvPicPr>
              <a:picLocks noChangeAspect="1"/>
            </p:cNvPicPr>
            <p:nvPr/>
          </p:nvPicPr>
          <p:blipFill>
            <a:blip r:embed="rId5"/>
            <a:stretch>
              <a:fillRect/>
            </a:stretch>
          </p:blipFill>
          <p:spPr>
            <a:xfrm>
              <a:off x="3671549" y="3645829"/>
              <a:ext cx="3648584" cy="971686"/>
            </a:xfrm>
            <a:prstGeom prst="rect">
              <a:avLst/>
            </a:prstGeom>
          </p:spPr>
        </p:pic>
      </p:grpSp>
    </p:spTree>
    <p:extLst>
      <p:ext uri="{BB962C8B-B14F-4D97-AF65-F5344CB8AC3E}">
        <p14:creationId xmlns:p14="http://schemas.microsoft.com/office/powerpoint/2010/main" val="960521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723A-47D7-4504-90C1-496158641831}"/>
              </a:ext>
            </a:extLst>
          </p:cNvPr>
          <p:cNvSpPr>
            <a:spLocks noGrp="1"/>
          </p:cNvSpPr>
          <p:nvPr>
            <p:ph type="title"/>
          </p:nvPr>
        </p:nvSpPr>
        <p:spPr/>
        <p:txBody>
          <a:bodyPr/>
          <a:lstStyle/>
          <a:p>
            <a:r>
              <a:rPr lang="en-SG" dirty="0"/>
              <a:t>5. L2 Regularisation – Average Performance</a:t>
            </a:r>
          </a:p>
        </p:txBody>
      </p:sp>
      <p:sp>
        <p:nvSpPr>
          <p:cNvPr id="3" name="Content Placeholder 2">
            <a:extLst>
              <a:ext uri="{FF2B5EF4-FFF2-40B4-BE49-F238E27FC236}">
                <a16:creationId xmlns:a16="http://schemas.microsoft.com/office/drawing/2014/main" id="{45794954-D9E4-4D75-A1B1-C753707F4987}"/>
              </a:ext>
            </a:extLst>
          </p:cNvPr>
          <p:cNvSpPr>
            <a:spLocks noGrp="1"/>
          </p:cNvSpPr>
          <p:nvPr>
            <p:ph idx="1"/>
          </p:nvPr>
        </p:nvSpPr>
        <p:spPr/>
        <p:txBody>
          <a:bodyPr/>
          <a:lstStyle/>
          <a:p>
            <a:r>
              <a:rPr lang="en-SG" dirty="0"/>
              <a:t>To get a more representative value for accuracy, 10 iterations for each </a:t>
            </a:r>
            <a:r>
              <a:rPr lang="el-GR" dirty="0">
                <a:latin typeface="Calibri" panose="020F0502020204030204" pitchFamily="34" charset="0"/>
                <a:cs typeface="Calibri" panose="020F0502020204030204" pitchFamily="34" charset="0"/>
              </a:rPr>
              <a:t>λ</a:t>
            </a:r>
            <a:r>
              <a:rPr lang="en-SG" dirty="0">
                <a:latin typeface="Calibri" panose="020F0502020204030204" pitchFamily="34" charset="0"/>
                <a:cs typeface="Calibri" panose="020F0502020204030204" pitchFamily="34" charset="0"/>
              </a:rPr>
              <a:t> = 10</a:t>
            </a:r>
            <a:r>
              <a:rPr lang="en-SG" baseline="30000" dirty="0">
                <a:latin typeface="Calibri" panose="020F0502020204030204" pitchFamily="34" charset="0"/>
                <a:cs typeface="Calibri" panose="020F0502020204030204" pitchFamily="34" charset="0"/>
              </a:rPr>
              <a:t>-4</a:t>
            </a:r>
            <a:r>
              <a:rPr lang="en-SG" dirty="0">
                <a:latin typeface="Calibri" panose="020F0502020204030204" pitchFamily="34" charset="0"/>
                <a:cs typeface="Calibri" panose="020F0502020204030204" pitchFamily="34" charset="0"/>
              </a:rPr>
              <a:t>, 10</a:t>
            </a:r>
            <a:r>
              <a:rPr lang="en-SG" baseline="30000" dirty="0">
                <a:latin typeface="Calibri" panose="020F0502020204030204" pitchFamily="34" charset="0"/>
                <a:cs typeface="Calibri" panose="020F0502020204030204" pitchFamily="34" charset="0"/>
              </a:rPr>
              <a:t>-2</a:t>
            </a:r>
            <a:r>
              <a:rPr lang="en-SG" dirty="0">
                <a:latin typeface="Calibri" panose="020F0502020204030204" pitchFamily="34" charset="0"/>
                <a:cs typeface="Calibri" panose="020F0502020204030204" pitchFamily="34" charset="0"/>
              </a:rPr>
              <a:t>, 1 were run, and the mean accuracy and standard deviations were calculated. </a:t>
            </a:r>
          </a:p>
          <a:p>
            <a:r>
              <a:rPr lang="en-SG" dirty="0"/>
              <a:t>However, the mean accuracy for all values were lower than without regularisation (&lt; 92 %), suggesting that most of the weights in FC layer are important and were being penalised. </a:t>
            </a:r>
          </a:p>
        </p:txBody>
      </p:sp>
      <p:grpSp>
        <p:nvGrpSpPr>
          <p:cNvPr id="6" name="Group 5">
            <a:extLst>
              <a:ext uri="{FF2B5EF4-FFF2-40B4-BE49-F238E27FC236}">
                <a16:creationId xmlns:a16="http://schemas.microsoft.com/office/drawing/2014/main" id="{5C4DDCFD-7363-4BF7-A5F6-500F826ABF9F}"/>
              </a:ext>
            </a:extLst>
          </p:cNvPr>
          <p:cNvGrpSpPr/>
          <p:nvPr/>
        </p:nvGrpSpPr>
        <p:grpSpPr>
          <a:xfrm>
            <a:off x="212412" y="4438254"/>
            <a:ext cx="11767175" cy="668136"/>
            <a:chOff x="475465" y="3109868"/>
            <a:chExt cx="11241069" cy="638264"/>
          </a:xfrm>
        </p:grpSpPr>
        <p:pic>
          <p:nvPicPr>
            <p:cNvPr id="4" name="Picture 3">
              <a:extLst>
                <a:ext uri="{FF2B5EF4-FFF2-40B4-BE49-F238E27FC236}">
                  <a16:creationId xmlns:a16="http://schemas.microsoft.com/office/drawing/2014/main" id="{7D49E0BB-C356-42CF-A2A6-6BB1653DF618}"/>
                </a:ext>
              </a:extLst>
            </p:cNvPr>
            <p:cNvPicPr>
              <a:picLocks noChangeAspect="1"/>
            </p:cNvPicPr>
            <p:nvPr/>
          </p:nvPicPr>
          <p:blipFill>
            <a:blip r:embed="rId2"/>
            <a:stretch>
              <a:fillRect/>
            </a:stretch>
          </p:blipFill>
          <p:spPr>
            <a:xfrm>
              <a:off x="475465" y="3109868"/>
              <a:ext cx="11241069" cy="638264"/>
            </a:xfrm>
            <a:prstGeom prst="rect">
              <a:avLst/>
            </a:prstGeom>
          </p:spPr>
        </p:pic>
        <p:sp>
          <p:nvSpPr>
            <p:cNvPr id="5" name="Rectangle 4">
              <a:extLst>
                <a:ext uri="{FF2B5EF4-FFF2-40B4-BE49-F238E27FC236}">
                  <a16:creationId xmlns:a16="http://schemas.microsoft.com/office/drawing/2014/main" id="{227D14BF-68D6-4373-AC5E-3C37A992947E}"/>
                </a:ext>
              </a:extLst>
            </p:cNvPr>
            <p:cNvSpPr/>
            <p:nvPr/>
          </p:nvSpPr>
          <p:spPr>
            <a:xfrm>
              <a:off x="9001496" y="3109868"/>
              <a:ext cx="878774" cy="638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721612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5CF0-768E-448A-8896-E93A4440464E}"/>
              </a:ext>
            </a:extLst>
          </p:cNvPr>
          <p:cNvSpPr>
            <a:spLocks noGrp="1"/>
          </p:cNvSpPr>
          <p:nvPr>
            <p:ph type="title"/>
          </p:nvPr>
        </p:nvSpPr>
        <p:spPr/>
        <p:txBody>
          <a:bodyPr/>
          <a:lstStyle/>
          <a:p>
            <a:r>
              <a:rPr lang="en-US" dirty="0"/>
              <a:t>5. CNN-Results Summary</a:t>
            </a:r>
            <a:endParaRPr lang="en-ID" dirty="0"/>
          </a:p>
        </p:txBody>
      </p:sp>
      <p:sp>
        <p:nvSpPr>
          <p:cNvPr id="3" name="Content Placeholder 2">
            <a:extLst>
              <a:ext uri="{FF2B5EF4-FFF2-40B4-BE49-F238E27FC236}">
                <a16:creationId xmlns:a16="http://schemas.microsoft.com/office/drawing/2014/main" id="{BBCCC3CD-7A43-4FDB-A134-86539C171BC5}"/>
              </a:ext>
            </a:extLst>
          </p:cNvPr>
          <p:cNvSpPr>
            <a:spLocks noGrp="1"/>
          </p:cNvSpPr>
          <p:nvPr>
            <p:ph idx="1"/>
          </p:nvPr>
        </p:nvSpPr>
        <p:spPr/>
        <p:txBody>
          <a:bodyPr>
            <a:normAutofit lnSpcReduction="10000"/>
          </a:bodyPr>
          <a:lstStyle/>
          <a:p>
            <a:r>
              <a:rPr lang="en-US" dirty="0"/>
              <a:t>We used CNN to automatically extract more meaningful features, which is probably why CNN perform the best with about </a:t>
            </a:r>
            <a:r>
              <a:rPr lang="en-US" b="1" dirty="0"/>
              <a:t>80 something % to 90% accuracy.</a:t>
            </a:r>
          </a:p>
          <a:p>
            <a:r>
              <a:rPr lang="en-US" dirty="0"/>
              <a:t>We tried to reduce overfitting issues by adding dropout layer, which randomly remove output features of a layer in the network. However, since output features are removed at random, at times it worsens the performance of our model as meaningful features may be removed when dropping out.</a:t>
            </a:r>
          </a:p>
          <a:p>
            <a:r>
              <a:rPr lang="en-US" dirty="0"/>
              <a:t>We also tried regularization, which after averaging, performed worse than without regularization. This is probably due to the minimization of important weights in the FC layer. </a:t>
            </a:r>
            <a:endParaRPr lang="en-ID" dirty="0"/>
          </a:p>
        </p:txBody>
      </p:sp>
    </p:spTree>
    <p:extLst>
      <p:ext uri="{BB962C8B-B14F-4D97-AF65-F5344CB8AC3E}">
        <p14:creationId xmlns:p14="http://schemas.microsoft.com/office/powerpoint/2010/main" val="30661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24AE-5075-45B4-853C-3BCCDBD25BDC}"/>
              </a:ext>
            </a:extLst>
          </p:cNvPr>
          <p:cNvSpPr>
            <a:spLocks noGrp="1"/>
          </p:cNvSpPr>
          <p:nvPr>
            <p:ph type="title"/>
          </p:nvPr>
        </p:nvSpPr>
        <p:spPr/>
        <p:txBody>
          <a:bodyPr/>
          <a:lstStyle/>
          <a:p>
            <a:r>
              <a:rPr lang="en-ID" dirty="0"/>
              <a:t>2. Task</a:t>
            </a:r>
          </a:p>
        </p:txBody>
      </p:sp>
      <p:sp>
        <p:nvSpPr>
          <p:cNvPr id="3" name="Content Placeholder 2">
            <a:extLst>
              <a:ext uri="{FF2B5EF4-FFF2-40B4-BE49-F238E27FC236}">
                <a16:creationId xmlns:a16="http://schemas.microsoft.com/office/drawing/2014/main" id="{C9EA5D7C-F671-4DFE-B7E0-925EE2ADF860}"/>
              </a:ext>
            </a:extLst>
          </p:cNvPr>
          <p:cNvSpPr>
            <a:spLocks noGrp="1"/>
          </p:cNvSpPr>
          <p:nvPr>
            <p:ph idx="1"/>
          </p:nvPr>
        </p:nvSpPr>
        <p:spPr/>
        <p:txBody>
          <a:bodyPr/>
          <a:lstStyle/>
          <a:p>
            <a:r>
              <a:rPr lang="en-ID" dirty="0"/>
              <a:t>Supervised classification of brain MRI images into 2 classes: </a:t>
            </a:r>
            <a:br>
              <a:rPr lang="en-ID" dirty="0"/>
            </a:br>
            <a:endParaRPr lang="en-ID" dirty="0"/>
          </a:p>
          <a:p>
            <a:pPr marL="914400" lvl="1" indent="-457200">
              <a:buFont typeface="+mj-lt"/>
              <a:buAutoNum type="arabicPeriod"/>
            </a:pPr>
            <a:r>
              <a:rPr lang="en-ID" dirty="0"/>
              <a:t>Yes, tumour is present.</a:t>
            </a:r>
            <a:br>
              <a:rPr lang="en-ID" dirty="0"/>
            </a:br>
            <a:br>
              <a:rPr lang="en-ID" dirty="0"/>
            </a:br>
            <a:br>
              <a:rPr lang="en-ID" dirty="0"/>
            </a:br>
            <a:br>
              <a:rPr lang="en-ID" dirty="0"/>
            </a:br>
            <a:br>
              <a:rPr lang="en-ID" dirty="0"/>
            </a:br>
            <a:endParaRPr lang="en-ID" dirty="0"/>
          </a:p>
          <a:p>
            <a:pPr marL="914400" lvl="1" indent="-457200">
              <a:buFont typeface="+mj-lt"/>
              <a:buAutoNum type="arabicPeriod"/>
            </a:pPr>
            <a:r>
              <a:rPr lang="en-ID" dirty="0"/>
              <a:t>No, tumour is not present</a:t>
            </a:r>
          </a:p>
        </p:txBody>
      </p:sp>
      <p:pic>
        <p:nvPicPr>
          <p:cNvPr id="2050" name="Picture 2" descr="Green tick symbol and red cross sign in circle. Icons for ...">
            <a:extLst>
              <a:ext uri="{FF2B5EF4-FFF2-40B4-BE49-F238E27FC236}">
                <a16:creationId xmlns:a16="http://schemas.microsoft.com/office/drawing/2014/main" id="{0C005B25-3FEE-4760-A4B7-BE0E067BE793}"/>
              </a:ext>
            </a:extLst>
          </p:cNvPr>
          <p:cNvPicPr>
            <a:picLocks noChangeAspect="1" noChangeArrowheads="1"/>
          </p:cNvPicPr>
          <p:nvPr/>
        </p:nvPicPr>
        <p:blipFill rotWithShape="1">
          <a:blip r:embed="rId2" cstate="hqprint">
            <a:extLst>
              <a:ext uri="{28A0092B-C50C-407E-A947-70E740481C1C}">
                <a14:useLocalDpi xmlns:a14="http://schemas.microsoft.com/office/drawing/2010/main"/>
              </a:ext>
            </a:extLst>
          </a:blip>
          <a:srcRect/>
          <a:stretch/>
        </p:blipFill>
        <p:spPr bwMode="auto">
          <a:xfrm>
            <a:off x="5289551" y="2311400"/>
            <a:ext cx="1816100" cy="1816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reen tick symbol and red cross sign in circle. Icons for ...">
            <a:extLst>
              <a:ext uri="{FF2B5EF4-FFF2-40B4-BE49-F238E27FC236}">
                <a16:creationId xmlns:a16="http://schemas.microsoft.com/office/drawing/2014/main" id="{A824FD90-AF13-4A55-919B-7383C0EFE5E4}"/>
              </a:ext>
            </a:extLst>
          </p:cNvPr>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264875" y="4360863"/>
            <a:ext cx="1865451"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836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B6CA-CB3A-473A-977C-95C0499CF386}"/>
              </a:ext>
            </a:extLst>
          </p:cNvPr>
          <p:cNvSpPr>
            <a:spLocks noGrp="1"/>
          </p:cNvSpPr>
          <p:nvPr>
            <p:ph type="ctrTitle"/>
          </p:nvPr>
        </p:nvSpPr>
        <p:spPr>
          <a:xfrm>
            <a:off x="1524000" y="1799257"/>
            <a:ext cx="9144000" cy="2387600"/>
          </a:xfrm>
        </p:spPr>
        <p:txBody>
          <a:bodyPr/>
          <a:lstStyle/>
          <a:p>
            <a:r>
              <a:rPr lang="en-US" b="1" dirty="0"/>
              <a:t>CONCLUSION &amp; FUTURE WORK</a:t>
            </a:r>
            <a:endParaRPr lang="en-ID" b="1" dirty="0"/>
          </a:p>
        </p:txBody>
      </p:sp>
      <p:sp>
        <p:nvSpPr>
          <p:cNvPr id="3" name="Subtitle 2">
            <a:extLst>
              <a:ext uri="{FF2B5EF4-FFF2-40B4-BE49-F238E27FC236}">
                <a16:creationId xmlns:a16="http://schemas.microsoft.com/office/drawing/2014/main" id="{4053A4D7-FD4D-4724-AD60-848FF548ECC5}"/>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2735656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C77E5-82AB-4E9C-8E23-288FC910D8E8}"/>
              </a:ext>
            </a:extLst>
          </p:cNvPr>
          <p:cNvSpPr>
            <a:spLocks noGrp="1"/>
          </p:cNvSpPr>
          <p:nvPr>
            <p:ph type="title"/>
          </p:nvPr>
        </p:nvSpPr>
        <p:spPr>
          <a:xfrm>
            <a:off x="838200" y="365125"/>
            <a:ext cx="3128158" cy="1325563"/>
          </a:xfrm>
        </p:spPr>
        <p:txBody>
          <a:bodyPr/>
          <a:lstStyle/>
          <a:p>
            <a:r>
              <a:rPr lang="en-SG" dirty="0"/>
              <a:t>Conclusion</a:t>
            </a:r>
          </a:p>
        </p:txBody>
      </p:sp>
      <p:sp>
        <p:nvSpPr>
          <p:cNvPr id="3" name="Content Placeholder 2">
            <a:extLst>
              <a:ext uri="{FF2B5EF4-FFF2-40B4-BE49-F238E27FC236}">
                <a16:creationId xmlns:a16="http://schemas.microsoft.com/office/drawing/2014/main" id="{B0011789-AD50-4547-AC6F-06D6230A06ED}"/>
              </a:ext>
            </a:extLst>
          </p:cNvPr>
          <p:cNvSpPr>
            <a:spLocks noGrp="1"/>
          </p:cNvSpPr>
          <p:nvPr>
            <p:ph sz="half" idx="1"/>
          </p:nvPr>
        </p:nvSpPr>
        <p:spPr>
          <a:xfrm>
            <a:off x="838200" y="1825625"/>
            <a:ext cx="4921332" cy="4351338"/>
          </a:xfrm>
        </p:spPr>
        <p:txBody>
          <a:bodyPr>
            <a:normAutofit lnSpcReduction="10000"/>
          </a:bodyPr>
          <a:lstStyle/>
          <a:p>
            <a:pPr marL="514350" indent="-514350">
              <a:buFont typeface="+mj-lt"/>
              <a:buAutoNum type="arabicPeriod"/>
            </a:pPr>
            <a:r>
              <a:rPr lang="en-SG" dirty="0"/>
              <a:t>We used PCA </a:t>
            </a:r>
            <a:r>
              <a:rPr lang="en-GB" dirty="0"/>
              <a:t>to reduce the dimensionality of our image data.</a:t>
            </a:r>
          </a:p>
          <a:p>
            <a:pPr marL="514350" indent="-514350">
              <a:buFont typeface="+mj-lt"/>
              <a:buAutoNum type="arabicPeriod"/>
            </a:pPr>
            <a:r>
              <a:rPr lang="en-GB" dirty="0"/>
              <a:t>We tried K-means clustering, logistic regression and CNN, with CNN attaining the best accuracy of ~ 90 %. </a:t>
            </a:r>
            <a:endParaRPr lang="en-SG" dirty="0"/>
          </a:p>
        </p:txBody>
      </p:sp>
      <p:sp>
        <p:nvSpPr>
          <p:cNvPr id="4" name="Content Placeholder 3">
            <a:extLst>
              <a:ext uri="{FF2B5EF4-FFF2-40B4-BE49-F238E27FC236}">
                <a16:creationId xmlns:a16="http://schemas.microsoft.com/office/drawing/2014/main" id="{19E2C04E-B686-49B3-9D77-CA0201CA3008}"/>
              </a:ext>
            </a:extLst>
          </p:cNvPr>
          <p:cNvSpPr>
            <a:spLocks noGrp="1"/>
          </p:cNvSpPr>
          <p:nvPr>
            <p:ph sz="half" idx="2"/>
          </p:nvPr>
        </p:nvSpPr>
        <p:spPr/>
        <p:txBody>
          <a:bodyPr>
            <a:normAutofit lnSpcReduction="10000"/>
          </a:bodyPr>
          <a:lstStyle/>
          <a:p>
            <a:pPr marL="514350" indent="-514350">
              <a:buFont typeface="+mj-lt"/>
              <a:buAutoNum type="arabicPeriod"/>
            </a:pPr>
            <a:r>
              <a:rPr lang="en-SG" dirty="0"/>
              <a:t>Improve overfitting of CNN</a:t>
            </a:r>
          </a:p>
          <a:p>
            <a:pPr lvl="1"/>
            <a:r>
              <a:rPr lang="en-SG" dirty="0"/>
              <a:t>Increase dataset</a:t>
            </a:r>
          </a:p>
          <a:p>
            <a:pPr lvl="1"/>
            <a:r>
              <a:rPr lang="en-SG" dirty="0"/>
              <a:t>Cross-validation</a:t>
            </a:r>
          </a:p>
          <a:p>
            <a:pPr lvl="1"/>
            <a:r>
              <a:rPr lang="en-SG" dirty="0"/>
              <a:t>Reduce network’s capacity</a:t>
            </a:r>
          </a:p>
          <a:p>
            <a:pPr lvl="1"/>
            <a:r>
              <a:rPr lang="en-SG" dirty="0"/>
              <a:t>Data augmentation</a:t>
            </a:r>
          </a:p>
          <a:p>
            <a:pPr lvl="1"/>
            <a:r>
              <a:rPr lang="en-SG" dirty="0"/>
              <a:t>Optimisation of tuning parameters (e.g. learning rate, no. of epochs)</a:t>
            </a:r>
          </a:p>
          <a:p>
            <a:pPr marL="514350" indent="-514350">
              <a:buFont typeface="+mj-lt"/>
              <a:buAutoNum type="arabicPeriod"/>
            </a:pPr>
            <a:r>
              <a:rPr lang="en-SG" dirty="0"/>
              <a:t>Consideration of other performance metrics </a:t>
            </a:r>
            <a:br>
              <a:rPr lang="en-SG" dirty="0"/>
            </a:br>
            <a:r>
              <a:rPr lang="en-SG" dirty="0"/>
              <a:t>(e.g. precision, recall,</a:t>
            </a:r>
            <a:br>
              <a:rPr lang="en-SG" dirty="0"/>
            </a:br>
            <a:r>
              <a:rPr lang="en-SG" dirty="0"/>
              <a:t> F1)</a:t>
            </a:r>
          </a:p>
        </p:txBody>
      </p:sp>
      <p:sp>
        <p:nvSpPr>
          <p:cNvPr id="5" name="Title 1">
            <a:extLst>
              <a:ext uri="{FF2B5EF4-FFF2-40B4-BE49-F238E27FC236}">
                <a16:creationId xmlns:a16="http://schemas.microsoft.com/office/drawing/2014/main" id="{EE8AD8E7-8E6B-469D-905D-D686A339CF50}"/>
              </a:ext>
            </a:extLst>
          </p:cNvPr>
          <p:cNvSpPr txBox="1">
            <a:spLocks/>
          </p:cNvSpPr>
          <p:nvPr/>
        </p:nvSpPr>
        <p:spPr>
          <a:xfrm>
            <a:off x="6019800" y="360136"/>
            <a:ext cx="31281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dirty="0"/>
              <a:t>Future Work</a:t>
            </a:r>
          </a:p>
        </p:txBody>
      </p:sp>
    </p:spTree>
    <p:extLst>
      <p:ext uri="{BB962C8B-B14F-4D97-AF65-F5344CB8AC3E}">
        <p14:creationId xmlns:p14="http://schemas.microsoft.com/office/powerpoint/2010/main" val="279745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A0137-87AF-44BE-BCF2-EF88A69433F9}"/>
              </a:ext>
            </a:extLst>
          </p:cNvPr>
          <p:cNvSpPr>
            <a:spLocks noGrp="1"/>
          </p:cNvSpPr>
          <p:nvPr>
            <p:ph type="ctrTitle"/>
          </p:nvPr>
        </p:nvSpPr>
        <p:spPr/>
        <p:txBody>
          <a:bodyPr/>
          <a:lstStyle/>
          <a:p>
            <a:r>
              <a:rPr lang="en-SG" b="1" dirty="0"/>
              <a:t>THANK YOU</a:t>
            </a:r>
          </a:p>
        </p:txBody>
      </p:sp>
      <p:sp>
        <p:nvSpPr>
          <p:cNvPr id="6" name="Subtitle 5">
            <a:extLst>
              <a:ext uri="{FF2B5EF4-FFF2-40B4-BE49-F238E27FC236}">
                <a16:creationId xmlns:a16="http://schemas.microsoft.com/office/drawing/2014/main" id="{311C3141-056C-4E58-8066-1D658B57D8D9}"/>
              </a:ext>
            </a:extLst>
          </p:cNvPr>
          <p:cNvSpPr>
            <a:spLocks noGrp="1"/>
          </p:cNvSpPr>
          <p:nvPr>
            <p:ph type="subTitle" idx="1"/>
          </p:nvPr>
        </p:nvSpPr>
        <p:spPr>
          <a:xfrm>
            <a:off x="609600" y="5143500"/>
            <a:ext cx="8213766" cy="1655762"/>
          </a:xfrm>
        </p:spPr>
        <p:txBody>
          <a:bodyPr>
            <a:normAutofit fontScale="70000" lnSpcReduction="20000"/>
          </a:bodyPr>
          <a:lstStyle/>
          <a:p>
            <a:pPr algn="just"/>
            <a:r>
              <a:rPr lang="en-SG" b="1" dirty="0"/>
              <a:t>References:</a:t>
            </a:r>
          </a:p>
          <a:p>
            <a:pPr algn="just"/>
            <a:r>
              <a:rPr lang="en-GB" dirty="0" err="1"/>
              <a:t>Bahadure</a:t>
            </a:r>
            <a:r>
              <a:rPr lang="en-GB" dirty="0"/>
              <a:t>, N., Ray, A., &amp; </a:t>
            </a:r>
            <a:r>
              <a:rPr lang="en-GB" dirty="0" err="1"/>
              <a:t>Thethi</a:t>
            </a:r>
            <a:r>
              <a:rPr lang="en-GB" dirty="0"/>
              <a:t>, H. (2017). Image Analysis for MRI Based Brain </a:t>
            </a:r>
            <a:r>
              <a:rPr lang="en-GB" dirty="0" err="1"/>
              <a:t>Tumor</a:t>
            </a:r>
            <a:r>
              <a:rPr lang="en-GB" dirty="0"/>
              <a:t> Detection and Feature Extraction Using Biologically Inspired BWT and SVM. </a:t>
            </a:r>
            <a:r>
              <a:rPr lang="en-GB" i="1" dirty="0"/>
              <a:t>International Journal Of Biomedical Imaging</a:t>
            </a:r>
            <a:r>
              <a:rPr lang="en-GB" dirty="0"/>
              <a:t>, </a:t>
            </a:r>
            <a:r>
              <a:rPr lang="en-GB" i="1" dirty="0"/>
              <a:t>2017</a:t>
            </a:r>
            <a:r>
              <a:rPr lang="en-GB" dirty="0"/>
              <a:t>, 1-12. </a:t>
            </a:r>
            <a:r>
              <a:rPr lang="en-GB" dirty="0">
                <a:hlinkClick r:id="rId2"/>
              </a:rPr>
              <a:t>https://doi.org/10.1155/2017/9749108</a:t>
            </a:r>
            <a:endParaRPr lang="en-GB" dirty="0"/>
          </a:p>
          <a:p>
            <a:pPr algn="just"/>
            <a:r>
              <a:rPr lang="en-GB" i="1" dirty="0"/>
              <a:t>Brain </a:t>
            </a:r>
            <a:r>
              <a:rPr lang="en-GB" i="1" dirty="0" err="1"/>
              <a:t>Tumor</a:t>
            </a:r>
            <a:r>
              <a:rPr lang="en-GB" i="1" dirty="0"/>
              <a:t> - Statistics</a:t>
            </a:r>
            <a:r>
              <a:rPr lang="en-GB" dirty="0"/>
              <a:t>. </a:t>
            </a:r>
            <a:r>
              <a:rPr lang="en-GB" dirty="0" err="1"/>
              <a:t>Cancer.Net</a:t>
            </a:r>
            <a:r>
              <a:rPr lang="en-GB" dirty="0"/>
              <a:t>. (2020). Retrieved 24 April 2020, from https://www.cancer.net/cancer-types/brain-tumor/statistics.</a:t>
            </a:r>
            <a:endParaRPr lang="en-SG" dirty="0"/>
          </a:p>
        </p:txBody>
      </p:sp>
    </p:spTree>
    <p:extLst>
      <p:ext uri="{BB962C8B-B14F-4D97-AF65-F5344CB8AC3E}">
        <p14:creationId xmlns:p14="http://schemas.microsoft.com/office/powerpoint/2010/main" val="120350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3E07-B495-40D9-9FE4-B8BF84ABE1D1}"/>
              </a:ext>
            </a:extLst>
          </p:cNvPr>
          <p:cNvSpPr>
            <a:spLocks noGrp="1"/>
          </p:cNvSpPr>
          <p:nvPr>
            <p:ph type="ctrTitle"/>
          </p:nvPr>
        </p:nvSpPr>
        <p:spPr/>
        <p:txBody>
          <a:bodyPr/>
          <a:lstStyle/>
          <a:p>
            <a:r>
              <a:rPr lang="en-ID" b="1" dirty="0"/>
              <a:t>DATA ACQUISITION</a:t>
            </a:r>
          </a:p>
        </p:txBody>
      </p:sp>
      <p:sp>
        <p:nvSpPr>
          <p:cNvPr id="3" name="Subtitle 2">
            <a:extLst>
              <a:ext uri="{FF2B5EF4-FFF2-40B4-BE49-F238E27FC236}">
                <a16:creationId xmlns:a16="http://schemas.microsoft.com/office/drawing/2014/main" id="{7613B4D1-DEE3-4C13-AEB0-19647FC4CD54}"/>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09514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24AE-5075-45B4-853C-3BCCDBD25BDC}"/>
              </a:ext>
            </a:extLst>
          </p:cNvPr>
          <p:cNvSpPr>
            <a:spLocks noGrp="1"/>
          </p:cNvSpPr>
          <p:nvPr>
            <p:ph type="title"/>
          </p:nvPr>
        </p:nvSpPr>
        <p:spPr/>
        <p:txBody>
          <a:bodyPr/>
          <a:lstStyle/>
          <a:p>
            <a:r>
              <a:rPr lang="en-ID" dirty="0"/>
              <a:t>1. Downloading of Data Set to Local Drive</a:t>
            </a:r>
          </a:p>
        </p:txBody>
      </p:sp>
      <p:sp>
        <p:nvSpPr>
          <p:cNvPr id="3" name="Content Placeholder 2">
            <a:extLst>
              <a:ext uri="{FF2B5EF4-FFF2-40B4-BE49-F238E27FC236}">
                <a16:creationId xmlns:a16="http://schemas.microsoft.com/office/drawing/2014/main" id="{C9EA5D7C-F671-4DFE-B7E0-925EE2ADF860}"/>
              </a:ext>
            </a:extLst>
          </p:cNvPr>
          <p:cNvSpPr>
            <a:spLocks noGrp="1"/>
          </p:cNvSpPr>
          <p:nvPr>
            <p:ph idx="1"/>
          </p:nvPr>
        </p:nvSpPr>
        <p:spPr/>
        <p:txBody>
          <a:bodyPr/>
          <a:lstStyle/>
          <a:p>
            <a:r>
              <a:rPr lang="en-ID" dirty="0"/>
              <a:t>The data set was obtained by importing the Kaggle library and downloaded using the following code:</a:t>
            </a:r>
          </a:p>
        </p:txBody>
      </p:sp>
      <p:pic>
        <p:nvPicPr>
          <p:cNvPr id="4" name="Picture 3">
            <a:extLst>
              <a:ext uri="{FF2B5EF4-FFF2-40B4-BE49-F238E27FC236}">
                <a16:creationId xmlns:a16="http://schemas.microsoft.com/office/drawing/2014/main" id="{412C57C2-7C5B-47B6-9941-11B1D6FF4DFE}"/>
              </a:ext>
            </a:extLst>
          </p:cNvPr>
          <p:cNvPicPr>
            <a:picLocks noChangeAspect="1"/>
          </p:cNvPicPr>
          <p:nvPr/>
        </p:nvPicPr>
        <p:blipFill>
          <a:blip r:embed="rId2"/>
          <a:stretch>
            <a:fillRect/>
          </a:stretch>
        </p:blipFill>
        <p:spPr>
          <a:xfrm>
            <a:off x="1146201" y="4027073"/>
            <a:ext cx="9899596" cy="1084241"/>
          </a:xfrm>
          <a:prstGeom prst="rect">
            <a:avLst/>
          </a:prstGeom>
        </p:spPr>
      </p:pic>
      <p:pic>
        <p:nvPicPr>
          <p:cNvPr id="5" name="Picture 4">
            <a:extLst>
              <a:ext uri="{FF2B5EF4-FFF2-40B4-BE49-F238E27FC236}">
                <a16:creationId xmlns:a16="http://schemas.microsoft.com/office/drawing/2014/main" id="{42D8990E-B5B2-4153-9BF7-FB7EEDAB04DD}"/>
              </a:ext>
            </a:extLst>
          </p:cNvPr>
          <p:cNvPicPr>
            <a:picLocks noChangeAspect="1"/>
          </p:cNvPicPr>
          <p:nvPr/>
        </p:nvPicPr>
        <p:blipFill>
          <a:blip r:embed="rId3"/>
          <a:stretch>
            <a:fillRect/>
          </a:stretch>
        </p:blipFill>
        <p:spPr>
          <a:xfrm>
            <a:off x="1333154" y="3015715"/>
            <a:ext cx="9525691" cy="876421"/>
          </a:xfrm>
          <a:prstGeom prst="rect">
            <a:avLst/>
          </a:prstGeom>
        </p:spPr>
      </p:pic>
    </p:spTree>
    <p:extLst>
      <p:ext uri="{BB962C8B-B14F-4D97-AF65-F5344CB8AC3E}">
        <p14:creationId xmlns:p14="http://schemas.microsoft.com/office/powerpoint/2010/main" val="287663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3E07-B495-40D9-9FE4-B8BF84ABE1D1}"/>
              </a:ext>
            </a:extLst>
          </p:cNvPr>
          <p:cNvSpPr>
            <a:spLocks noGrp="1"/>
          </p:cNvSpPr>
          <p:nvPr>
            <p:ph type="ctrTitle"/>
          </p:nvPr>
        </p:nvSpPr>
        <p:spPr>
          <a:xfrm>
            <a:off x="1524000" y="1882384"/>
            <a:ext cx="9144000" cy="2387600"/>
          </a:xfrm>
        </p:spPr>
        <p:txBody>
          <a:bodyPr/>
          <a:lstStyle/>
          <a:p>
            <a:r>
              <a:rPr lang="en-US" b="1" dirty="0"/>
              <a:t>DATA PRE-PROCESSING &amp; EXPLORATION</a:t>
            </a:r>
            <a:endParaRPr lang="en-ID" b="1" dirty="0"/>
          </a:p>
        </p:txBody>
      </p:sp>
    </p:spTree>
    <p:extLst>
      <p:ext uri="{BB962C8B-B14F-4D97-AF65-F5344CB8AC3E}">
        <p14:creationId xmlns:p14="http://schemas.microsoft.com/office/powerpoint/2010/main" val="105073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E8E40-CF99-4DD6-B16B-3B70127C2CC3}"/>
              </a:ext>
            </a:extLst>
          </p:cNvPr>
          <p:cNvSpPr>
            <a:spLocks noGrp="1"/>
          </p:cNvSpPr>
          <p:nvPr>
            <p:ph idx="1"/>
          </p:nvPr>
        </p:nvSpPr>
        <p:spPr>
          <a:xfrm>
            <a:off x="838200" y="1825625"/>
            <a:ext cx="4676775" cy="4351338"/>
          </a:xfrm>
        </p:spPr>
        <p:txBody>
          <a:bodyPr>
            <a:normAutofit lnSpcReduction="10000"/>
          </a:bodyPr>
          <a:lstStyle/>
          <a:p>
            <a:r>
              <a:rPr lang="en-US" dirty="0"/>
              <a:t>After loading the dataset, assign variables with the proper file path for the "yes"(with </a:t>
            </a:r>
            <a:r>
              <a:rPr lang="en-US" dirty="0" err="1"/>
              <a:t>tumour</a:t>
            </a:r>
            <a:r>
              <a:rPr lang="en-US" dirty="0"/>
              <a:t>) and "no"(without </a:t>
            </a:r>
            <a:r>
              <a:rPr lang="en-US" dirty="0" err="1"/>
              <a:t>tumour</a:t>
            </a:r>
            <a:r>
              <a:rPr lang="en-US" dirty="0"/>
              <a:t>) set.</a:t>
            </a:r>
          </a:p>
          <a:p>
            <a:r>
              <a:rPr lang="en-US" dirty="0"/>
              <a:t>We </a:t>
            </a:r>
            <a:r>
              <a:rPr lang="en-US" b="1" dirty="0"/>
              <a:t>then decode the image into a 3-dimensional matrix</a:t>
            </a:r>
            <a:r>
              <a:rPr lang="en-US" dirty="0"/>
              <a:t>: (height, width, </a:t>
            </a:r>
            <a:r>
              <a:rPr lang="en-US" dirty="0" err="1"/>
              <a:t>colour</a:t>
            </a:r>
            <a:r>
              <a:rPr lang="en-US" dirty="0"/>
              <a:t> channels). </a:t>
            </a:r>
          </a:p>
          <a:p>
            <a:r>
              <a:rPr lang="en-US" dirty="0" err="1"/>
              <a:t>Visualise</a:t>
            </a:r>
            <a:r>
              <a:rPr lang="en-US" dirty="0"/>
              <a:t> the first raw image from the "yes" dataset. </a:t>
            </a:r>
            <a:endParaRPr lang="en-ID" dirty="0"/>
          </a:p>
          <a:p>
            <a:endParaRPr lang="en-US" dirty="0"/>
          </a:p>
        </p:txBody>
      </p:sp>
      <p:sp>
        <p:nvSpPr>
          <p:cNvPr id="5" name="Title 4">
            <a:extLst>
              <a:ext uri="{FF2B5EF4-FFF2-40B4-BE49-F238E27FC236}">
                <a16:creationId xmlns:a16="http://schemas.microsoft.com/office/drawing/2014/main" id="{C1094213-A055-41E9-A749-39C3240DA74E}"/>
              </a:ext>
            </a:extLst>
          </p:cNvPr>
          <p:cNvSpPr>
            <a:spLocks noGrp="1"/>
          </p:cNvSpPr>
          <p:nvPr>
            <p:ph type="title"/>
          </p:nvPr>
        </p:nvSpPr>
        <p:spPr/>
        <p:txBody>
          <a:bodyPr/>
          <a:lstStyle/>
          <a:p>
            <a:r>
              <a:rPr lang="en-US" dirty="0"/>
              <a:t>1. Decode Image</a:t>
            </a:r>
            <a:endParaRPr lang="en-ID" dirty="0"/>
          </a:p>
        </p:txBody>
      </p:sp>
      <p:pic>
        <p:nvPicPr>
          <p:cNvPr id="13" name="Picture 12">
            <a:extLst>
              <a:ext uri="{FF2B5EF4-FFF2-40B4-BE49-F238E27FC236}">
                <a16:creationId xmlns:a16="http://schemas.microsoft.com/office/drawing/2014/main" id="{E5A10345-4A3D-4978-9EAD-1D570343AFCE}"/>
              </a:ext>
            </a:extLst>
          </p:cNvPr>
          <p:cNvPicPr>
            <a:picLocks noChangeAspect="1"/>
          </p:cNvPicPr>
          <p:nvPr/>
        </p:nvPicPr>
        <p:blipFill>
          <a:blip r:embed="rId3"/>
          <a:stretch>
            <a:fillRect/>
          </a:stretch>
        </p:blipFill>
        <p:spPr>
          <a:xfrm>
            <a:off x="8582025" y="829304"/>
            <a:ext cx="3609975" cy="4133850"/>
          </a:xfrm>
          <a:prstGeom prst="rect">
            <a:avLst/>
          </a:prstGeom>
        </p:spPr>
      </p:pic>
      <p:grpSp>
        <p:nvGrpSpPr>
          <p:cNvPr id="14" name="Group 13">
            <a:extLst>
              <a:ext uri="{FF2B5EF4-FFF2-40B4-BE49-F238E27FC236}">
                <a16:creationId xmlns:a16="http://schemas.microsoft.com/office/drawing/2014/main" id="{8062ECB0-0A04-4237-A1AE-C6D39A4BA44A}"/>
              </a:ext>
            </a:extLst>
          </p:cNvPr>
          <p:cNvGrpSpPr/>
          <p:nvPr/>
        </p:nvGrpSpPr>
        <p:grpSpPr>
          <a:xfrm>
            <a:off x="5391150" y="2180432"/>
            <a:ext cx="3143250" cy="3641724"/>
            <a:chOff x="7210425" y="1726079"/>
            <a:chExt cx="2830830" cy="4450884"/>
          </a:xfrm>
        </p:grpSpPr>
        <p:pic>
          <p:nvPicPr>
            <p:cNvPr id="15" name="Picture 14">
              <a:extLst>
                <a:ext uri="{FF2B5EF4-FFF2-40B4-BE49-F238E27FC236}">
                  <a16:creationId xmlns:a16="http://schemas.microsoft.com/office/drawing/2014/main" id="{5A311710-6BFE-4201-AB2A-009DB02235A3}"/>
                </a:ext>
              </a:extLst>
            </p:cNvPr>
            <p:cNvPicPr>
              <a:picLocks noChangeAspect="1"/>
            </p:cNvPicPr>
            <p:nvPr/>
          </p:nvPicPr>
          <p:blipFill>
            <a:blip r:embed="rId4"/>
            <a:stretch>
              <a:fillRect/>
            </a:stretch>
          </p:blipFill>
          <p:spPr>
            <a:xfrm>
              <a:off x="7210425" y="1726080"/>
              <a:ext cx="2830830" cy="4450883"/>
            </a:xfrm>
            <a:prstGeom prst="rect">
              <a:avLst/>
            </a:prstGeom>
          </p:spPr>
        </p:pic>
        <p:sp>
          <p:nvSpPr>
            <p:cNvPr id="16" name="Rectangle 15">
              <a:extLst>
                <a:ext uri="{FF2B5EF4-FFF2-40B4-BE49-F238E27FC236}">
                  <a16:creationId xmlns:a16="http://schemas.microsoft.com/office/drawing/2014/main" id="{97560ECE-F9E0-4B0A-B74F-A68C879344EE}"/>
                </a:ext>
              </a:extLst>
            </p:cNvPr>
            <p:cNvSpPr/>
            <p:nvPr/>
          </p:nvSpPr>
          <p:spPr>
            <a:xfrm>
              <a:off x="7210425" y="1726079"/>
              <a:ext cx="2830830" cy="550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218X180X3 image</a:t>
              </a:r>
              <a:endParaRPr lang="en-ID" sz="2400" dirty="0"/>
            </a:p>
          </p:txBody>
        </p:sp>
        <p:sp>
          <p:nvSpPr>
            <p:cNvPr id="17" name="Rectangle 16">
              <a:extLst>
                <a:ext uri="{FF2B5EF4-FFF2-40B4-BE49-F238E27FC236}">
                  <a16:creationId xmlns:a16="http://schemas.microsoft.com/office/drawing/2014/main" id="{22586DF7-0D57-4DC1-B005-DEB5C994ED45}"/>
                </a:ext>
              </a:extLst>
            </p:cNvPr>
            <p:cNvSpPr/>
            <p:nvPr/>
          </p:nvSpPr>
          <p:spPr>
            <a:xfrm>
              <a:off x="8953500" y="3429000"/>
              <a:ext cx="5905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218</a:t>
              </a:r>
              <a:endParaRPr lang="en-ID" dirty="0"/>
            </a:p>
          </p:txBody>
        </p:sp>
        <p:sp>
          <p:nvSpPr>
            <p:cNvPr id="18" name="Rectangle 17">
              <a:extLst>
                <a:ext uri="{FF2B5EF4-FFF2-40B4-BE49-F238E27FC236}">
                  <a16:creationId xmlns:a16="http://schemas.microsoft.com/office/drawing/2014/main" id="{0D2D5895-6919-49BD-9E48-91C838A21254}"/>
                </a:ext>
              </a:extLst>
            </p:cNvPr>
            <p:cNvSpPr/>
            <p:nvPr/>
          </p:nvSpPr>
          <p:spPr>
            <a:xfrm>
              <a:off x="8505825" y="5395912"/>
              <a:ext cx="59055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180</a:t>
              </a:r>
              <a:endParaRPr lang="en-ID" dirty="0"/>
            </a:p>
          </p:txBody>
        </p:sp>
        <p:sp>
          <p:nvSpPr>
            <p:cNvPr id="19" name="Rectangle 18">
              <a:extLst>
                <a:ext uri="{FF2B5EF4-FFF2-40B4-BE49-F238E27FC236}">
                  <a16:creationId xmlns:a16="http://schemas.microsoft.com/office/drawing/2014/main" id="{7F37E99E-55F6-486C-8427-4ABFAFE898BC}"/>
                </a:ext>
              </a:extLst>
            </p:cNvPr>
            <p:cNvSpPr/>
            <p:nvPr/>
          </p:nvSpPr>
          <p:spPr>
            <a:xfrm>
              <a:off x="7820025" y="5857875"/>
              <a:ext cx="209550"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D" dirty="0"/>
            </a:p>
          </p:txBody>
        </p:sp>
      </p:grpSp>
    </p:spTree>
    <p:extLst>
      <p:ext uri="{BB962C8B-B14F-4D97-AF65-F5344CB8AC3E}">
        <p14:creationId xmlns:p14="http://schemas.microsoft.com/office/powerpoint/2010/main" val="1892386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2175</TotalTime>
  <Words>2805</Words>
  <Application>Microsoft Office PowerPoint</Application>
  <PresentationFormat>Widescreen</PresentationFormat>
  <Paragraphs>249</Paragraphs>
  <Slides>52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Helvetica Neue</vt:lpstr>
      <vt:lpstr>Arial</vt:lpstr>
      <vt:lpstr>Calibri</vt:lpstr>
      <vt:lpstr>Calibri Light</vt:lpstr>
      <vt:lpstr>Office Theme</vt:lpstr>
      <vt:lpstr>BRAIN TUMOUR DETECTION</vt:lpstr>
      <vt:lpstr>Content</vt:lpstr>
      <vt:lpstr>PROJECT DESCRIPTION</vt:lpstr>
      <vt:lpstr>1. Motivation</vt:lpstr>
      <vt:lpstr>2. Task</vt:lpstr>
      <vt:lpstr>DATA ACQUISITION</vt:lpstr>
      <vt:lpstr>1. Downloading of Data Set to Local Drive</vt:lpstr>
      <vt:lpstr>DATA PRE-PROCESSING &amp; EXPLORATION</vt:lpstr>
      <vt:lpstr>1. Decode Image</vt:lpstr>
      <vt:lpstr>2. Create X matrix</vt:lpstr>
      <vt:lpstr>2. Create X matrix</vt:lpstr>
      <vt:lpstr>2. Create X matrix</vt:lpstr>
      <vt:lpstr>2. Create X matrix</vt:lpstr>
      <vt:lpstr>3. Visualise Data</vt:lpstr>
      <vt:lpstr>4. Normalise pixel values, flatten image mat. </vt:lpstr>
      <vt:lpstr>5. Create y labels</vt:lpstr>
      <vt:lpstr>6. Split train-test</vt:lpstr>
      <vt:lpstr>PRINCIPAL COMPONENT ANALYSIS (PCA)</vt:lpstr>
      <vt:lpstr>1. WHY?</vt:lpstr>
      <vt:lpstr>2. Co-variance matrix</vt:lpstr>
      <vt:lpstr>3. Principal directions </vt:lpstr>
      <vt:lpstr>4. Principal Components</vt:lpstr>
      <vt:lpstr>5. Find number of principle components that captures 95% of variance.</vt:lpstr>
      <vt:lpstr>6. Visualise the reconstructed sample images from only the first k principal components  </vt:lpstr>
      <vt:lpstr>7. Split train/test</vt:lpstr>
      <vt:lpstr>K-MEANS</vt:lpstr>
      <vt:lpstr>1. K-MEANS(PCA)-Algorithm</vt:lpstr>
      <vt:lpstr>2. K-MEANS (NO PCA)-Algorithm</vt:lpstr>
      <vt:lpstr>3. K-MEANS++ (PCA)-Algorithm</vt:lpstr>
      <vt:lpstr>4. K-MEANS – Results Summary</vt:lpstr>
      <vt:lpstr>4. K-MEANS -3D plot</vt:lpstr>
      <vt:lpstr>LOGISTIC REGRESSION</vt:lpstr>
      <vt:lpstr>1. Sklearn Linear Logistic Regression Model</vt:lpstr>
      <vt:lpstr>2. Accuracy Results </vt:lpstr>
      <vt:lpstr>3. Tuning of Regularisation Parameter, λ</vt:lpstr>
      <vt:lpstr>Convolutional Neural Networks (CNN)</vt:lpstr>
      <vt:lpstr>1. Feature Extraction</vt:lpstr>
      <vt:lpstr>1. Feature Extraction</vt:lpstr>
      <vt:lpstr>1. Feature Extraction</vt:lpstr>
      <vt:lpstr>1. Feature Extraction</vt:lpstr>
      <vt:lpstr>1. Feature Extraction</vt:lpstr>
      <vt:lpstr>2. Classifier</vt:lpstr>
      <vt:lpstr>3. Results</vt:lpstr>
      <vt:lpstr>4. Adding dropout layer</vt:lpstr>
      <vt:lpstr>4. Adding dropout layer- Results</vt:lpstr>
      <vt:lpstr>5. L2 Regularisation </vt:lpstr>
      <vt:lpstr>5. L2 Regularisation – Fixed Seed</vt:lpstr>
      <vt:lpstr>5. L2 Regularisation – Average Performance</vt:lpstr>
      <vt:lpstr>5. CNN-Results Summary</vt:lpstr>
      <vt:lpstr>CONCLUSION &amp; 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psyq9</dc:creator>
  <cp:lastModifiedBy> </cp:lastModifiedBy>
  <cp:revision>121</cp:revision>
  <dcterms:created xsi:type="dcterms:W3CDTF">2020-04-09T14:14:58Z</dcterms:created>
  <dcterms:modified xsi:type="dcterms:W3CDTF">2020-04-26T04:55:46Z</dcterms:modified>
</cp:coreProperties>
</file>