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 defTabSz="457200">
      <a:defRPr>
        <a:latin typeface="Gill Sans MT"/>
        <a:ea typeface="Gill Sans MT"/>
        <a:cs typeface="Gill Sans MT"/>
        <a:sym typeface="Gill Sans MT"/>
      </a:defRPr>
    </a:lvl1pPr>
    <a:lvl2pPr indent="457200" defTabSz="457200">
      <a:defRPr>
        <a:latin typeface="Gill Sans MT"/>
        <a:ea typeface="Gill Sans MT"/>
        <a:cs typeface="Gill Sans MT"/>
        <a:sym typeface="Gill Sans MT"/>
      </a:defRPr>
    </a:lvl2pPr>
    <a:lvl3pPr indent="914400" defTabSz="457200">
      <a:defRPr>
        <a:latin typeface="Gill Sans MT"/>
        <a:ea typeface="Gill Sans MT"/>
        <a:cs typeface="Gill Sans MT"/>
        <a:sym typeface="Gill Sans MT"/>
      </a:defRPr>
    </a:lvl3pPr>
    <a:lvl4pPr indent="1371600" defTabSz="457200">
      <a:defRPr>
        <a:latin typeface="Gill Sans MT"/>
        <a:ea typeface="Gill Sans MT"/>
        <a:cs typeface="Gill Sans MT"/>
        <a:sym typeface="Gill Sans MT"/>
      </a:defRPr>
    </a:lvl4pPr>
    <a:lvl5pPr indent="1828800" defTabSz="457200">
      <a:defRPr>
        <a:latin typeface="Gill Sans MT"/>
        <a:ea typeface="Gill Sans MT"/>
        <a:cs typeface="Gill Sans MT"/>
        <a:sym typeface="Gill Sans MT"/>
      </a:defRPr>
    </a:lvl5pPr>
    <a:lvl6pPr indent="2286000" defTabSz="457200">
      <a:defRPr>
        <a:latin typeface="Gill Sans MT"/>
        <a:ea typeface="Gill Sans MT"/>
        <a:cs typeface="Gill Sans MT"/>
        <a:sym typeface="Gill Sans MT"/>
      </a:defRPr>
    </a:lvl6pPr>
    <a:lvl7pPr indent="2743200" defTabSz="457200">
      <a:defRPr>
        <a:latin typeface="Gill Sans MT"/>
        <a:ea typeface="Gill Sans MT"/>
        <a:cs typeface="Gill Sans MT"/>
        <a:sym typeface="Gill Sans MT"/>
      </a:defRPr>
    </a:lvl7pPr>
    <a:lvl8pPr indent="3200400" defTabSz="457200">
      <a:defRPr>
        <a:latin typeface="Gill Sans MT"/>
        <a:ea typeface="Gill Sans MT"/>
        <a:cs typeface="Gill Sans MT"/>
        <a:sym typeface="Gill Sans MT"/>
      </a:defRPr>
    </a:lvl8pPr>
    <a:lvl9pPr indent="3657600" defTabSz="457200">
      <a:defRPr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572000" y="377650"/>
            <a:ext cx="3886200" cy="32385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0" y="3616150"/>
            <a:ext cx="3886200" cy="3241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One</a:t>
            </a:r>
            <a:endParaRPr sz="2000">
              <a:solidFill>
                <a:srgbClr val="EEECE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Two</a:t>
            </a:r>
            <a:endParaRPr sz="2000">
              <a:solidFill>
                <a:srgbClr val="EEECE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Three</a:t>
            </a:r>
            <a:endParaRPr sz="2000">
              <a:solidFill>
                <a:srgbClr val="EEECE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Four</a:t>
            </a:r>
            <a:endParaRPr sz="2000">
              <a:solidFill>
                <a:srgbClr val="EEECE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58200" y="6251574"/>
            <a:ext cx="457200" cy="165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85800" y="92076"/>
            <a:ext cx="7772400" cy="1508125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85800" y="1600200"/>
            <a:ext cx="77724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g" descr="open house_interi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0" y="0"/>
            <a:ext cx="8229600" cy="11071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cap="none" sz="1800"/>
            </a:pPr>
            <a:r>
              <a:rPr cap="all" sz="3600"/>
              <a:t>Title Text</a:t>
            </a:r>
          </a:p>
        </p:txBody>
      </p:sp>
      <p:sp>
        <p:nvSpPr>
          <p:cNvPr id="50" name="Shape 50"/>
          <p:cNvSpPr/>
          <p:nvPr/>
        </p:nvSpPr>
        <p:spPr>
          <a:xfrm rot="16200000">
            <a:off x="-4465" y="2570480"/>
            <a:ext cx="461665" cy="316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/>
            <a:r>
              <a:t>people.  information.  technology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2883692"/>
            <a:ext cx="7772401" cy="3076576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0"/>
            <a:ext cx="7772401" cy="288369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4BD97"/>
                </a:solidFill>
              </a:rPr>
              <a:t>Body Level One</a:t>
            </a:r>
            <a:endParaRPr b="1" sz="2000">
              <a:solidFill>
                <a:srgbClr val="C4BD97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4BD97"/>
                </a:solidFill>
              </a:rPr>
              <a:t>Body Level Two</a:t>
            </a:r>
            <a:endParaRPr b="1" sz="2000">
              <a:solidFill>
                <a:srgbClr val="C4BD97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4BD97"/>
                </a:solidFill>
              </a:rPr>
              <a:t>Body Level Three</a:t>
            </a:r>
            <a:endParaRPr b="1" sz="2000">
              <a:solidFill>
                <a:srgbClr val="C4BD97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4BD97"/>
                </a:solidFill>
              </a:rPr>
              <a:t>Body Level Four</a:t>
            </a:r>
            <a:endParaRPr b="1" sz="2000">
              <a:solidFill>
                <a:srgbClr val="C4BD97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4BD97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0" y="5262464"/>
            <a:ext cx="9144000" cy="74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685800" y="156084"/>
            <a:ext cx="7772400" cy="1380109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685800" y="1536191"/>
            <a:ext cx="3657600" cy="532181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685800" y="256810"/>
            <a:ext cx="7772400" cy="117865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685800" y="1435465"/>
            <a:ext cx="3657600" cy="73941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>
                <a:solidFill>
                  <a:srgbClr val="9F9F9F"/>
                </a:solidFill>
              </a:defRPr>
            </a:lvl1pPr>
            <a:lvl2pPr marL="0" indent="457200">
              <a:buClrTx/>
              <a:buSzTx/>
              <a:buFontTx/>
              <a:buNone/>
              <a:defRPr b="1" sz="1800">
                <a:solidFill>
                  <a:srgbClr val="9F9F9F"/>
                </a:solidFill>
              </a:defRPr>
            </a:lvl2pPr>
            <a:lvl3pPr marL="0" indent="914400">
              <a:buClrTx/>
              <a:buSzTx/>
              <a:buFontTx/>
              <a:buNone/>
              <a:defRPr b="1" sz="1800">
                <a:solidFill>
                  <a:srgbClr val="9F9F9F"/>
                </a:solidFill>
              </a:defRPr>
            </a:lvl3pPr>
            <a:lvl4pPr marL="0" indent="1371600">
              <a:buClrTx/>
              <a:buSzTx/>
              <a:buFontTx/>
              <a:buNone/>
              <a:defRPr b="1" sz="1800">
                <a:solidFill>
                  <a:srgbClr val="9F9F9F"/>
                </a:solidFill>
              </a:defRPr>
            </a:lvl4pPr>
            <a:lvl5pPr marL="0" indent="1828800">
              <a:buClrTx/>
              <a:buSzTx/>
              <a:buFontTx/>
              <a:buNone/>
              <a:defRPr b="1" sz="1800">
                <a:solidFill>
                  <a:srgbClr val="9F9F9F"/>
                </a:solidFill>
              </a:defRPr>
            </a:lvl5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One</a:t>
            </a:r>
            <a:endParaRPr b="1">
              <a:solidFill>
                <a:srgbClr val="9F9F9F"/>
              </a:solidFill>
            </a:endParaRP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Two</a:t>
            </a:r>
            <a:endParaRPr b="1">
              <a:solidFill>
                <a:srgbClr val="9F9F9F"/>
              </a:solidFill>
            </a:endParaRP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Three</a:t>
            </a:r>
            <a:endParaRPr b="1">
              <a:solidFill>
                <a:srgbClr val="9F9F9F"/>
              </a:solidFill>
            </a:endParaRP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Four</a:t>
            </a:r>
            <a:endParaRPr b="1">
              <a:solidFill>
                <a:srgbClr val="9F9F9F"/>
              </a:solidFill>
            </a:endParaRP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685800" y="92076"/>
            <a:ext cx="7772400" cy="1508125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76655" y="0"/>
            <a:ext cx="3383281" cy="1524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b="1" cap="none" sz="1600">
                <a:solidFill>
                  <a:srgbClr val="9F9F9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9F9F9F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572000" y="609600"/>
            <a:ext cx="3886200" cy="5905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676655" y="0"/>
            <a:ext cx="3383281" cy="1524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b="1" cap="none" sz="1600">
                <a:solidFill>
                  <a:srgbClr val="9F9F9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9F9F9F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676655" y="1524000"/>
            <a:ext cx="3381376" cy="50101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68630">
              <a:buClrTx/>
              <a:buSzTx/>
              <a:buFontTx/>
              <a:buNone/>
              <a:defRPr sz="1600"/>
            </a:lvl2pPr>
            <a:lvl3pPr marL="0" indent="868680">
              <a:buClrTx/>
              <a:buSzTx/>
              <a:buFontTx/>
              <a:buNone/>
              <a:defRPr sz="1600"/>
            </a:lvl3pPr>
            <a:lvl4pPr marL="0" indent="1325880">
              <a:buClrTx/>
              <a:buSzTx/>
              <a:buFontTx/>
              <a:buNone/>
              <a:defRPr sz="1600"/>
            </a:lvl4pPr>
            <a:lvl5pPr marL="0" indent="1783079">
              <a:buClrTx/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One</a:t>
            </a:r>
            <a:endParaRPr sz="16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Two</a:t>
            </a:r>
            <a:endParaRPr sz="16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Three</a:t>
            </a:r>
            <a:endParaRPr sz="16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Four</a:t>
            </a:r>
            <a:endParaRPr sz="16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92075"/>
            <a:ext cx="7772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600200"/>
            <a:ext cx="777240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  <a:endParaRPr sz="2000">
              <a:solidFill>
                <a:srgbClr val="00197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  <a:endParaRPr sz="2000">
              <a:solidFill>
                <a:srgbClr val="00197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  <a:endParaRPr sz="2000">
              <a:solidFill>
                <a:srgbClr val="00197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  <a:endParaRPr sz="2000">
              <a:solidFill>
                <a:srgbClr val="00197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58200" y="6616699"/>
            <a:ext cx="457200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b="1" sz="1100">
                <a:solidFill>
                  <a:srgbClr val="4D4D4D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1pPr>
      <a:lvl2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2pPr>
      <a:lvl3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3pPr>
      <a:lvl4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4pPr>
      <a:lvl5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5pPr>
      <a:lvl6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6pPr>
      <a:lvl7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7pPr>
      <a:lvl8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8pPr>
      <a:lvl9pPr>
        <a:defRPr cap="all" sz="36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9pPr>
    </p:titleStyle>
    <p:bodyStyle>
      <a:lvl1pPr marL="342900" indent="-274320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1pPr>
      <a:lvl2pPr marL="811530" indent="-342900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2pPr>
      <a:lvl3pPr marL="12605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3pPr>
      <a:lvl4pPr marL="17177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4pPr>
      <a:lvl5pPr marL="21749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5pPr>
      <a:lvl6pPr marL="26321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6pPr>
      <a:lvl7pPr marL="30893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7pPr>
      <a:lvl8pPr marL="35465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8pPr>
      <a:lvl9pPr marL="40037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9pPr>
    </p:bodyStyle>
    <p:otherStyle>
      <a:lvl1pPr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1pPr>
      <a:lvl2pPr indent="4572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2pPr>
      <a:lvl3pPr indent="9144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3pPr>
      <a:lvl4pPr indent="13716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4pPr>
      <a:lvl5pPr indent="18288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5pPr>
      <a:lvl6pPr indent="22860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6pPr>
      <a:lvl7pPr indent="27432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7pPr>
      <a:lvl8pPr indent="32004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8pPr>
      <a:lvl9pPr indent="3657600" algn="r" defTabSz="457200">
        <a:defRPr b="1" sz="1100">
          <a:solidFill>
            <a:schemeClr val="tx1"/>
          </a:solidFill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60658" y="1729264"/>
            <a:ext cx="4583342" cy="1524001"/>
          </a:xfrm>
          <a:prstGeom prst="rect">
            <a:avLst/>
          </a:prstGeom>
        </p:spPr>
        <p:txBody>
          <a:bodyPr/>
          <a:lstStyle>
            <a:lvl1pPr defTabSz="832104">
              <a:defRPr sz="327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276">
                <a:solidFill>
                  <a:srgbClr val="FFFFFF"/>
                </a:solidFill>
              </a:rPr>
              <a:t>Defining a Model of A Banking System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1998" y="3616150"/>
            <a:ext cx="4572002" cy="18256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Kyle Patron</a:t>
            </a:r>
            <a:endParaRPr sz="2000">
              <a:solidFill>
                <a:srgbClr val="EEECE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Matt Ping</a:t>
            </a:r>
            <a:endParaRPr sz="2000">
              <a:solidFill>
                <a:srgbClr val="EEECE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CS 680</a:t>
            </a:r>
            <a:endParaRPr sz="2000">
              <a:solidFill>
                <a:srgbClr val="EEECE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Project 2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Output - Deposit Second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Analysis of behavior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Project Summary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Defined async ABP model to prevent loss and duplication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Applied banking model on top of it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Ran multiple scenarios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Ran negative scenarios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Analyzed traces to validate model behavior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References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 marL="332613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[1] Shi, Huiling, Wenke Ma, Meihong Yang, and Xinchang Zhang. "A case study of model checking retail banking system with spin." Journal of computers 7, no. 10 (2012): 2503-2510.</a:t>
            </a:r>
            <a:endParaRPr sz="1940">
              <a:solidFill>
                <a:srgbClr val="001978"/>
              </a:solidFill>
            </a:endParaRPr>
          </a:p>
          <a:p>
            <a:pPr lvl="0" marL="332613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[2] Santone, Antonella, Valentina Intilangelo, and Domenico Raucci. "Efficient formal verification in banking processes." In </a:t>
            </a:r>
            <a:r>
              <a:rPr i="1" sz="1940">
                <a:solidFill>
                  <a:srgbClr val="001978"/>
                </a:solidFill>
              </a:rPr>
              <a:t>Services (SERVICES), 2013 IEEE Ninth World Congress on</a:t>
            </a:r>
            <a:r>
              <a:rPr sz="1940">
                <a:solidFill>
                  <a:srgbClr val="001978"/>
                </a:solidFill>
              </a:rPr>
              <a:t>, pp. 325-332. IEEE, 2013.</a:t>
            </a:r>
            <a:endParaRPr sz="1940">
              <a:solidFill>
                <a:srgbClr val="001978"/>
              </a:solidFill>
            </a:endParaRPr>
          </a:p>
          <a:p>
            <a:pPr lvl="0" marL="332613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[3] University of Waterloo. Dept. of Electrical and Computer Engineering, and Stefan Leue. </a:t>
            </a:r>
            <a:r>
              <a:rPr i="1" sz="1940">
                <a:solidFill>
                  <a:srgbClr val="001978"/>
                </a:solidFill>
              </a:rPr>
              <a:t>Mesa: Support for Scenario-Based Design of Concurrent Systems</a:t>
            </a:r>
            <a:r>
              <a:rPr sz="1940">
                <a:solidFill>
                  <a:srgbClr val="001978"/>
                </a:solidFill>
              </a:rPr>
              <a:t>. Department of Electrical and Computer Engineering, University of Waterloo, 1997.</a:t>
            </a:r>
            <a:endParaRPr sz="1940">
              <a:solidFill>
                <a:srgbClr val="001978"/>
              </a:solidFill>
            </a:endParaRPr>
          </a:p>
          <a:p>
            <a:pPr lvl="0" marL="332613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[4] Schaad, Andreas, and Karsten Sohr. "A workflow instance-based model-checking approach to analysing organisational controls in a loan origination process." In </a:t>
            </a:r>
            <a:r>
              <a:rPr i="1" sz="1940">
                <a:solidFill>
                  <a:srgbClr val="001978"/>
                </a:solidFill>
              </a:rPr>
              <a:t>1st International Workshop on Secure Information Systems (SIS 2006)</a:t>
            </a:r>
            <a:r>
              <a:rPr sz="1940">
                <a:solidFill>
                  <a:srgbClr val="001978"/>
                </a:solidFill>
              </a:rPr>
              <a:t>, Wisla, Polen. 2006.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Problem Summary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Banking involves deposits, withdraws, and inquires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Main challenge is concurrency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How to handle deposit and withdraw occurring simultaneously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Model Description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Used Alternating Bit Protocol (ABP)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ABP is implemented in four models</a:t>
            </a:r>
            <a:endParaRPr sz="2000">
              <a:solidFill>
                <a:srgbClr val="001978"/>
              </a:solidFill>
            </a:endParaRPr>
          </a:p>
          <a:p>
            <a:pPr lvl="1" marL="742950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Sender</a:t>
            </a:r>
            <a:endParaRPr sz="2000">
              <a:solidFill>
                <a:srgbClr val="001978"/>
              </a:solidFill>
            </a:endParaRPr>
          </a:p>
          <a:p>
            <a:pPr lvl="1" marL="742950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Receiver</a:t>
            </a:r>
            <a:endParaRPr sz="2000">
              <a:solidFill>
                <a:srgbClr val="001978"/>
              </a:solidFill>
            </a:endParaRPr>
          </a:p>
          <a:p>
            <a:pPr lvl="1" marL="742950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Sending channel</a:t>
            </a:r>
            <a:endParaRPr sz="2000">
              <a:solidFill>
                <a:srgbClr val="001978"/>
              </a:solidFill>
            </a:endParaRPr>
          </a:p>
          <a:p>
            <a:pPr lvl="1" marL="742950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Acknowledgement channel 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Applied a simple banking model to sender and receiver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Temporal Properties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Makes use of Linear Temporal Logic (LTL)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Sender states at some point in the future, state must be sent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Receiver states at some point in the future, state must be received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Main module states it is always true that when the state is sent and message is true it implies the message sending channel is true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These definitions prevent message loss or duplication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Expected Results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ABP model designed prevent loss or duplication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Expect model to ensure messages delivered in order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Expect banking model to validate amounts</a:t>
            </a:r>
            <a:endParaRPr sz="2000">
              <a:solidFill>
                <a:srgbClr val="001978"/>
              </a:solidFill>
            </a:endParaRPr>
          </a:p>
          <a:p>
            <a:pPr lvl="1" marL="742950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e.g. Withdrawing more money than in account invalid model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Experiments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Output - Sufficient Funds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Output - InSufficient Funds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001978"/>
                </a:solidFill>
              </a:rPr>
              <a:t>Output - Deposit First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Insufficient funds for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deposit then withdraw</a:t>
            </a:r>
            <a:endParaRPr sz="2000">
              <a:solidFill>
                <a:srgbClr val="001978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Simultaneous withdraw then deposit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4190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4190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50800" dist="41909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4190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41909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50800" dist="41909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