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9144000" cy="6858000" type="screen4x3"/>
  <p:notesSz cx="6858000" cy="9144000"/>
  <p:defaultTextStyle>
    <a:lvl1pPr defTabSz="457200">
      <a:defRPr>
        <a:latin typeface="Gill Sans MT"/>
        <a:ea typeface="Gill Sans MT"/>
        <a:cs typeface="Gill Sans MT"/>
        <a:sym typeface="Gill Sans MT"/>
      </a:defRPr>
    </a:lvl1pPr>
    <a:lvl2pPr indent="457200" defTabSz="457200">
      <a:defRPr>
        <a:latin typeface="Gill Sans MT"/>
        <a:ea typeface="Gill Sans MT"/>
        <a:cs typeface="Gill Sans MT"/>
        <a:sym typeface="Gill Sans MT"/>
      </a:defRPr>
    </a:lvl2pPr>
    <a:lvl3pPr indent="914400" defTabSz="457200">
      <a:defRPr>
        <a:latin typeface="Gill Sans MT"/>
        <a:ea typeface="Gill Sans MT"/>
        <a:cs typeface="Gill Sans MT"/>
        <a:sym typeface="Gill Sans MT"/>
      </a:defRPr>
    </a:lvl3pPr>
    <a:lvl4pPr indent="1371600" defTabSz="457200">
      <a:defRPr>
        <a:latin typeface="Gill Sans MT"/>
        <a:ea typeface="Gill Sans MT"/>
        <a:cs typeface="Gill Sans MT"/>
        <a:sym typeface="Gill Sans MT"/>
      </a:defRPr>
    </a:lvl4pPr>
    <a:lvl5pPr indent="1828800" defTabSz="457200">
      <a:defRPr>
        <a:latin typeface="Gill Sans MT"/>
        <a:ea typeface="Gill Sans MT"/>
        <a:cs typeface="Gill Sans MT"/>
        <a:sym typeface="Gill Sans MT"/>
      </a:defRPr>
    </a:lvl5pPr>
    <a:lvl6pPr indent="2286000" defTabSz="457200">
      <a:defRPr>
        <a:latin typeface="Gill Sans MT"/>
        <a:ea typeface="Gill Sans MT"/>
        <a:cs typeface="Gill Sans MT"/>
        <a:sym typeface="Gill Sans MT"/>
      </a:defRPr>
    </a:lvl6pPr>
    <a:lvl7pPr indent="2743200" defTabSz="457200">
      <a:defRPr>
        <a:latin typeface="Gill Sans MT"/>
        <a:ea typeface="Gill Sans MT"/>
        <a:cs typeface="Gill Sans MT"/>
        <a:sym typeface="Gill Sans MT"/>
      </a:defRPr>
    </a:lvl7pPr>
    <a:lvl8pPr indent="3200400" defTabSz="457200">
      <a:defRPr>
        <a:latin typeface="Gill Sans MT"/>
        <a:ea typeface="Gill Sans MT"/>
        <a:cs typeface="Gill Sans MT"/>
        <a:sym typeface="Gill Sans MT"/>
      </a:defRPr>
    </a:lvl8pPr>
    <a:lvl9pPr indent="3657600" defTabSz="457200">
      <a:defRPr>
        <a:latin typeface="Gill Sans MT"/>
        <a:ea typeface="Gill Sans MT"/>
        <a:cs typeface="Gill Sans MT"/>
        <a:sym typeface="Gill Sans M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780"/>
    <a:srgbClr val="0019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18735740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572000" y="377650"/>
            <a:ext cx="3886200" cy="323850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4572000" y="3616150"/>
            <a:ext cx="3886200" cy="324185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EEECE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EEECE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EEECE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EEECE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EEECE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EEECE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EEECE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EEECE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EEECE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EEECE1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8458200" y="6251574"/>
            <a:ext cx="457200" cy="1651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685800" y="92076"/>
            <a:ext cx="7772400" cy="1508125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001978"/>
                </a:solidFill>
              </a:rP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5257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001978"/>
                </a:solidFill>
              </a:rPr>
              <a:t>Title Text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Five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3.jpg" descr="open house_interior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071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 cap="none"/>
            </a:pPr>
            <a:r>
              <a:rPr sz="3600" cap="all"/>
              <a:t>Title Text</a:t>
            </a:r>
          </a:p>
        </p:txBody>
      </p:sp>
      <p:sp>
        <p:nvSpPr>
          <p:cNvPr id="50" name="Shape 50"/>
          <p:cNvSpPr/>
          <p:nvPr/>
        </p:nvSpPr>
        <p:spPr>
          <a:xfrm rot="16200000">
            <a:off x="-4465" y="2570480"/>
            <a:ext cx="461665" cy="316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/>
          </a:lstStyle>
          <a:p>
            <a:pPr lvl="0"/>
            <a:r>
              <a:t>people.  information.  technology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001978"/>
                </a:solid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2883692"/>
            <a:ext cx="7772401" cy="3076576"/>
          </a:xfrm>
          <a:prstGeom prst="rect">
            <a:avLst/>
          </a:prstGeom>
        </p:spPr>
        <p:txBody>
          <a:bodyPr anchor="t"/>
          <a:lstStyle>
            <a:lvl1pPr>
              <a:defRPr sz="400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001978"/>
                </a:solidFill>
              </a:rPr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0"/>
            <a:ext cx="7772401" cy="288369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1">
                <a:solidFill>
                  <a:srgbClr val="C4BD97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0" indent="457200">
              <a:buClrTx/>
              <a:buSzTx/>
              <a:buFontTx/>
              <a:buNone/>
              <a:defRPr b="1">
                <a:solidFill>
                  <a:srgbClr val="C4BD97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0" indent="914400">
              <a:buClrTx/>
              <a:buSzTx/>
              <a:buFontTx/>
              <a:buNone/>
              <a:defRPr b="1">
                <a:solidFill>
                  <a:srgbClr val="C4BD97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0" indent="1371600">
              <a:buClrTx/>
              <a:buSzTx/>
              <a:buFontTx/>
              <a:buNone/>
              <a:defRPr b="1">
                <a:solidFill>
                  <a:srgbClr val="C4BD97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0" indent="1828800">
              <a:buClrTx/>
              <a:buSzTx/>
              <a:buFontTx/>
              <a:buNone/>
              <a:defRPr b="1">
                <a:solidFill>
                  <a:srgbClr val="C4BD97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C4BD97"/>
                </a:solid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C4BD97"/>
                </a:solid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C4BD97"/>
                </a:solid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C4BD97"/>
                </a:solid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C4BD97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/>
        </p:nvSpPr>
        <p:spPr>
          <a:xfrm>
            <a:off x="0" y="5262464"/>
            <a:ext cx="9144000" cy="746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685800" y="156084"/>
            <a:ext cx="7772400" cy="1380109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001978"/>
                </a:solidFill>
              </a:rP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685800" y="1536191"/>
            <a:ext cx="3657600" cy="532181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685800" y="256810"/>
            <a:ext cx="77724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001978"/>
                </a:solidFill>
              </a:rP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85800" y="1435465"/>
            <a:ext cx="3657600" cy="73941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1800" b="1">
                <a:solidFill>
                  <a:srgbClr val="9F9F9F"/>
                </a:solidFill>
              </a:defRPr>
            </a:lvl1pPr>
            <a:lvl2pPr marL="0" indent="457200">
              <a:buClrTx/>
              <a:buSzTx/>
              <a:buFontTx/>
              <a:buNone/>
              <a:defRPr sz="1800" b="1">
                <a:solidFill>
                  <a:srgbClr val="9F9F9F"/>
                </a:solidFill>
              </a:defRPr>
            </a:lvl2pPr>
            <a:lvl3pPr marL="0" indent="914400">
              <a:buClrTx/>
              <a:buSzTx/>
              <a:buFontTx/>
              <a:buNone/>
              <a:defRPr sz="1800" b="1">
                <a:solidFill>
                  <a:srgbClr val="9F9F9F"/>
                </a:solidFill>
              </a:defRPr>
            </a:lvl3pPr>
            <a:lvl4pPr marL="0" indent="1371600">
              <a:buClrTx/>
              <a:buSzTx/>
              <a:buFontTx/>
              <a:buNone/>
              <a:defRPr sz="1800" b="1">
                <a:solidFill>
                  <a:srgbClr val="9F9F9F"/>
                </a:solidFill>
              </a:defRPr>
            </a:lvl4pPr>
            <a:lvl5pPr marL="0" indent="1828800">
              <a:buClrTx/>
              <a:buSzTx/>
              <a:buFontTx/>
              <a:buNone/>
              <a:defRPr sz="1800" b="1">
                <a:solidFill>
                  <a:srgbClr val="9F9F9F"/>
                </a:solidFill>
              </a:defRPr>
            </a:lvl5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9F9F9F"/>
                </a:solidFill>
              </a:rPr>
              <a:t>Body Level One</a:t>
            </a:r>
          </a:p>
          <a:p>
            <a:pPr lvl="1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9F9F9F"/>
                </a:solidFill>
              </a:rPr>
              <a:t>Body Level Two</a:t>
            </a:r>
          </a:p>
          <a:p>
            <a:pPr lvl="2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9F9F9F"/>
                </a:solidFill>
              </a:rPr>
              <a:t>Body Level Three</a:t>
            </a:r>
          </a:p>
          <a:p>
            <a:pPr lvl="3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9F9F9F"/>
                </a:solidFill>
              </a:rPr>
              <a:t>Body Level Four</a:t>
            </a:r>
          </a:p>
          <a:p>
            <a:pPr lvl="4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9F9F9F"/>
                </a:solidFill>
              </a:rPr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685800" y="92076"/>
            <a:ext cx="7772400" cy="1508125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001978"/>
                </a:solidFill>
              </a:rPr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676655" y="0"/>
            <a:ext cx="3383281" cy="15240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600" b="1" cap="none">
                <a:solidFill>
                  <a:srgbClr val="9F9F9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b="1">
                <a:solidFill>
                  <a:srgbClr val="9F9F9F"/>
                </a:solidFill>
              </a:rP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4572000" y="609600"/>
            <a:ext cx="3886200" cy="5905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676655" y="0"/>
            <a:ext cx="3383281" cy="15240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600" b="1" cap="none">
                <a:solidFill>
                  <a:srgbClr val="9F9F9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b="1">
                <a:solidFill>
                  <a:srgbClr val="9F9F9F"/>
                </a:solidFill>
              </a:rPr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676655" y="1524000"/>
            <a:ext cx="3381376" cy="501015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600"/>
            </a:lvl1pPr>
            <a:lvl2pPr marL="0" indent="468630">
              <a:buClrTx/>
              <a:buSzTx/>
              <a:buFontTx/>
              <a:buNone/>
              <a:defRPr sz="1600"/>
            </a:lvl2pPr>
            <a:lvl3pPr marL="0" indent="868680">
              <a:buClrTx/>
              <a:buSzTx/>
              <a:buFontTx/>
              <a:buNone/>
              <a:defRPr sz="1600"/>
            </a:lvl3pPr>
            <a:lvl4pPr marL="0" indent="1325880">
              <a:buClrTx/>
              <a:buSzTx/>
              <a:buFontTx/>
              <a:buNone/>
              <a:defRPr sz="1600"/>
            </a:lvl4pPr>
            <a:lvl5pPr marL="0" indent="1783079">
              <a:buClrTx/>
              <a:buSzTx/>
              <a:buFontTx/>
              <a:buNone/>
              <a:defRPr sz="1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197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197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197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197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1978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85800" y="92075"/>
            <a:ext cx="77724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001978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525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58200" y="6616699"/>
            <a:ext cx="457200" cy="1651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b">
            <a:spAutoFit/>
          </a:bodyPr>
          <a:lstStyle>
            <a:lvl1pPr algn="r">
              <a:defRPr sz="1100" b="1">
                <a:solidFill>
                  <a:srgbClr val="4D4D4D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>
        <a:defRPr sz="3600" cap="all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1pPr>
      <a:lvl2pPr>
        <a:defRPr sz="3600" cap="all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2pPr>
      <a:lvl3pPr>
        <a:defRPr sz="3600" cap="all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3pPr>
      <a:lvl4pPr>
        <a:defRPr sz="3600" cap="all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4pPr>
      <a:lvl5pPr>
        <a:defRPr sz="3600" cap="all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5pPr>
      <a:lvl6pPr>
        <a:defRPr sz="3600" cap="all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6pPr>
      <a:lvl7pPr>
        <a:defRPr sz="3600" cap="all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7pPr>
      <a:lvl8pPr>
        <a:defRPr sz="3600" cap="all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8pPr>
      <a:lvl9pPr>
        <a:defRPr sz="3600" cap="all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9pPr>
    </p:titleStyle>
    <p:bodyStyle>
      <a:lvl1pPr marL="342900" indent="-274320">
        <a:spcBef>
          <a:spcPts val="700"/>
        </a:spcBef>
        <a:buClr>
          <a:srgbClr val="FFC600"/>
        </a:buClr>
        <a:buSzPct val="85000"/>
        <a:buFont typeface="Wingdings 3"/>
        <a:buChar char="→"/>
        <a:defRPr sz="2000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1pPr>
      <a:lvl2pPr marL="811530" indent="-342900">
        <a:spcBef>
          <a:spcPts val="700"/>
        </a:spcBef>
        <a:buClr>
          <a:srgbClr val="FFC600"/>
        </a:buClr>
        <a:buSzPct val="85000"/>
        <a:buFont typeface="Wingdings 3"/>
        <a:buChar char="→"/>
        <a:defRPr sz="2000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2pPr>
      <a:lvl3pPr marL="1260565" indent="-391885">
        <a:spcBef>
          <a:spcPts val="700"/>
        </a:spcBef>
        <a:buClr>
          <a:srgbClr val="FFC600"/>
        </a:buClr>
        <a:buSzPct val="85000"/>
        <a:buFont typeface="Wingdings 3"/>
        <a:buChar char="→"/>
        <a:defRPr sz="2000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3pPr>
      <a:lvl4pPr marL="1717765" indent="-391885">
        <a:spcBef>
          <a:spcPts val="700"/>
        </a:spcBef>
        <a:buClr>
          <a:srgbClr val="FFC600"/>
        </a:buClr>
        <a:buSzPct val="85000"/>
        <a:buFont typeface="Wingdings 3"/>
        <a:buChar char="→"/>
        <a:defRPr sz="2000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4pPr>
      <a:lvl5pPr marL="2174965" indent="-391885">
        <a:spcBef>
          <a:spcPts val="700"/>
        </a:spcBef>
        <a:buClr>
          <a:srgbClr val="FFC600"/>
        </a:buClr>
        <a:buSzPct val="85000"/>
        <a:buFont typeface="Wingdings 3"/>
        <a:buChar char="→"/>
        <a:defRPr sz="2000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5pPr>
      <a:lvl6pPr marL="2632165" indent="-391885">
        <a:spcBef>
          <a:spcPts val="700"/>
        </a:spcBef>
        <a:buClr>
          <a:srgbClr val="FFC600"/>
        </a:buClr>
        <a:buSzPct val="85000"/>
        <a:buFont typeface="Wingdings 3"/>
        <a:buChar char=""/>
        <a:defRPr sz="2000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6pPr>
      <a:lvl7pPr marL="3089365" indent="-391885">
        <a:spcBef>
          <a:spcPts val="700"/>
        </a:spcBef>
        <a:buClr>
          <a:srgbClr val="FFC600"/>
        </a:buClr>
        <a:buSzPct val="85000"/>
        <a:buFont typeface="Wingdings 3"/>
        <a:buChar char=""/>
        <a:defRPr sz="2000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7pPr>
      <a:lvl8pPr marL="3546565" indent="-391885">
        <a:spcBef>
          <a:spcPts val="700"/>
        </a:spcBef>
        <a:buClr>
          <a:srgbClr val="FFC600"/>
        </a:buClr>
        <a:buSzPct val="85000"/>
        <a:buFont typeface="Wingdings 3"/>
        <a:buChar char=""/>
        <a:defRPr sz="2000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8pPr>
      <a:lvl9pPr marL="4003765" indent="-391885">
        <a:spcBef>
          <a:spcPts val="700"/>
        </a:spcBef>
        <a:buClr>
          <a:srgbClr val="FFC600"/>
        </a:buClr>
        <a:buSzPct val="85000"/>
        <a:buFont typeface="Wingdings 3"/>
        <a:buChar char=""/>
        <a:defRPr sz="2000">
          <a:solidFill>
            <a:srgbClr val="001978"/>
          </a:solidFill>
          <a:latin typeface="Futura Std Book"/>
          <a:ea typeface="Futura Std Book"/>
          <a:cs typeface="Futura Std Book"/>
          <a:sym typeface="Futura Std Book"/>
        </a:defRPr>
      </a:lvl9pPr>
    </p:bodyStyle>
    <p:otherStyle>
      <a:lvl1pPr algn="r" defTabSz="457200">
        <a:defRPr sz="1100" b="1">
          <a:solidFill>
            <a:schemeClr val="tx1"/>
          </a:solidFill>
          <a:latin typeface="+mn-lt"/>
          <a:ea typeface="+mn-ea"/>
          <a:cs typeface="+mn-cs"/>
          <a:sym typeface="Gill Sans MT"/>
        </a:defRPr>
      </a:lvl1pPr>
      <a:lvl2pPr indent="457200" algn="r" defTabSz="457200">
        <a:defRPr sz="1100" b="1">
          <a:solidFill>
            <a:schemeClr val="tx1"/>
          </a:solidFill>
          <a:latin typeface="+mn-lt"/>
          <a:ea typeface="+mn-ea"/>
          <a:cs typeface="+mn-cs"/>
          <a:sym typeface="Gill Sans MT"/>
        </a:defRPr>
      </a:lvl2pPr>
      <a:lvl3pPr indent="914400" algn="r" defTabSz="457200">
        <a:defRPr sz="1100" b="1">
          <a:solidFill>
            <a:schemeClr val="tx1"/>
          </a:solidFill>
          <a:latin typeface="+mn-lt"/>
          <a:ea typeface="+mn-ea"/>
          <a:cs typeface="+mn-cs"/>
          <a:sym typeface="Gill Sans MT"/>
        </a:defRPr>
      </a:lvl3pPr>
      <a:lvl4pPr indent="1371600" algn="r" defTabSz="457200">
        <a:defRPr sz="1100" b="1">
          <a:solidFill>
            <a:schemeClr val="tx1"/>
          </a:solidFill>
          <a:latin typeface="+mn-lt"/>
          <a:ea typeface="+mn-ea"/>
          <a:cs typeface="+mn-cs"/>
          <a:sym typeface="Gill Sans MT"/>
        </a:defRPr>
      </a:lvl4pPr>
      <a:lvl5pPr indent="1828800" algn="r" defTabSz="457200">
        <a:defRPr sz="1100" b="1">
          <a:solidFill>
            <a:schemeClr val="tx1"/>
          </a:solidFill>
          <a:latin typeface="+mn-lt"/>
          <a:ea typeface="+mn-ea"/>
          <a:cs typeface="+mn-cs"/>
          <a:sym typeface="Gill Sans MT"/>
        </a:defRPr>
      </a:lvl5pPr>
      <a:lvl6pPr indent="2286000" algn="r" defTabSz="457200">
        <a:defRPr sz="1100" b="1">
          <a:solidFill>
            <a:schemeClr val="tx1"/>
          </a:solidFill>
          <a:latin typeface="+mn-lt"/>
          <a:ea typeface="+mn-ea"/>
          <a:cs typeface="+mn-cs"/>
          <a:sym typeface="Gill Sans MT"/>
        </a:defRPr>
      </a:lvl6pPr>
      <a:lvl7pPr indent="2743200" algn="r" defTabSz="457200">
        <a:defRPr sz="1100" b="1">
          <a:solidFill>
            <a:schemeClr val="tx1"/>
          </a:solidFill>
          <a:latin typeface="+mn-lt"/>
          <a:ea typeface="+mn-ea"/>
          <a:cs typeface="+mn-cs"/>
          <a:sym typeface="Gill Sans MT"/>
        </a:defRPr>
      </a:lvl7pPr>
      <a:lvl8pPr indent="3200400" algn="r" defTabSz="457200">
        <a:defRPr sz="1100" b="1">
          <a:solidFill>
            <a:schemeClr val="tx1"/>
          </a:solidFill>
          <a:latin typeface="+mn-lt"/>
          <a:ea typeface="+mn-ea"/>
          <a:cs typeface="+mn-cs"/>
          <a:sym typeface="Gill Sans MT"/>
        </a:defRPr>
      </a:lvl8pPr>
      <a:lvl9pPr indent="3657600" algn="r" defTabSz="457200">
        <a:defRPr sz="1100" b="1">
          <a:solidFill>
            <a:schemeClr val="tx1"/>
          </a:solidFill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nusmv.fbk.eu/faq.html#01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4560658" y="1729264"/>
            <a:ext cx="4583342" cy="1524001"/>
          </a:xfrm>
          <a:prstGeom prst="rect">
            <a:avLst/>
          </a:prstGeom>
        </p:spPr>
        <p:txBody>
          <a:bodyPr/>
          <a:lstStyle>
            <a:lvl1pPr defTabSz="832104">
              <a:defRPr sz="3276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276" cap="all">
                <a:solidFill>
                  <a:srgbClr val="FFFFFF"/>
                </a:solidFill>
              </a:rPr>
              <a:t>Defining a Model of A Banking System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4571998" y="3616150"/>
            <a:ext cx="4572002" cy="18256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EEECE1"/>
                </a:solidFill>
              </a:rPr>
              <a:t>Kyle Patron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EEECE1"/>
                </a:solidFill>
              </a:rPr>
              <a:t>Matt Ping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EEECE1"/>
                </a:solidFill>
              </a:rPr>
              <a:t>CS 680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EEECE1"/>
                </a:solidFill>
              </a:rPr>
              <a:t>Project 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685800" y="32192"/>
            <a:ext cx="7772400" cy="1143001"/>
          </a:xfrm>
          <a:prstGeom prst="rect">
            <a:avLst/>
          </a:prstGeom>
        </p:spPr>
        <p:txBody>
          <a:bodyPr/>
          <a:lstStyle/>
          <a:p>
            <a:pPr lvl="1">
              <a:defRPr sz="1800" cap="none">
                <a:solidFill>
                  <a:srgbClr val="000000"/>
                </a:solidFill>
              </a:defRPr>
            </a:pPr>
            <a:r>
              <a:rPr lang="en-US" sz="3600" cap="all" dirty="0" smtClean="0">
                <a:solidFill>
                  <a:srgbClr val="001978"/>
                </a:solidFill>
              </a:rPr>
              <a:t>Output- Asynchronous</a:t>
            </a:r>
            <a:endParaRPr sz="3600" cap="all" dirty="0">
              <a:solidFill>
                <a:srgbClr val="001978"/>
              </a:solidFill>
            </a:endParaRP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0" y="992921"/>
            <a:ext cx="9034272" cy="4756715"/>
          </a:xfrm>
          <a:prstGeom prst="rect">
            <a:avLst/>
          </a:prstGeom>
        </p:spPr>
        <p:txBody>
          <a:bodyPr numCol="3">
            <a:normAutofit fontScale="40000" lnSpcReduction="20000"/>
          </a:bodyPr>
          <a:lstStyle/>
          <a:p>
            <a:r>
              <a:rPr lang="en-US" dirty="0"/>
              <a:t>Trace Description: Simulation Trace </a:t>
            </a:r>
          </a:p>
          <a:p>
            <a:r>
              <a:rPr lang="en-US" dirty="0"/>
              <a:t>Trace Type: Simulation </a:t>
            </a:r>
          </a:p>
          <a:p>
            <a:r>
              <a:rPr lang="en-US" dirty="0"/>
              <a:t>-&gt; State: 1.1 &lt;-</a:t>
            </a:r>
          </a:p>
          <a:p>
            <a:r>
              <a:rPr lang="en-US" dirty="0"/>
              <a:t>      atm0.state = sending</a:t>
            </a:r>
          </a:p>
          <a:p>
            <a:r>
              <a:rPr lang="en-US" dirty="0"/>
              <a:t>      atm0.message = -27</a:t>
            </a:r>
          </a:p>
          <a:p>
            <a:r>
              <a:rPr lang="en-US" dirty="0"/>
              <a:t>      atm0.control = FALSE</a:t>
            </a:r>
          </a:p>
          <a:p>
            <a:r>
              <a:rPr lang="en-US" dirty="0"/>
              <a:t>      atm0.confailed = FALSE</a:t>
            </a:r>
          </a:p>
          <a:p>
            <a:r>
              <a:rPr lang="en-US" dirty="0"/>
              <a:t>      atm0.output = 0</a:t>
            </a:r>
          </a:p>
          <a:p>
            <a:r>
              <a:rPr lang="en-US" dirty="0"/>
              <a:t>      atm0.balance = 0</a:t>
            </a:r>
          </a:p>
          <a:p>
            <a:r>
              <a:rPr lang="en-US" dirty="0"/>
              <a:t>      bank0.balance = 37</a:t>
            </a:r>
          </a:p>
          <a:p>
            <a:r>
              <a:rPr lang="en-US" dirty="0"/>
              <a:t>      bank0.failedb = TRUE</a:t>
            </a:r>
          </a:p>
          <a:p>
            <a:r>
              <a:rPr lang="en-US" dirty="0"/>
              <a:t>      bank0.state = receiving</a:t>
            </a:r>
          </a:p>
          <a:p>
            <a:r>
              <a:rPr lang="en-US" dirty="0"/>
              <a:t>      bank0.ack = TRUE</a:t>
            </a:r>
          </a:p>
          <a:p>
            <a:r>
              <a:rPr lang="en-US" dirty="0"/>
              <a:t>      bank0.expected = FALSE</a:t>
            </a:r>
          </a:p>
          <a:p>
            <a:r>
              <a:rPr lang="en-US" dirty="0"/>
              <a:t>      bank0.expfailed = FALSE</a:t>
            </a:r>
          </a:p>
          <a:p>
            <a:r>
              <a:rPr lang="en-US" dirty="0"/>
              <a:t>      </a:t>
            </a:r>
            <a:r>
              <a:rPr lang="en-US" dirty="0" err="1"/>
              <a:t>msg_channel.forget</a:t>
            </a:r>
            <a:r>
              <a:rPr lang="en-US" dirty="0"/>
              <a:t> = FALSE</a:t>
            </a:r>
          </a:p>
          <a:p>
            <a:r>
              <a:rPr lang="en-US" dirty="0"/>
              <a:t>      msg_channel.output1 = 0</a:t>
            </a:r>
          </a:p>
          <a:p>
            <a:r>
              <a:rPr lang="en-US" dirty="0"/>
              <a:t>      msg_channel.output2 = TRUE</a:t>
            </a:r>
          </a:p>
          <a:p>
            <a:r>
              <a:rPr lang="en-US" dirty="0"/>
              <a:t>      msg_channel.output3 = TRUE</a:t>
            </a:r>
          </a:p>
          <a:p>
            <a:r>
              <a:rPr lang="en-US" dirty="0"/>
              <a:t>      </a:t>
            </a:r>
            <a:r>
              <a:rPr lang="en-US" dirty="0" err="1"/>
              <a:t>ack_channel.forget</a:t>
            </a:r>
            <a:r>
              <a:rPr lang="en-US" dirty="0"/>
              <a:t> = FALSE</a:t>
            </a:r>
          </a:p>
          <a:p>
            <a:r>
              <a:rPr lang="en-US" dirty="0"/>
              <a:t>      ack_channel.output1 = TRUE</a:t>
            </a:r>
          </a:p>
          <a:p>
            <a:r>
              <a:rPr lang="en-US" dirty="0"/>
              <a:t>      ack_channel.output2 = TRUE</a:t>
            </a:r>
          </a:p>
          <a:p>
            <a:r>
              <a:rPr lang="en-US" dirty="0"/>
              <a:t>      ack_channel.output3 = 0</a:t>
            </a:r>
          </a:p>
          <a:p>
            <a:r>
              <a:rPr lang="en-US" dirty="0"/>
              <a:t>-&gt; State: 1.2 &lt;-</a:t>
            </a:r>
          </a:p>
          <a:p>
            <a:r>
              <a:rPr lang="en-US" dirty="0"/>
              <a:t>      atm0.balance = -1</a:t>
            </a:r>
          </a:p>
          <a:p>
            <a:r>
              <a:rPr lang="en-US" dirty="0"/>
              <a:t>      msg_channel.output1 = -27</a:t>
            </a:r>
          </a:p>
          <a:p>
            <a:r>
              <a:rPr lang="en-US" dirty="0"/>
              <a:t>      msg_channel.output2 = FALSE</a:t>
            </a:r>
          </a:p>
          <a:p>
            <a:r>
              <a:rPr lang="en-US" dirty="0"/>
              <a:t>      msg_channel.output3 = FALSE</a:t>
            </a:r>
          </a:p>
          <a:p>
            <a:r>
              <a:rPr lang="en-US" dirty="0"/>
              <a:t>      ack_channel.output3 = 37</a:t>
            </a:r>
          </a:p>
          <a:p>
            <a:r>
              <a:rPr lang="en-US" dirty="0"/>
              <a:t>-&gt; State: 1.3 &lt;-</a:t>
            </a:r>
          </a:p>
          <a:p>
            <a:r>
              <a:rPr lang="en-US" dirty="0"/>
              <a:t>      bank0.balance = 10</a:t>
            </a:r>
          </a:p>
          <a:p>
            <a:r>
              <a:rPr lang="en-US" dirty="0"/>
              <a:t>      bank0.state = received</a:t>
            </a:r>
          </a:p>
          <a:p>
            <a:r>
              <a:rPr lang="en-US" dirty="0"/>
              <a:t>-&gt; State: 1.4 &lt;-</a:t>
            </a:r>
          </a:p>
          <a:p>
            <a:r>
              <a:rPr lang="en-US" dirty="0"/>
              <a:t>      bank0.state = receiving</a:t>
            </a:r>
          </a:p>
          <a:p>
            <a:r>
              <a:rPr lang="en-US" dirty="0"/>
              <a:t>      bank0.ack = FALSE</a:t>
            </a:r>
          </a:p>
          <a:p>
            <a:r>
              <a:rPr lang="en-US" dirty="0"/>
              <a:t>      bank0.expected = TRUE</a:t>
            </a:r>
          </a:p>
          <a:p>
            <a:r>
              <a:rPr lang="en-US" dirty="0"/>
              <a:t>      ack_channel.output3 = 10</a:t>
            </a:r>
          </a:p>
          <a:p>
            <a:r>
              <a:rPr lang="en-US" dirty="0"/>
              <a:t>-&gt; State: 1.5 &lt;-</a:t>
            </a:r>
          </a:p>
          <a:p>
            <a:r>
              <a:rPr lang="en-US" dirty="0"/>
              <a:t>      bank0.state = failed</a:t>
            </a:r>
          </a:p>
          <a:p>
            <a:r>
              <a:rPr lang="en-US" dirty="0"/>
              <a:t>      ack_channel.output1 = FALSE</a:t>
            </a:r>
          </a:p>
          <a:p>
            <a:r>
              <a:rPr lang="en-US" dirty="0"/>
              <a:t>-&gt; State: 1.6 &lt;-</a:t>
            </a:r>
          </a:p>
          <a:p>
            <a:r>
              <a:rPr lang="en-US" dirty="0"/>
              <a:t>      atm0.state = sent</a:t>
            </a:r>
          </a:p>
          <a:p>
            <a:r>
              <a:rPr lang="en-US" dirty="0"/>
              <a:t>      bank0.failedb = FALSE</a:t>
            </a:r>
          </a:p>
          <a:p>
            <a:r>
              <a:rPr lang="en-US" dirty="0"/>
              <a:t>      bank0.state = receiving</a:t>
            </a:r>
          </a:p>
          <a:p>
            <a:r>
              <a:rPr lang="en-US" dirty="0"/>
              <a:t>      bank0.expfailed = TRUE</a:t>
            </a:r>
          </a:p>
          <a:p>
            <a:r>
              <a:rPr lang="en-US" dirty="0"/>
              <a:t>-&gt; State: 1.7 &lt;-</a:t>
            </a:r>
          </a:p>
          <a:p>
            <a:r>
              <a:rPr lang="en-US" dirty="0"/>
              <a:t>      atm0.state = sending</a:t>
            </a:r>
          </a:p>
          <a:p>
            <a:r>
              <a:rPr lang="en-US" dirty="0"/>
              <a:t>      atm0.control = TRUE</a:t>
            </a:r>
          </a:p>
          <a:p>
            <a:r>
              <a:rPr lang="en-US" dirty="0"/>
              <a:t>      atm0.output = 27</a:t>
            </a:r>
          </a:p>
          <a:p>
            <a:r>
              <a:rPr lang="en-US" dirty="0"/>
              <a:t>      atm0.balance = 10</a:t>
            </a:r>
          </a:p>
          <a:p>
            <a:r>
              <a:rPr lang="en-US" dirty="0"/>
              <a:t>      bank0.state = failed</a:t>
            </a:r>
          </a:p>
          <a:p>
            <a:r>
              <a:rPr lang="en-US" dirty="0"/>
              <a:t>      ack_channel.output2 = FALSE</a:t>
            </a:r>
          </a:p>
          <a:p>
            <a:r>
              <a:rPr lang="en-US" dirty="0"/>
              <a:t>-&gt; State: 1.8 &lt;-</a:t>
            </a:r>
          </a:p>
          <a:p>
            <a:r>
              <a:rPr lang="en-US" dirty="0"/>
              <a:t>      atm0.state = failed</a:t>
            </a:r>
          </a:p>
          <a:p>
            <a:r>
              <a:rPr lang="en-US" dirty="0"/>
              <a:t>      atm0.output = 0</a:t>
            </a:r>
          </a:p>
          <a:p>
            <a:r>
              <a:rPr lang="en-US" dirty="0"/>
              <a:t>      atm0.balance = -1</a:t>
            </a:r>
          </a:p>
          <a:p>
            <a:r>
              <a:rPr lang="en-US" dirty="0"/>
              <a:t>      bank0.state = receiving</a:t>
            </a:r>
          </a:p>
          <a:p>
            <a:r>
              <a:rPr lang="en-US" dirty="0"/>
              <a:t>      bank0.expfailed = FALSE</a:t>
            </a:r>
          </a:p>
          <a:p>
            <a:r>
              <a:rPr lang="en-US" dirty="0"/>
              <a:t>      msg_channel.output2 = TRUE</a:t>
            </a:r>
          </a:p>
          <a:p>
            <a:r>
              <a:rPr lang="en-US" dirty="0"/>
              <a:t>-&gt; State: 1.9 &lt;-</a:t>
            </a:r>
          </a:p>
          <a:p>
            <a:r>
              <a:rPr lang="en-US" dirty="0"/>
              <a:t>      atm0.state = sending</a:t>
            </a:r>
          </a:p>
          <a:p>
            <a:r>
              <a:rPr lang="en-US" dirty="0"/>
              <a:t>      atm0.confailed = TRUE</a:t>
            </a:r>
          </a:p>
          <a:p>
            <a:r>
              <a:rPr lang="en-US" dirty="0"/>
              <a:t>      bank0.state = failed</a:t>
            </a:r>
          </a:p>
          <a:p>
            <a:r>
              <a:rPr lang="en-US" dirty="0"/>
              <a:t>-&gt; State: 1.10 &lt;-</a:t>
            </a:r>
          </a:p>
          <a:p>
            <a:r>
              <a:rPr lang="en-US" dirty="0"/>
              <a:t>      bank0.state = receiving</a:t>
            </a:r>
          </a:p>
          <a:p>
            <a:r>
              <a:rPr lang="en-US" dirty="0"/>
              <a:t>      bank0.expfailed = TRUE</a:t>
            </a:r>
          </a:p>
          <a:p>
            <a:r>
              <a:rPr lang="en-US" dirty="0"/>
              <a:t>      msg_channel.output3 = TRUE</a:t>
            </a:r>
          </a:p>
          <a:p>
            <a:r>
              <a:rPr lang="en-US" dirty="0"/>
              <a:t>-&gt; State: 1.11 &lt;-</a:t>
            </a:r>
          </a:p>
          <a:p>
            <a:r>
              <a:rPr lang="en-US" dirty="0"/>
              <a:t>      bank0.state = failed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001978"/>
              </a:solid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685800" y="32192"/>
            <a:ext cx="7772400" cy="1143001"/>
          </a:xfrm>
          <a:prstGeom prst="rect">
            <a:avLst/>
          </a:prstGeom>
        </p:spPr>
        <p:txBody>
          <a:bodyPr/>
          <a:lstStyle/>
          <a:p>
            <a:pPr lvl="1">
              <a:defRPr sz="1800" cap="none">
                <a:solidFill>
                  <a:srgbClr val="000000"/>
                </a:solidFill>
              </a:defRPr>
            </a:pPr>
            <a:r>
              <a:rPr sz="3600" cap="all" dirty="0">
                <a:solidFill>
                  <a:srgbClr val="001978"/>
                </a:solidFill>
              </a:rPr>
              <a:t>Analysis of </a:t>
            </a:r>
            <a:r>
              <a:rPr sz="3600" cap="all" dirty="0" smtClean="0">
                <a:solidFill>
                  <a:srgbClr val="001978"/>
                </a:solidFill>
              </a:rPr>
              <a:t>behavior</a:t>
            </a:r>
            <a:r>
              <a:rPr lang="en-US" sz="3600" cap="all" dirty="0" smtClean="0">
                <a:solidFill>
                  <a:srgbClr val="001978"/>
                </a:solidFill>
              </a:rPr>
              <a:t> - Synchronous</a:t>
            </a:r>
            <a:endParaRPr sz="3600" cap="all" dirty="0">
              <a:solidFill>
                <a:srgbClr val="001978"/>
              </a:solidFill>
            </a:endParaRP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685800" y="1175193"/>
            <a:ext cx="7772400" cy="457444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0F2780"/>
                </a:solidFill>
              </a:rPr>
              <a:t>Works beautifully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rgbClr val="0F2780"/>
                </a:solidFill>
              </a:rPr>
              <a:t>Is supposed to keep running but doesn’t generate a new operation so just repeats it over and over again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0F2780"/>
                </a:solidFill>
              </a:rPr>
              <a:t>Since it is run synchronously there is very little variation from run to run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0F2780"/>
                </a:solidFill>
              </a:rPr>
              <a:t>Either it fails or it doesn’t based on amount withdrawn/deposited.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0F2780"/>
                </a:solidFill>
              </a:rPr>
              <a:t>Keeps running forever as designed</a:t>
            </a:r>
            <a:endParaRPr sz="2000" dirty="0">
              <a:solidFill>
                <a:srgbClr val="0F2780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685800" y="32192"/>
            <a:ext cx="7772400" cy="1143001"/>
          </a:xfrm>
          <a:prstGeom prst="rect">
            <a:avLst/>
          </a:prstGeom>
        </p:spPr>
        <p:txBody>
          <a:bodyPr/>
          <a:lstStyle/>
          <a:p>
            <a:pPr lvl="1">
              <a:defRPr sz="1800" cap="none">
                <a:solidFill>
                  <a:srgbClr val="000000"/>
                </a:solidFill>
              </a:defRPr>
            </a:pPr>
            <a:r>
              <a:rPr sz="3600" cap="all" dirty="0">
                <a:solidFill>
                  <a:srgbClr val="001978"/>
                </a:solidFill>
              </a:rPr>
              <a:t>Analysis of </a:t>
            </a:r>
            <a:r>
              <a:rPr sz="3600" cap="all" dirty="0" smtClean="0">
                <a:solidFill>
                  <a:srgbClr val="001978"/>
                </a:solidFill>
              </a:rPr>
              <a:t>behavior</a:t>
            </a:r>
            <a:r>
              <a:rPr lang="en-US" sz="3600" cap="all" dirty="0" smtClean="0">
                <a:solidFill>
                  <a:srgbClr val="001978"/>
                </a:solidFill>
              </a:rPr>
              <a:t> - Asynchronous</a:t>
            </a:r>
            <a:endParaRPr sz="3600" cap="all" dirty="0">
              <a:solidFill>
                <a:srgbClr val="001978"/>
              </a:solidFill>
            </a:endParaRP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685800" y="1175193"/>
            <a:ext cx="7772400" cy="457444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rgbClr val="0F2780"/>
                </a:solidFill>
              </a:rPr>
              <a:t>This did not work at all.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0F2780"/>
                </a:solidFill>
              </a:rPr>
              <a:t>There is a problem with NUSMV and Concurrency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rgbClr val="0F2780"/>
                </a:solidFill>
              </a:rPr>
              <a:t>It is currently deprecated because it doesn’t work in some situations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0F2780"/>
                </a:solidFill>
              </a:rPr>
              <a:t>It doesn’t work if you use </a:t>
            </a:r>
            <a:r>
              <a:rPr lang="en-US" dirty="0" err="1" smtClean="0">
                <a:solidFill>
                  <a:srgbClr val="0F2780"/>
                </a:solidFill>
              </a:rPr>
              <a:t>init</a:t>
            </a:r>
            <a:endParaRPr lang="en-US" dirty="0" smtClean="0">
              <a:solidFill>
                <a:srgbClr val="0F278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0F2780"/>
                </a:solidFill>
              </a:rPr>
              <a:t>Problem is it never lets certain threads run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rgbClr val="0F2780"/>
                </a:solidFill>
              </a:rPr>
              <a:t>This can be seen here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rgbClr val="0F2780"/>
                </a:solidFill>
                <a:hlinkClick r:id="rId2"/>
              </a:rPr>
              <a:t>nusmv.fbk.eu/faq.html#012</a:t>
            </a:r>
            <a:endParaRPr lang="en-US" dirty="0" smtClean="0">
              <a:solidFill>
                <a:srgbClr val="0F278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0F2780"/>
                </a:solidFill>
              </a:rPr>
              <a:t>This prevented us from doing much Asynchronous testing that we had planned</a:t>
            </a:r>
          </a:p>
        </p:txBody>
      </p:sp>
    </p:spTree>
    <p:extLst>
      <p:ext uri="{BB962C8B-B14F-4D97-AF65-F5344CB8AC3E}">
        <p14:creationId xmlns:p14="http://schemas.microsoft.com/office/powerpoint/2010/main" val="31889179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685800" y="32192"/>
            <a:ext cx="77724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001978"/>
                </a:solidFill>
              </a:rPr>
              <a:t>Project Summary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685800" y="992921"/>
            <a:ext cx="7772400" cy="47567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F2780"/>
                </a:solidFill>
              </a:rPr>
              <a:t>Defined </a:t>
            </a:r>
            <a:r>
              <a:rPr sz="2000" dirty="0" err="1">
                <a:solidFill>
                  <a:srgbClr val="0F2780"/>
                </a:solidFill>
              </a:rPr>
              <a:t>async</a:t>
            </a:r>
            <a:r>
              <a:rPr sz="2000" dirty="0">
                <a:solidFill>
                  <a:srgbClr val="0F2780"/>
                </a:solidFill>
              </a:rPr>
              <a:t> ABP model to prevent loss and duplication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F2780"/>
                </a:solidFill>
              </a:rPr>
              <a:t>Applied banking model on top of it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F2780"/>
                </a:solidFill>
              </a:rPr>
              <a:t>Ran multiple scenarios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F2780"/>
                </a:solidFill>
              </a:rPr>
              <a:t>Ran negative scenarios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F2780"/>
                </a:solidFill>
              </a:rPr>
              <a:t>Analyzed traces to validate model </a:t>
            </a:r>
            <a:r>
              <a:rPr sz="2000" dirty="0" smtClean="0">
                <a:solidFill>
                  <a:srgbClr val="0F2780"/>
                </a:solidFill>
              </a:rPr>
              <a:t>behavior</a:t>
            </a:r>
            <a:endParaRPr lang="en-US" sz="2000" dirty="0" smtClean="0">
              <a:solidFill>
                <a:srgbClr val="0F278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0F2780"/>
                </a:solidFill>
              </a:rPr>
              <a:t>Failed at Asynchronous runs because of problems with NUSMV</a:t>
            </a:r>
            <a:endParaRPr sz="2000" dirty="0">
              <a:solidFill>
                <a:srgbClr val="0F2780"/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685800" y="32192"/>
            <a:ext cx="77724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001978"/>
                </a:solidFill>
              </a:rPr>
              <a:t>References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685800" y="992921"/>
            <a:ext cx="7772400" cy="4756715"/>
          </a:xfrm>
          <a:prstGeom prst="rect">
            <a:avLst/>
          </a:prstGeom>
        </p:spPr>
        <p:txBody>
          <a:bodyPr/>
          <a:lstStyle/>
          <a:p>
            <a:pPr marL="332613" lvl="0" indent="-266090" defTabSz="886968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1940">
                <a:solidFill>
                  <a:srgbClr val="001978"/>
                </a:solidFill>
              </a:rPr>
              <a:t>[1] Shi, Huiling, Wenke Ma, Meihong Yang, and Xinchang Zhang. "A case study of model checking retail banking system with spin." Journal of computers 7, no. 10 (2012): 2503-2510.</a:t>
            </a:r>
          </a:p>
          <a:p>
            <a:pPr marL="332613" lvl="0" indent="-266090" defTabSz="886968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1940">
                <a:solidFill>
                  <a:srgbClr val="001978"/>
                </a:solidFill>
              </a:rPr>
              <a:t>[2] Santone, Antonella, Valentina Intilangelo, and Domenico Raucci. "Efficient formal verification in banking processes." In </a:t>
            </a:r>
            <a:r>
              <a:rPr sz="1940" i="1">
                <a:solidFill>
                  <a:srgbClr val="001978"/>
                </a:solidFill>
              </a:rPr>
              <a:t>Services (SERVICES), 2013 IEEE Ninth World Congress on</a:t>
            </a:r>
            <a:r>
              <a:rPr sz="1940">
                <a:solidFill>
                  <a:srgbClr val="001978"/>
                </a:solidFill>
              </a:rPr>
              <a:t>, pp. 325-332. IEEE, 2013.</a:t>
            </a:r>
          </a:p>
          <a:p>
            <a:pPr marL="332613" lvl="0" indent="-266090" defTabSz="886968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1940">
                <a:solidFill>
                  <a:srgbClr val="001978"/>
                </a:solidFill>
              </a:rPr>
              <a:t>[3] University of Waterloo. Dept. of Electrical and Computer Engineering, and Stefan Leue. </a:t>
            </a:r>
            <a:r>
              <a:rPr sz="1940" i="1">
                <a:solidFill>
                  <a:srgbClr val="001978"/>
                </a:solidFill>
              </a:rPr>
              <a:t>Mesa: Support for Scenario-Based Design of Concurrent Systems</a:t>
            </a:r>
            <a:r>
              <a:rPr sz="1940">
                <a:solidFill>
                  <a:srgbClr val="001978"/>
                </a:solidFill>
              </a:rPr>
              <a:t>. Department of Electrical and Computer Engineering, University of Waterloo, 1997.</a:t>
            </a:r>
          </a:p>
          <a:p>
            <a:pPr marL="332613" lvl="0" indent="-266090" defTabSz="886968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1940">
                <a:solidFill>
                  <a:srgbClr val="001978"/>
                </a:solidFill>
              </a:rPr>
              <a:t>[4] Schaad, Andreas, and Karsten Sohr. "A workflow instance-based model-checking approach to analysing organisational controls in a loan origination process." In </a:t>
            </a:r>
            <a:r>
              <a:rPr sz="1940" i="1">
                <a:solidFill>
                  <a:srgbClr val="001978"/>
                </a:solidFill>
              </a:rPr>
              <a:t>1st International Workshop on Secure Information Systems (SIS 2006)</a:t>
            </a:r>
            <a:r>
              <a:rPr sz="1940">
                <a:solidFill>
                  <a:srgbClr val="001978"/>
                </a:solidFill>
              </a:rPr>
              <a:t>, Wisla, Polen. 2006.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685800" y="32192"/>
            <a:ext cx="77724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001978"/>
                </a:solidFill>
              </a:rPr>
              <a:t>Problem Summary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685800" y="992921"/>
            <a:ext cx="7772400" cy="47567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1978"/>
                </a:solidFill>
              </a:rPr>
              <a:t>Banking involves deposits, withdraws, and inquires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1978"/>
                </a:solidFill>
              </a:rPr>
              <a:t>Main challenge is concurrency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rgbClr val="001978"/>
                </a:solidFill>
              </a:rPr>
              <a:t>How to handle deposits and withdrawals by passing messages back and forth without either side making money disappear</a:t>
            </a:r>
            <a:endParaRPr sz="2000" dirty="0">
              <a:solidFill>
                <a:srgbClr val="001978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685800" y="32192"/>
            <a:ext cx="77724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001978"/>
                </a:solidFill>
              </a:rPr>
              <a:t>Model Description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685800" y="992921"/>
            <a:ext cx="7772400" cy="47567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Used Alternating Bit Protocol (ABP)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ABP is implemented in four models</a:t>
            </a:r>
          </a:p>
          <a:p>
            <a:pPr marL="742950" lvl="1" indent="-274319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Sender</a:t>
            </a:r>
          </a:p>
          <a:p>
            <a:pPr marL="742950" lvl="1" indent="-274319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Receiver</a:t>
            </a:r>
          </a:p>
          <a:p>
            <a:pPr marL="742950" lvl="1" indent="-274319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Sending channel</a:t>
            </a:r>
          </a:p>
          <a:p>
            <a:pPr marL="742950" lvl="1" indent="-274319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Acknowledgement channel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Applied a simple banking model to sender and receiver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685800" y="32192"/>
            <a:ext cx="77724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001978"/>
                </a:solidFill>
              </a:rPr>
              <a:t>Temporal Properties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685800" y="992921"/>
            <a:ext cx="7772400" cy="47567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Makes use of Linear Temporal Logic (LTL)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Sender states at some point in the future, state must be sent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Receiver states at some point in the future, state must be received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Main module states it is always true that when the state is sent and message is true it implies the message sending channel is true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These definitions prevent message loss or duplication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685800" y="32192"/>
            <a:ext cx="7772400" cy="1143001"/>
          </a:xfrm>
          <a:prstGeom prst="rect">
            <a:avLst/>
          </a:prstGeom>
        </p:spPr>
        <p:txBody>
          <a:bodyPr/>
          <a:lstStyle/>
          <a:p>
            <a:pPr lvl="1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001978"/>
                </a:solidFill>
              </a:rPr>
              <a:t>Expected Results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685800" y="992921"/>
            <a:ext cx="7772400" cy="47567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ABP model designed prevent loss or duplication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Expect model to ensure messages delivered in order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Expect banking model to validate amounts</a:t>
            </a:r>
          </a:p>
          <a:p>
            <a:pPr marL="742950" lvl="1" indent="-274319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1978"/>
                </a:solidFill>
              </a:rPr>
              <a:t>e.g. Withdrawing more money than in account invalid model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685800" y="32192"/>
            <a:ext cx="7772400" cy="1143001"/>
          </a:xfrm>
          <a:prstGeom prst="rect">
            <a:avLst/>
          </a:prstGeom>
        </p:spPr>
        <p:txBody>
          <a:bodyPr/>
          <a:lstStyle/>
          <a:p>
            <a:pPr lvl="1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001978"/>
                </a:solidFill>
              </a:rPr>
              <a:t>Experiments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685800" y="992921"/>
            <a:ext cx="7772400" cy="47567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1978"/>
                </a:solidFill>
              </a:rPr>
              <a:t>Sufficient funds for withdraw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1978"/>
                </a:solidFill>
              </a:rPr>
              <a:t>Insufficient funds for withdraw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rgbClr val="001978"/>
                </a:solidFill>
              </a:rPr>
              <a:t>Deposit</a:t>
            </a:r>
            <a:endParaRPr sz="2000" dirty="0">
              <a:solidFill>
                <a:srgbClr val="001978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685800" y="32192"/>
            <a:ext cx="7772400" cy="1143001"/>
          </a:xfrm>
          <a:prstGeom prst="rect">
            <a:avLst/>
          </a:prstGeom>
        </p:spPr>
        <p:txBody>
          <a:bodyPr/>
          <a:lstStyle/>
          <a:p>
            <a:pPr lvl="1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001978"/>
                </a:solidFill>
              </a:rPr>
              <a:t>Output - Sufficient Funds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0" y="992921"/>
            <a:ext cx="8997696" cy="4756715"/>
          </a:xfrm>
          <a:prstGeom prst="rect">
            <a:avLst/>
          </a:prstGeom>
        </p:spPr>
        <p:txBody>
          <a:bodyPr numCol="3">
            <a:normAutofit fontScale="62500" lnSpcReduction="2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Trace Description: Simulation Trace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Trace Type: Simulation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-&gt; State: 1.1 &lt;-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atm0.state = sending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atm0.message = -27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atm0.control = FALSE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atm0.confailed = FALSE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atm0.output = 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atm0.balance = 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bank0.balance = 37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bank0.failedb = TRUE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bank0.state = receiving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bank0.ack = TRUE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bank0.expected = FALSE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bank0.expfailed = FALSE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</a:t>
            </a:r>
            <a:r>
              <a:rPr lang="en-US" dirty="0" err="1">
                <a:solidFill>
                  <a:srgbClr val="0F2780"/>
                </a:solidFill>
              </a:rPr>
              <a:t>msg_channel.forget</a:t>
            </a:r>
            <a:r>
              <a:rPr lang="en-US" dirty="0">
                <a:solidFill>
                  <a:srgbClr val="0F2780"/>
                </a:solidFill>
              </a:rPr>
              <a:t> = FALSE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msg_channel.output1 = 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msg_channel.output2 = TRUE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msg_channel.output3 = TRUE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</a:t>
            </a:r>
            <a:r>
              <a:rPr lang="en-US" dirty="0" err="1">
                <a:solidFill>
                  <a:srgbClr val="0F2780"/>
                </a:solidFill>
              </a:rPr>
              <a:t>ack_channel.forget</a:t>
            </a:r>
            <a:r>
              <a:rPr lang="en-US" dirty="0">
                <a:solidFill>
                  <a:srgbClr val="0F2780"/>
                </a:solidFill>
              </a:rPr>
              <a:t> = FALSE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ack_channel.output1 = TRUE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ack_channel.output2 = TRUE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ack_channel.output3 = 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-&gt; State: 1.2 &lt;-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atm0.balance = -1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msg_channel.output1 = -27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msg_channel.output2 = FALSE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msg_channel.output3 = FALSE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ack_channel.output3 = 37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-&gt; State: 1.3 &lt;-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bank0.balance = 10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bank0.state = received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-&gt; State: 1.4 &lt;-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bank0.state = receiving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bank0.ack = FALSE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bank0.expected = TRUE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ack_channel.output3 = 10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-&gt; State: 1.5 &lt;-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bank0.state = failed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ack_channel.output1 = FALSE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-&gt; State: 1.6 &lt;-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atm0.state = sent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bank0.failedb = FALSE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bank0.state = receiving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bank0.expfailed = TRUE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-&gt; State: 1.7 &lt;-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atm0.state = sending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atm0.control = TRUE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atm0.output = 27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atm0.balance = 10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bank0.state = failed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ack_channel.output2 = FALSE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-&gt; State: 1.8 &lt;-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atm0.state = failed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atm0.output = 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atm0.balance = -1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bank0.state = receiving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bank0.expfailed = FALSE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msg_channel.output2 = TRUE</a:t>
            </a:r>
            <a:endParaRPr sz="2000" dirty="0">
              <a:solidFill>
                <a:srgbClr val="0F2780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685800" y="32192"/>
            <a:ext cx="7772400" cy="1143001"/>
          </a:xfrm>
          <a:prstGeom prst="rect">
            <a:avLst/>
          </a:prstGeom>
        </p:spPr>
        <p:txBody>
          <a:bodyPr/>
          <a:lstStyle/>
          <a:p>
            <a:pPr lvl="1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001978"/>
                </a:solidFill>
              </a:rPr>
              <a:t>Output - InSufficient Funds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0" y="992921"/>
            <a:ext cx="8458200" cy="4756715"/>
          </a:xfrm>
          <a:prstGeom prst="rect">
            <a:avLst/>
          </a:prstGeom>
        </p:spPr>
        <p:txBody>
          <a:bodyPr numCol="3">
            <a:normAutofit fontScale="85000" lnSpcReduction="2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Trace Description: Simulation Trace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Trace Type: Simulation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-&gt; State: 1.1 &lt;-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atm0.state = sending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atm0.message = 91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atm0.control = FALSE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atm0.confailed = FALSE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atm0.output = 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atm0.balance = 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bank0.balance = 27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bank0.failedb = TRUE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bank0.state = receiving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bank0.ack = TRUE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bank0.expected = FALSE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bank0.expfailed = FALSE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</a:t>
            </a:r>
            <a:r>
              <a:rPr lang="en-US" dirty="0" err="1">
                <a:solidFill>
                  <a:srgbClr val="0F2780"/>
                </a:solidFill>
              </a:rPr>
              <a:t>msg_channel.forget</a:t>
            </a:r>
            <a:r>
              <a:rPr lang="en-US" dirty="0">
                <a:solidFill>
                  <a:srgbClr val="0F2780"/>
                </a:solidFill>
              </a:rPr>
              <a:t> = FALSE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msg_channel.output1 = 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msg_channel.output2 = TRUE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msg_channel.output3 = TRUE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</a:t>
            </a:r>
            <a:r>
              <a:rPr lang="en-US" dirty="0" err="1">
                <a:solidFill>
                  <a:srgbClr val="0F2780"/>
                </a:solidFill>
              </a:rPr>
              <a:t>ack_channel.forget</a:t>
            </a:r>
            <a:r>
              <a:rPr lang="en-US" dirty="0">
                <a:solidFill>
                  <a:srgbClr val="0F2780"/>
                </a:solidFill>
              </a:rPr>
              <a:t> = FALSE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ack_channel.output1 = TRUE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ack_channel.output2 = TRUE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ack_channel.output3 = 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-&gt; State: 1.2 &lt;-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atm0.balance = -1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msg_channel.output1 = 91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msg_channel.output2 = FALSE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msg_channel.output3 = FALSE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ack_channel.output3 = 27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-&gt; State: 1.3 &lt;-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bank0.state = failed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-&gt; State: 1.4 &lt;-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bank0.failedb = FALSE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bank0.state = receiving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bank0.expfailed = TRUE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-&gt; State: 1.5 &lt;-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bank0.state = failed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ack_channel.output2 = FALSE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-&gt; State: 1.6 &lt;-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atm0.state = failed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bank0.state = receiving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bank0.expfailed = FALSE</a:t>
            </a:r>
            <a:endParaRPr lang="en-US" dirty="0">
              <a:solidFill>
                <a:srgbClr val="0F2780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685800" y="32192"/>
            <a:ext cx="7772400" cy="1143001"/>
          </a:xfrm>
          <a:prstGeom prst="rect">
            <a:avLst/>
          </a:prstGeom>
        </p:spPr>
        <p:txBody>
          <a:bodyPr/>
          <a:lstStyle/>
          <a:p>
            <a:pPr lvl="1">
              <a:defRPr sz="1800" cap="none">
                <a:solidFill>
                  <a:srgbClr val="000000"/>
                </a:solidFill>
              </a:defRPr>
            </a:pPr>
            <a:r>
              <a:rPr sz="3600" cap="all" dirty="0">
                <a:solidFill>
                  <a:srgbClr val="001978"/>
                </a:solidFill>
              </a:rPr>
              <a:t>Output - </a:t>
            </a:r>
            <a:r>
              <a:rPr sz="3600" cap="all" dirty="0" smtClean="0">
                <a:solidFill>
                  <a:srgbClr val="001978"/>
                </a:solidFill>
              </a:rPr>
              <a:t>Deposit</a:t>
            </a:r>
            <a:endParaRPr sz="3600" cap="all" dirty="0">
              <a:solidFill>
                <a:srgbClr val="001978"/>
              </a:solidFill>
            </a:endParaRP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0" y="992921"/>
            <a:ext cx="9144000" cy="4756715"/>
          </a:xfrm>
          <a:prstGeom prst="rect">
            <a:avLst/>
          </a:prstGeom>
        </p:spPr>
        <p:txBody>
          <a:bodyPr numCol="3">
            <a:normAutofit fontScale="77500" lnSpcReduction="2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Trace Description: Simulation Trace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Trace Type: Simulation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-&gt; State: 1.1 &lt;-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atm0.state = sending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atm0.message = 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atm0.control = FALSE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atm0.confailed = FALSE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atm0.output = 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atm0.balance = 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bank0.balance = 69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bank0.failedb = TRUE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bank0.state = receiving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bank0.ack = TRUE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bank0.expected = FALSE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bank0.expfailed = FALSE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</a:t>
            </a:r>
            <a:r>
              <a:rPr lang="en-US" dirty="0" err="1">
                <a:solidFill>
                  <a:srgbClr val="0F2780"/>
                </a:solidFill>
              </a:rPr>
              <a:t>msg_channel.forget</a:t>
            </a:r>
            <a:r>
              <a:rPr lang="en-US" dirty="0">
                <a:solidFill>
                  <a:srgbClr val="0F2780"/>
                </a:solidFill>
              </a:rPr>
              <a:t> = FALSE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msg_channel.output1 = 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msg_channel.output2 = TRUE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msg_channel.output3 = TRUE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</a:t>
            </a:r>
            <a:r>
              <a:rPr lang="en-US" dirty="0" err="1">
                <a:solidFill>
                  <a:srgbClr val="0F2780"/>
                </a:solidFill>
              </a:rPr>
              <a:t>ack_channel.forget</a:t>
            </a:r>
            <a:r>
              <a:rPr lang="en-US" dirty="0">
                <a:solidFill>
                  <a:srgbClr val="0F2780"/>
                </a:solidFill>
              </a:rPr>
              <a:t> = TRUE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ack_channel.output1 = TRUE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ack_channel.output2 = TRUE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ack_channel.output3 = 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-&gt; State: 1.2 &lt;-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atm0.balance = -1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msg_channel.output1 = 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msg_channel.output2 = FALSE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msg_channel.output3 = FALSE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</a:t>
            </a:r>
            <a:r>
              <a:rPr lang="en-US" dirty="0" err="1">
                <a:solidFill>
                  <a:srgbClr val="0F2780"/>
                </a:solidFill>
              </a:rPr>
              <a:t>ack_channel.forget</a:t>
            </a:r>
            <a:r>
              <a:rPr lang="en-US" dirty="0">
                <a:solidFill>
                  <a:srgbClr val="0F2780"/>
                </a:solidFill>
              </a:rPr>
              <a:t> = FALSE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-&gt; State: 1.3 &lt;-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bank0.balance = 76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bank0.state = received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ack_channel.output3 = 69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-&gt; State: 1.4 &lt;-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bank0.state = receiving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bank0.ack = FALSE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bank0.expected = TRUE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ack_channel.output3 = 76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-&gt; State: 1.5 &lt;-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bank0.balance = 83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ack_channel.output1 = FALSE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-&gt; State: 1.6 &lt;-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atm0.state = sent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bank0.balance = 90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ack_channel.output3 = 83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-&gt; State: 1.7 &lt;-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atm0.state = sending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atm0.message = -27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atm0.control = TRUE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atm0.output = -7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atm0.balance = 83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bank0.balance = 97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F2780"/>
                </a:solidFill>
              </a:rPr>
              <a:t>      ack_channel.output3 = 90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4F81BD"/>
          </a:solidFill>
          <a:prstDash val="solid"/>
          <a:bevel/>
        </a:ln>
        <a:effectLst>
          <a:outerShdw blurRad="50800" dist="41909" dir="5400000" rotWithShape="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4F81BD"/>
          </a:solidFill>
          <a:prstDash val="solid"/>
          <a:beve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4F81BD"/>
          </a:solidFill>
          <a:prstDash val="solid"/>
          <a:bevel/>
        </a:ln>
        <a:effectLst>
          <a:outerShdw blurRad="50800" dist="41909" dir="5400000" rotWithShape="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4F81BD"/>
          </a:solidFill>
          <a:prstDash val="solid"/>
          <a:beve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1189</Words>
  <Application>Microsoft Office PowerPoint</Application>
  <PresentationFormat>On-screen Show (4:3)</PresentationFormat>
  <Paragraphs>286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Avenir Book</vt:lpstr>
      <vt:lpstr>Futura Std Book</vt:lpstr>
      <vt:lpstr>Gill Sans MT</vt:lpstr>
      <vt:lpstr>Helvetica</vt:lpstr>
      <vt:lpstr>Wingdings 3</vt:lpstr>
      <vt:lpstr>Default</vt:lpstr>
      <vt:lpstr>Defining a Model of A Banking System</vt:lpstr>
      <vt:lpstr>Problem Summary</vt:lpstr>
      <vt:lpstr>Model Description</vt:lpstr>
      <vt:lpstr>Temporal Properties</vt:lpstr>
      <vt:lpstr>Expected Results</vt:lpstr>
      <vt:lpstr>Experiments</vt:lpstr>
      <vt:lpstr>Output - Sufficient Funds</vt:lpstr>
      <vt:lpstr>Output - InSufficient Funds</vt:lpstr>
      <vt:lpstr>Output - Deposit</vt:lpstr>
      <vt:lpstr>Output- Asynchronous</vt:lpstr>
      <vt:lpstr>Analysis of behavior - Synchronous</vt:lpstr>
      <vt:lpstr>Analysis of behavior - Asynchronous</vt:lpstr>
      <vt:lpstr>Project 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a Model of A Banking System</dc:title>
  <cp:lastModifiedBy>Kyle Patron</cp:lastModifiedBy>
  <cp:revision>6</cp:revision>
  <dcterms:modified xsi:type="dcterms:W3CDTF">2015-03-19T02:25:13Z</dcterms:modified>
</cp:coreProperties>
</file>