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78" r:id="rId10"/>
    <p:sldId id="264" r:id="rId11"/>
    <p:sldId id="284" r:id="rId12"/>
    <p:sldId id="285" r:id="rId13"/>
    <p:sldId id="274" r:id="rId14"/>
    <p:sldId id="265"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
          <p:cNvPicPr>
            <a:picLocks noChangeAspect="1"/>
          </p:cNvPicPr>
          <p:nvPr/>
        </p:nvPicPr>
        <p:blipFill>
          <a:blip r:embed="rId1"/>
          <a:stretch>
            <a:fillRect/>
          </a:stretch>
        </p:blipFill>
        <p:spPr>
          <a:xfrm>
            <a:off x="-5080" y="-1905"/>
            <a:ext cx="12205970" cy="6845935"/>
          </a:xfrm>
          <a:prstGeom prst="rect">
            <a:avLst/>
          </a:prstGeom>
        </p:spPr>
      </p:pic>
      <p:sp>
        <p:nvSpPr>
          <p:cNvPr id="2" name="Title 1"/>
          <p:cNvSpPr>
            <a:spLocks noGrp="1"/>
          </p:cNvSpPr>
          <p:nvPr>
            <p:ph type="ctrTitle"/>
          </p:nvPr>
        </p:nvSpPr>
        <p:spPr>
          <a:xfrm>
            <a:off x="-134620" y="299720"/>
            <a:ext cx="12461240" cy="2807970"/>
          </a:xfrm>
        </p:spPr>
        <p:txBody>
          <a:bodyPr/>
          <a:lstStyle/>
          <a:p>
            <a:r>
              <a:rPr lang="en-IN" altLang="en-US" b="1" dirty="0">
                <a:latin typeface="Microsoft YaHei UI" panose="020B0503020204020204" charset="-122"/>
                <a:ea typeface="Microsoft YaHei UI" panose="020B0503020204020204" charset="-122"/>
              </a:rPr>
              <a:t>OMR-SCANNER-APP</a:t>
            </a:r>
            <a:endParaRPr lang="en-IN" altLang="en-US" b="1" dirty="0">
              <a:latin typeface="Microsoft YaHei UI" panose="020B0503020204020204" charset="-122"/>
              <a:ea typeface="Microsoft YaHei UI" panose="020B0503020204020204" charset="-122"/>
            </a:endParaRPr>
          </a:p>
        </p:txBody>
      </p:sp>
      <p:sp>
        <p:nvSpPr>
          <p:cNvPr id="3" name="Subtitle 2"/>
          <p:cNvSpPr>
            <a:spLocks noGrp="1"/>
          </p:cNvSpPr>
          <p:nvPr>
            <p:ph type="subTitle" idx="1"/>
          </p:nvPr>
        </p:nvSpPr>
        <p:spPr>
          <a:xfrm>
            <a:off x="3506470" y="3000693"/>
            <a:ext cx="9144000" cy="1655762"/>
          </a:xfrm>
        </p:spPr>
        <p:txBody>
          <a:bodyPr/>
          <a:lstStyle/>
          <a:p>
            <a:r>
              <a:rPr lang="en-IN" altLang="en-US"/>
              <a:t>-A simpler evaluation method</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635" y="-6350"/>
            <a:ext cx="12181840" cy="6866890"/>
          </a:xfrm>
          <a:prstGeom prst="rect">
            <a:avLst/>
          </a:prstGeom>
        </p:spPr>
      </p:pic>
      <p:sp>
        <p:nvSpPr>
          <p:cNvPr id="2" name="Title 1"/>
          <p:cNvSpPr>
            <a:spLocks noGrp="1"/>
          </p:cNvSpPr>
          <p:nvPr>
            <p:ph type="title"/>
          </p:nvPr>
        </p:nvSpPr>
        <p:spPr/>
        <p:txBody>
          <a:bodyPr/>
          <a:p>
            <a:r>
              <a:rPr lang="en-IN" altLang="en-US" b="1"/>
              <a:t>Result And Validation...</a:t>
            </a:r>
            <a:endParaRPr lang="en-IN" altLang="en-US" b="1"/>
          </a:p>
        </p:txBody>
      </p:sp>
      <p:pic>
        <p:nvPicPr>
          <p:cNvPr id="3" name="Picture 2" descr="000"/>
          <p:cNvPicPr>
            <a:picLocks noChangeAspect="1"/>
          </p:cNvPicPr>
          <p:nvPr/>
        </p:nvPicPr>
        <p:blipFill>
          <a:blip r:embed="rId2"/>
          <a:stretch>
            <a:fillRect/>
          </a:stretch>
        </p:blipFill>
        <p:spPr>
          <a:xfrm>
            <a:off x="1167765" y="1598295"/>
            <a:ext cx="4861560" cy="3568065"/>
          </a:xfrm>
          <a:prstGeom prst="rect">
            <a:avLst/>
          </a:prstGeom>
        </p:spPr>
      </p:pic>
      <p:pic>
        <p:nvPicPr>
          <p:cNvPr id="7" name="Picture 6" descr="001"/>
          <p:cNvPicPr>
            <a:picLocks noChangeAspect="1"/>
          </p:cNvPicPr>
          <p:nvPr/>
        </p:nvPicPr>
        <p:blipFill>
          <a:blip r:embed="rId3"/>
          <a:stretch>
            <a:fillRect/>
          </a:stretch>
        </p:blipFill>
        <p:spPr>
          <a:xfrm>
            <a:off x="6522085" y="2589530"/>
            <a:ext cx="4736465" cy="2692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635" y="-6350"/>
            <a:ext cx="12181840" cy="6866890"/>
          </a:xfrm>
          <a:prstGeom prst="rect">
            <a:avLst/>
          </a:prstGeom>
        </p:spPr>
      </p:pic>
      <p:sp>
        <p:nvSpPr>
          <p:cNvPr id="2" name="Title 1"/>
          <p:cNvSpPr>
            <a:spLocks noGrp="1"/>
          </p:cNvSpPr>
          <p:nvPr>
            <p:ph type="title"/>
          </p:nvPr>
        </p:nvSpPr>
        <p:spPr/>
        <p:txBody>
          <a:bodyPr/>
          <a:p>
            <a:r>
              <a:rPr lang="en-IN" altLang="en-US" b="1"/>
              <a:t>Result And Validation...</a:t>
            </a:r>
            <a:endParaRPr lang="en-IN" altLang="en-US" b="1"/>
          </a:p>
        </p:txBody>
      </p:sp>
      <p:pic>
        <p:nvPicPr>
          <p:cNvPr id="3" name="Picture 2" descr="002"/>
          <p:cNvPicPr>
            <a:picLocks noChangeAspect="1"/>
          </p:cNvPicPr>
          <p:nvPr/>
        </p:nvPicPr>
        <p:blipFill>
          <a:blip r:embed="rId2"/>
          <a:stretch>
            <a:fillRect/>
          </a:stretch>
        </p:blipFill>
        <p:spPr>
          <a:xfrm>
            <a:off x="1716405" y="1344930"/>
            <a:ext cx="8522335" cy="48539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635" y="3175"/>
            <a:ext cx="12192000" cy="6847840"/>
          </a:xfrm>
          <a:prstGeom prst="rect">
            <a:avLst/>
          </a:prstGeom>
        </p:spPr>
      </p:pic>
      <p:sp>
        <p:nvSpPr>
          <p:cNvPr id="7" name="Title 1"/>
          <p:cNvSpPr>
            <a:spLocks noGrp="1"/>
          </p:cNvSpPr>
          <p:nvPr/>
        </p:nvSpPr>
        <p:spPr>
          <a:xfrm>
            <a:off x="690880" y="3498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t>Result And Validation...</a:t>
            </a:r>
            <a:endParaRPr lang="en-IN" altLang="en-US" b="1"/>
          </a:p>
        </p:txBody>
      </p:sp>
      <p:pic>
        <p:nvPicPr>
          <p:cNvPr id="2" name="Picture 1" descr="003"/>
          <p:cNvPicPr>
            <a:picLocks noChangeAspect="1"/>
          </p:cNvPicPr>
          <p:nvPr/>
        </p:nvPicPr>
        <p:blipFill>
          <a:blip r:embed="rId2"/>
          <a:stretch>
            <a:fillRect/>
          </a:stretch>
        </p:blipFill>
        <p:spPr>
          <a:xfrm>
            <a:off x="1209040" y="1600200"/>
            <a:ext cx="8912860" cy="42678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635" y="3175"/>
            <a:ext cx="12192000" cy="6847840"/>
          </a:xfrm>
          <a:prstGeom prst="rect">
            <a:avLst/>
          </a:prstGeom>
        </p:spPr>
      </p:pic>
      <p:sp>
        <p:nvSpPr>
          <p:cNvPr id="2" name="Title 1"/>
          <p:cNvSpPr>
            <a:spLocks noGrp="1"/>
          </p:cNvSpPr>
          <p:nvPr>
            <p:ph type="title"/>
          </p:nvPr>
        </p:nvSpPr>
        <p:spPr/>
        <p:txBody>
          <a:bodyPr>
            <a:normAutofit/>
          </a:bodyPr>
          <a:p>
            <a:r>
              <a:rPr lang="en-IN" altLang="en-US" b="1"/>
              <a:t>Conclusion...</a:t>
            </a:r>
            <a:endParaRPr lang="en-IN" altLang="en-US" b="1"/>
          </a:p>
        </p:txBody>
      </p:sp>
      <p:sp>
        <p:nvSpPr>
          <p:cNvPr id="5" name="Text Box 4"/>
          <p:cNvSpPr txBox="1"/>
          <p:nvPr/>
        </p:nvSpPr>
        <p:spPr>
          <a:xfrm>
            <a:off x="964565" y="1559560"/>
            <a:ext cx="9926320" cy="2306955"/>
          </a:xfrm>
          <a:prstGeom prst="rect">
            <a:avLst/>
          </a:prstGeom>
          <a:noFill/>
        </p:spPr>
        <p:txBody>
          <a:bodyPr wrap="square" rtlCol="0">
            <a:spAutoFit/>
          </a:bodyPr>
          <a:p>
            <a:pPr algn="just"/>
            <a:r>
              <a:rPr lang="en-US" sz="2400"/>
              <a:t>This project is an application that performs evaluation of the students OMR sheets and displays the result evaluating it with the key answer sheet. It provides a convenient way of evaluating the OMR sheets in a very short period of time. The UI is simple and convenient for the user. This application just needs the answer key and the scanned image of the OMR sheet and the score is evaluated. Thus saving a lot of time and energy. </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635" y="3175"/>
            <a:ext cx="12192000" cy="6847840"/>
          </a:xfrm>
          <a:prstGeom prst="rect">
            <a:avLst/>
          </a:prstGeom>
        </p:spPr>
      </p:pic>
      <p:sp>
        <p:nvSpPr>
          <p:cNvPr id="2" name="Title 1"/>
          <p:cNvSpPr>
            <a:spLocks noGrp="1"/>
          </p:cNvSpPr>
          <p:nvPr>
            <p:ph type="title"/>
          </p:nvPr>
        </p:nvSpPr>
        <p:spPr/>
        <p:txBody>
          <a:bodyPr/>
          <a:p>
            <a:r>
              <a:rPr lang="en-IN" altLang="en-US" b="1"/>
              <a:t>References...</a:t>
            </a:r>
            <a:endParaRPr lang="en-IN" altLang="en-US" b="1"/>
          </a:p>
        </p:txBody>
      </p:sp>
      <p:sp>
        <p:nvSpPr>
          <p:cNvPr id="3" name="Text Box 2"/>
          <p:cNvSpPr txBox="1"/>
          <p:nvPr/>
        </p:nvSpPr>
        <p:spPr>
          <a:xfrm>
            <a:off x="700405" y="1355725"/>
            <a:ext cx="10420350" cy="4892675"/>
          </a:xfrm>
          <a:prstGeom prst="rect">
            <a:avLst/>
          </a:prstGeom>
          <a:noFill/>
        </p:spPr>
        <p:txBody>
          <a:bodyPr wrap="square" rtlCol="0">
            <a:spAutoFit/>
          </a:bodyPr>
          <a:p>
            <a:r>
              <a:rPr lang="en-US" sz="2400"/>
              <a:t>[1]. https://pypi.org/project/opencv-python/-opencv implementation and documentation.</a:t>
            </a:r>
            <a:endParaRPr lang="en-US" sz="2400"/>
          </a:p>
          <a:p>
            <a:endParaRPr lang="en-US" sz="2400"/>
          </a:p>
          <a:p>
            <a:r>
              <a:rPr lang="en-US" sz="2400"/>
              <a:t>[2]. https://docs.opencv.org/master/d0/de3/tutorial_py_intro.html</a:t>
            </a:r>
            <a:endParaRPr lang="en-US" sz="2400"/>
          </a:p>
          <a:p>
            <a:endParaRPr lang="en-US" sz="2400"/>
          </a:p>
          <a:p>
            <a:r>
              <a:rPr lang="en-US" sz="2400"/>
              <a:t>[3].https://www.pyimagesearch.com/2018/06/18/face-recognition-with-opencv-python-and-deep-learning/</a:t>
            </a:r>
            <a:endParaRPr lang="en-US" sz="2400"/>
          </a:p>
          <a:p>
            <a:endParaRPr lang="en-US" sz="2400"/>
          </a:p>
          <a:p>
            <a:r>
              <a:rPr lang="en-US" sz="2400"/>
              <a:t>[4]. https://docs.python.org/3/library/tkinter.html</a:t>
            </a:r>
            <a:endParaRPr lang="en-US" sz="2400"/>
          </a:p>
          <a:p>
            <a:endParaRPr lang="en-US" sz="2400"/>
          </a:p>
          <a:p>
            <a:r>
              <a:rPr lang="en-US" sz="2400"/>
              <a:t>[5]. https://docs.python.org/2/library/tkinter.html</a:t>
            </a:r>
            <a:endParaRPr lang="en-US" sz="2400"/>
          </a:p>
          <a:p>
            <a:endParaRPr lang="en-US" sz="2400"/>
          </a:p>
          <a:p>
            <a:r>
              <a:rPr lang="en-US" sz="2400"/>
              <a:t>[6]. https://docs.python.org/2/library/os.html</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635" y="3175"/>
            <a:ext cx="12192000" cy="6847840"/>
          </a:xfrm>
          <a:prstGeom prst="rect">
            <a:avLst/>
          </a:prstGeom>
        </p:spPr>
      </p:pic>
      <p:sp>
        <p:nvSpPr>
          <p:cNvPr id="2" name="Title 1"/>
          <p:cNvSpPr>
            <a:spLocks noGrp="1"/>
          </p:cNvSpPr>
          <p:nvPr>
            <p:ph type="title"/>
          </p:nvPr>
        </p:nvSpPr>
        <p:spPr>
          <a:xfrm>
            <a:off x="3703320" y="2661285"/>
            <a:ext cx="10515600" cy="1325563"/>
          </a:xfrm>
        </p:spPr>
        <p:txBody>
          <a:bodyPr/>
          <a:p>
            <a:r>
              <a:rPr lang="en-IN" altLang="en-US" sz="4800" b="1"/>
              <a:t>THANK YOU...</a:t>
            </a:r>
            <a:endParaRPr lang="en-IN" altLang="en-US" sz="4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back"/>
          <p:cNvPicPr>
            <a:picLocks noChangeAspect="1"/>
          </p:cNvPicPr>
          <p:nvPr/>
        </p:nvPicPr>
        <p:blipFill>
          <a:blip r:embed="rId1"/>
          <a:stretch>
            <a:fillRect/>
          </a:stretch>
        </p:blipFill>
        <p:spPr>
          <a:xfrm>
            <a:off x="2540" y="9525"/>
            <a:ext cx="12197715" cy="6856095"/>
          </a:xfrm>
          <a:prstGeom prst="rect">
            <a:avLst/>
          </a:prstGeom>
        </p:spPr>
      </p:pic>
      <p:sp>
        <p:nvSpPr>
          <p:cNvPr id="2" name="Title 1"/>
          <p:cNvSpPr>
            <a:spLocks noGrp="1"/>
          </p:cNvSpPr>
          <p:nvPr>
            <p:ph type="title"/>
          </p:nvPr>
        </p:nvSpPr>
        <p:spPr>
          <a:xfrm>
            <a:off x="3235325" y="1302385"/>
            <a:ext cx="5720715" cy="1325880"/>
          </a:xfrm>
        </p:spPr>
        <p:txBody>
          <a:bodyPr/>
          <a:p>
            <a:r>
              <a:rPr lang="en-IN" altLang="en-US" b="1">
                <a:latin typeface="Microsoft YaHei" panose="020B0503020204020204" charset="-122"/>
                <a:ea typeface="Microsoft YaHei" panose="020B0503020204020204" charset="-122"/>
              </a:rPr>
              <a:t>TEAM MEMBERS:</a:t>
            </a:r>
            <a:endParaRPr lang="en-IN" altLang="en-US" b="1">
              <a:latin typeface="Microsoft YaHei" panose="020B0503020204020204" charset="-122"/>
              <a:ea typeface="Microsoft YaHei" panose="020B0503020204020204" charset="-122"/>
            </a:endParaRPr>
          </a:p>
        </p:txBody>
      </p:sp>
      <p:sp>
        <p:nvSpPr>
          <p:cNvPr id="3" name="Content Placeholder 2"/>
          <p:cNvSpPr>
            <a:spLocks noGrp="1"/>
          </p:cNvSpPr>
          <p:nvPr>
            <p:ph idx="1"/>
          </p:nvPr>
        </p:nvSpPr>
        <p:spPr>
          <a:xfrm>
            <a:off x="3565525" y="2712720"/>
            <a:ext cx="6238875" cy="2298065"/>
          </a:xfrm>
        </p:spPr>
        <p:txBody>
          <a:bodyPr/>
          <a:p>
            <a:pPr marL="0" indent="0">
              <a:buNone/>
            </a:pPr>
            <a:r>
              <a:rPr lang="en-IN" altLang="en-US"/>
              <a:t>YASHWANTH KUMAR DATTA. T</a:t>
            </a:r>
            <a:endParaRPr lang="en-IN" altLang="en-US"/>
          </a:p>
          <a:p>
            <a:pPr marL="0" indent="0">
              <a:buNone/>
            </a:pPr>
            <a:r>
              <a:rPr lang="en-IN" altLang="en-US"/>
              <a:t>POLOJU SAHITHI</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0" y="-1905"/>
            <a:ext cx="12201525" cy="6862445"/>
          </a:xfrm>
          <a:prstGeom prst="rect">
            <a:avLst/>
          </a:prstGeom>
        </p:spPr>
      </p:pic>
      <p:sp>
        <p:nvSpPr>
          <p:cNvPr id="2" name="Title 1"/>
          <p:cNvSpPr>
            <a:spLocks noGrp="1"/>
          </p:cNvSpPr>
          <p:nvPr>
            <p:ph type="title"/>
          </p:nvPr>
        </p:nvSpPr>
        <p:spPr/>
        <p:txBody>
          <a:bodyPr/>
          <a:p>
            <a:r>
              <a:rPr lang="en-IN" altLang="en-US" b="1"/>
              <a:t>Problem Statement...</a:t>
            </a:r>
            <a:endParaRPr lang="en-IN" altLang="en-US" b="1"/>
          </a:p>
        </p:txBody>
      </p:sp>
      <p:sp>
        <p:nvSpPr>
          <p:cNvPr id="5" name="Text Box 4"/>
          <p:cNvSpPr txBox="1"/>
          <p:nvPr/>
        </p:nvSpPr>
        <p:spPr>
          <a:xfrm>
            <a:off x="1219200" y="1854200"/>
            <a:ext cx="9184640" cy="4154170"/>
          </a:xfrm>
          <a:prstGeom prst="rect">
            <a:avLst/>
          </a:prstGeom>
          <a:noFill/>
        </p:spPr>
        <p:txBody>
          <a:bodyPr wrap="square" rtlCol="0">
            <a:spAutoFit/>
          </a:bodyPr>
          <a:p>
            <a:pPr marL="457200" indent="-457200" algn="just">
              <a:buAutoNum type="arabicPeriod"/>
            </a:pPr>
            <a:r>
              <a:rPr lang="en-US" sz="2400"/>
              <a:t>Through out our education we have observed that the common method used by all in order to evaluate our progress is the mode of examination. </a:t>
            </a:r>
            <a:endParaRPr lang="en-US" sz="2400"/>
          </a:p>
          <a:p>
            <a:pPr marL="457200" indent="-457200" algn="just">
              <a:buAutoNum type="arabicPeriod"/>
            </a:pPr>
            <a:r>
              <a:rPr lang="en-US" sz="2400"/>
              <a:t>We have various methods of examination like paper based tests where the questions were asked and below the person taking the test was to write the answers, another method was the multiple choice questions. </a:t>
            </a:r>
            <a:endParaRPr lang="en-US" sz="2400"/>
          </a:p>
          <a:p>
            <a:pPr marL="457200" indent="-457200" algn="just">
              <a:buAutoNum type="arabicPeriod"/>
            </a:pPr>
            <a:r>
              <a:rPr lang="en-US" sz="2400"/>
              <a:t>The multiple choice questioning test was conducted in two means, one over the internet, that is online test and the other is the offline test which is done by using the OMR sheet. Not all can afford the online testing platform. So, they go for the OMR based testing.</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635" y="3175"/>
            <a:ext cx="12202160" cy="6868160"/>
          </a:xfrm>
          <a:prstGeom prst="rect">
            <a:avLst/>
          </a:prstGeom>
        </p:spPr>
      </p:pic>
      <p:sp>
        <p:nvSpPr>
          <p:cNvPr id="2" name="Title 1"/>
          <p:cNvSpPr>
            <a:spLocks noGrp="1"/>
          </p:cNvSpPr>
          <p:nvPr>
            <p:ph type="title"/>
          </p:nvPr>
        </p:nvSpPr>
        <p:spPr/>
        <p:txBody>
          <a:bodyPr/>
          <a:p>
            <a:r>
              <a:rPr lang="en-IN" altLang="en-US" b="1"/>
              <a:t>Proposed Solution...</a:t>
            </a:r>
            <a:endParaRPr lang="en-IN" altLang="en-US" b="1"/>
          </a:p>
        </p:txBody>
      </p:sp>
      <p:sp>
        <p:nvSpPr>
          <p:cNvPr id="5" name="Text Box 4"/>
          <p:cNvSpPr txBox="1"/>
          <p:nvPr/>
        </p:nvSpPr>
        <p:spPr>
          <a:xfrm>
            <a:off x="1096645" y="1626870"/>
            <a:ext cx="9733280" cy="3046095"/>
          </a:xfrm>
          <a:prstGeom prst="rect">
            <a:avLst/>
          </a:prstGeom>
          <a:noFill/>
        </p:spPr>
        <p:txBody>
          <a:bodyPr wrap="square" rtlCol="0">
            <a:spAutoFit/>
          </a:bodyPr>
          <a:p>
            <a:pPr marL="457200" indent="-457200" algn="just">
              <a:buAutoNum type="arabicPeriod"/>
            </a:pPr>
            <a:r>
              <a:rPr lang="en-US" sz="2400"/>
              <a:t>The Optical Mark Recognition Scanner (OMR Scanner) application helps the organizations to evaluate all their OMR sheets and get the scores of the participants. This reduces the time taken in evaluating the answer sheets.</a:t>
            </a:r>
            <a:endParaRPr lang="en-US" sz="2400"/>
          </a:p>
          <a:p>
            <a:pPr marL="457200" indent="-457200" algn="just">
              <a:buAutoNum type="arabicPeriod"/>
            </a:pPr>
            <a:r>
              <a:rPr lang="en-US" sz="2400"/>
              <a:t>OMR software is a computer software application that needs to be installed in the computer after which it reads bubble sheets and OMR based questionnaires using a simple scanner. It is a multi-functionality software and covers various aspects of the complete OMR process.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635" y="3175"/>
            <a:ext cx="12181840" cy="6867525"/>
          </a:xfrm>
          <a:prstGeom prst="rect">
            <a:avLst/>
          </a:prstGeom>
        </p:spPr>
      </p:pic>
      <p:sp>
        <p:nvSpPr>
          <p:cNvPr id="2" name="Title 1"/>
          <p:cNvSpPr>
            <a:spLocks noGrp="1"/>
          </p:cNvSpPr>
          <p:nvPr>
            <p:ph type="title"/>
          </p:nvPr>
        </p:nvSpPr>
        <p:spPr/>
        <p:txBody>
          <a:bodyPr/>
          <a:p>
            <a:r>
              <a:rPr lang="en-IN" altLang="en-US" b="1"/>
              <a:t>Software Modules Used...</a:t>
            </a:r>
            <a:endParaRPr lang="en-IN" altLang="en-US" b="1"/>
          </a:p>
        </p:txBody>
      </p:sp>
      <p:sp>
        <p:nvSpPr>
          <p:cNvPr id="5" name="Text Box 4"/>
          <p:cNvSpPr txBox="1"/>
          <p:nvPr/>
        </p:nvSpPr>
        <p:spPr>
          <a:xfrm>
            <a:off x="1015365" y="1691005"/>
            <a:ext cx="9855200" cy="3784600"/>
          </a:xfrm>
          <a:prstGeom prst="rect">
            <a:avLst/>
          </a:prstGeom>
          <a:noFill/>
        </p:spPr>
        <p:txBody>
          <a:bodyPr wrap="square" rtlCol="0">
            <a:spAutoFit/>
          </a:bodyPr>
          <a:p>
            <a:pPr marL="342900" indent="-342900" algn="just">
              <a:buAutoNum type="arabicPeriod"/>
            </a:pPr>
            <a:r>
              <a:rPr lang="en-US"/>
              <a:t> </a:t>
            </a:r>
            <a:r>
              <a:rPr lang="en-US" sz="2400"/>
              <a:t>Tkinter:Tkinter is the standard GUI library for Python. Python when combined with Tkinter provides a fast and easy way to create GUI applications. Tkinter provides a powerful object-oriented interface to the Tk GUI toolkit.</a:t>
            </a:r>
            <a:endParaRPr lang="en-US" sz="2400"/>
          </a:p>
          <a:p>
            <a:pPr marL="342900" indent="-342900" algn="just">
              <a:buAutoNum type="arabicPeriod"/>
            </a:pPr>
            <a:r>
              <a:rPr lang="en-US" sz="2400"/>
              <a:t>imutils 0.5. 3</a:t>
            </a:r>
            <a:r>
              <a:rPr lang="en-IN" altLang="en-US" sz="2400"/>
              <a:t>: </a:t>
            </a:r>
            <a:r>
              <a:rPr lang="en-US" sz="2400"/>
              <a:t>A series of convenience functions to make basic image processing functions such as translation, rotation, resizing, skeletonization, displaying Matplotlib images, sorting contours, detecting edges, and much more easier with OpenCV and both Python 2.7 and Python 3.</a:t>
            </a:r>
            <a:endParaRPr lang="en-US" sz="2400"/>
          </a:p>
          <a:p>
            <a:pPr marL="342900" indent="-342900" algn="just">
              <a:buAutoNum type="arabicPeriod"/>
            </a:pPr>
            <a:r>
              <a:rPr lang="en-US" sz="2400"/>
              <a:t>OpenCv: OpenCV is a Python library which is designed to solve computer vision problems.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31115" y="3175"/>
            <a:ext cx="12211685" cy="6857365"/>
          </a:xfrm>
          <a:prstGeom prst="rect">
            <a:avLst/>
          </a:prstGeom>
        </p:spPr>
      </p:pic>
      <p:sp>
        <p:nvSpPr>
          <p:cNvPr id="2" name="Title 1"/>
          <p:cNvSpPr>
            <a:spLocks noGrp="1"/>
          </p:cNvSpPr>
          <p:nvPr>
            <p:ph type="title"/>
          </p:nvPr>
        </p:nvSpPr>
        <p:spPr>
          <a:xfrm>
            <a:off x="816610" y="1685290"/>
            <a:ext cx="10515600" cy="4018915"/>
          </a:xfrm>
        </p:spPr>
        <p:txBody>
          <a:bodyPr>
            <a:normAutofit fontScale="90000"/>
          </a:bodyPr>
          <a:p>
            <a:r>
              <a:rPr lang="en-US" sz="2400">
                <a:latin typeface="+mj-ea"/>
                <a:cs typeface="+mj-ea"/>
              </a:rPr>
              <a:t>Hardware Requirements</a:t>
            </a:r>
            <a:r>
              <a:rPr lang="en-IN" altLang="en-US" sz="2400">
                <a:latin typeface="+mj-ea"/>
                <a:cs typeface="+mj-ea"/>
              </a:rPr>
              <a:t>:</a:t>
            </a:r>
            <a:br>
              <a:rPr lang="en-IN" altLang="en-US" sz="2400">
                <a:latin typeface="+mj-ea"/>
                <a:cs typeface="+mj-ea"/>
              </a:rPr>
            </a:br>
            <a:br>
              <a:rPr lang="en-US" sz="2400">
                <a:latin typeface="+mj-ea"/>
                <a:cs typeface="+mj-ea"/>
              </a:rPr>
            </a:br>
            <a:r>
              <a:rPr lang="en-US" sz="2400">
                <a:latin typeface="+mj-ea"/>
                <a:cs typeface="+mj-ea"/>
              </a:rPr>
              <a:t>•        System                    	: Pentium IV 2.4 GHz or Above</a:t>
            </a:r>
            <a:br>
              <a:rPr lang="en-US" sz="2400">
                <a:latin typeface="+mj-ea"/>
                <a:cs typeface="+mj-ea"/>
              </a:rPr>
            </a:br>
            <a:r>
              <a:rPr lang="en-US" sz="2400">
                <a:latin typeface="+mj-ea"/>
                <a:cs typeface="+mj-ea"/>
              </a:rPr>
              <a:t>•        Hard Disk                	: 80 GB.</a:t>
            </a:r>
            <a:br>
              <a:rPr lang="en-US" sz="2400">
                <a:latin typeface="+mj-ea"/>
                <a:cs typeface="+mj-ea"/>
              </a:rPr>
            </a:br>
            <a:r>
              <a:rPr lang="en-US" sz="2400">
                <a:latin typeface="+mj-ea"/>
                <a:cs typeface="+mj-ea"/>
              </a:rPr>
              <a:t>•        Floppy Drive           	: 1.44 Mb.</a:t>
            </a:r>
            <a:br>
              <a:rPr lang="en-US" sz="2400">
                <a:latin typeface="+mj-ea"/>
                <a:cs typeface="+mj-ea"/>
              </a:rPr>
            </a:br>
            <a:r>
              <a:rPr lang="en-US" sz="2400">
                <a:latin typeface="+mj-ea"/>
                <a:cs typeface="+mj-ea"/>
              </a:rPr>
              <a:t>•        Monitor                   	: 15 VGA Colour.</a:t>
            </a:r>
            <a:br>
              <a:rPr lang="en-US" sz="2400">
                <a:latin typeface="+mj-ea"/>
                <a:cs typeface="+mj-ea"/>
              </a:rPr>
            </a:br>
            <a:r>
              <a:rPr lang="en-US" sz="2400">
                <a:latin typeface="+mj-ea"/>
                <a:cs typeface="+mj-ea"/>
              </a:rPr>
              <a:t>•        Mouse                     	: Logitech.</a:t>
            </a:r>
            <a:br>
              <a:rPr lang="en-US" sz="2400">
                <a:latin typeface="+mj-ea"/>
                <a:cs typeface="+mj-ea"/>
              </a:rPr>
            </a:br>
            <a:r>
              <a:rPr lang="en-US" sz="2400">
                <a:latin typeface="+mj-ea"/>
                <a:cs typeface="+mj-ea"/>
              </a:rPr>
              <a:t>•        Ram                         	: 2 GB</a:t>
            </a:r>
            <a:br>
              <a:rPr lang="en-US" sz="2400">
                <a:latin typeface="+mj-ea"/>
                <a:cs typeface="+mj-ea"/>
              </a:rPr>
            </a:br>
            <a:r>
              <a:rPr lang="en-US" sz="2400">
                <a:latin typeface="+mj-ea"/>
                <a:cs typeface="+mj-ea"/>
              </a:rPr>
              <a:t> </a:t>
            </a:r>
            <a:br>
              <a:rPr lang="en-US" sz="1600"/>
            </a:br>
            <a:r>
              <a:rPr lang="en-US" sz="2400">
                <a:latin typeface="+mj-ea"/>
                <a:cs typeface="+mj-ea"/>
              </a:rPr>
              <a:t>Software Requirements</a:t>
            </a:r>
            <a:r>
              <a:rPr lang="en-IN" altLang="en-US" sz="2400">
                <a:latin typeface="+mj-ea"/>
                <a:cs typeface="+mj-ea"/>
              </a:rPr>
              <a:t>:</a:t>
            </a:r>
            <a:br>
              <a:rPr lang="en-IN" altLang="en-US" sz="2400">
                <a:latin typeface="+mj-ea"/>
                <a:cs typeface="+mj-ea"/>
              </a:rPr>
            </a:br>
            <a:br>
              <a:rPr lang="en-US" sz="2400">
                <a:latin typeface="+mj-ea"/>
                <a:cs typeface="+mj-ea"/>
              </a:rPr>
            </a:br>
            <a:r>
              <a:rPr lang="en-US" sz="2400">
                <a:latin typeface="+mj-ea"/>
                <a:cs typeface="+mj-ea"/>
              </a:rPr>
              <a:t>●  	OS                 :  Windows XP Professional/Vista/7/8/8.1 or Linux</a:t>
            </a:r>
            <a:br>
              <a:rPr lang="en-US" sz="2400">
                <a:latin typeface="+mj-ea"/>
                <a:cs typeface="+mj-ea"/>
              </a:rPr>
            </a:br>
            <a:r>
              <a:rPr lang="en-US" sz="2400">
                <a:latin typeface="+mj-ea"/>
                <a:cs typeface="+mj-ea"/>
              </a:rPr>
              <a:t>●  	Front End       : </a:t>
            </a:r>
            <a:r>
              <a:rPr lang="en-IN" altLang="en-US" sz="2400">
                <a:latin typeface="+mj-ea"/>
                <a:cs typeface="+mj-ea"/>
              </a:rPr>
              <a:t>Python </a:t>
            </a:r>
            <a:br>
              <a:rPr lang="en-US" sz="2400">
                <a:latin typeface="+mj-ea"/>
                <a:cs typeface="+mj-ea"/>
              </a:rPr>
            </a:br>
            <a:r>
              <a:rPr lang="en-US" sz="2400">
                <a:latin typeface="+mj-ea"/>
                <a:cs typeface="+mj-ea"/>
              </a:rPr>
              <a:t>●  	Tool                : NetBeans</a:t>
            </a:r>
            <a:endParaRPr lang="en-US" sz="2400">
              <a:latin typeface="+mj-ea"/>
              <a:cs typeface="+mj-ea"/>
            </a:endParaRPr>
          </a:p>
        </p:txBody>
      </p:sp>
      <p:sp>
        <p:nvSpPr>
          <p:cNvPr id="5" name="Text Box 4"/>
          <p:cNvSpPr txBox="1"/>
          <p:nvPr/>
        </p:nvSpPr>
        <p:spPr>
          <a:xfrm>
            <a:off x="679450" y="646430"/>
            <a:ext cx="10356215" cy="768350"/>
          </a:xfrm>
          <a:prstGeom prst="rect">
            <a:avLst/>
          </a:prstGeom>
          <a:noFill/>
        </p:spPr>
        <p:txBody>
          <a:bodyPr wrap="none" rtlCol="0">
            <a:spAutoFit/>
          </a:bodyPr>
          <a:p>
            <a:pPr algn="l"/>
            <a:r>
              <a:rPr lang="en-US" sz="4400" b="1">
                <a:latin typeface="+mj-lt"/>
                <a:cs typeface="+mj-lt"/>
                <a:sym typeface="+mn-ea"/>
              </a:rPr>
              <a:t>SOFTWARE AND HARDWARE REQUIREMENTS</a:t>
            </a:r>
            <a:endParaRPr lang="en-US" sz="4400" b="1">
              <a:latin typeface="+mj-lt"/>
              <a:cs typeface="+mj-l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0" y="3175"/>
            <a:ext cx="12192000" cy="6847840"/>
          </a:xfrm>
          <a:prstGeom prst="rect">
            <a:avLst/>
          </a:prstGeom>
        </p:spPr>
      </p:pic>
      <p:sp>
        <p:nvSpPr>
          <p:cNvPr id="2" name="Title 1"/>
          <p:cNvSpPr>
            <a:spLocks noGrp="1"/>
          </p:cNvSpPr>
          <p:nvPr>
            <p:ph type="title"/>
          </p:nvPr>
        </p:nvSpPr>
        <p:spPr/>
        <p:txBody>
          <a:bodyPr/>
          <a:p>
            <a:r>
              <a:rPr lang="en-US" b="1">
                <a:cs typeface="+mj-lt"/>
              </a:rPr>
              <a:t>CLASS DIAGRAM</a:t>
            </a:r>
            <a:r>
              <a:rPr lang="en-IN" altLang="en-US" b="1">
                <a:cs typeface="+mj-lt"/>
              </a:rPr>
              <a:t>...</a:t>
            </a:r>
            <a:endParaRPr lang="en-IN" altLang="en-US" b="1">
              <a:cs typeface="+mj-lt"/>
            </a:endParaRPr>
          </a:p>
        </p:txBody>
      </p:sp>
      <p:pic>
        <p:nvPicPr>
          <p:cNvPr id="6" name="Picture 5" descr="Screenshot (74)"/>
          <p:cNvPicPr>
            <a:picLocks noChangeAspect="1"/>
          </p:cNvPicPr>
          <p:nvPr/>
        </p:nvPicPr>
        <p:blipFill>
          <a:blip r:embed="rId2"/>
          <a:stretch>
            <a:fillRect/>
          </a:stretch>
        </p:blipFill>
        <p:spPr>
          <a:xfrm>
            <a:off x="3332480" y="1391920"/>
            <a:ext cx="4579620" cy="47136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635" y="3175"/>
            <a:ext cx="12192000" cy="6847840"/>
          </a:xfrm>
          <a:prstGeom prst="rect">
            <a:avLst/>
          </a:prstGeom>
        </p:spPr>
      </p:pic>
      <p:sp>
        <p:nvSpPr>
          <p:cNvPr id="2" name="Title 1"/>
          <p:cNvSpPr>
            <a:spLocks noGrp="1"/>
          </p:cNvSpPr>
          <p:nvPr>
            <p:ph type="title"/>
          </p:nvPr>
        </p:nvSpPr>
        <p:spPr/>
        <p:txBody>
          <a:bodyPr>
            <a:normAutofit/>
          </a:bodyPr>
          <a:p>
            <a:r>
              <a:rPr lang="en-IN" altLang="en-US" b="1"/>
              <a:t>Data Flow Diagram</a:t>
            </a:r>
            <a:r>
              <a:rPr lang="en-IN" altLang="en-US"/>
              <a:t>...</a:t>
            </a:r>
            <a:endParaRPr lang="en-IN" altLang="en-US"/>
          </a:p>
        </p:txBody>
      </p:sp>
      <p:pic>
        <p:nvPicPr>
          <p:cNvPr id="3" name="Picture 2" descr="DATAFLOW"/>
          <p:cNvPicPr>
            <a:picLocks noChangeAspect="1"/>
          </p:cNvPicPr>
          <p:nvPr/>
        </p:nvPicPr>
        <p:blipFill>
          <a:blip r:embed="rId2"/>
          <a:stretch>
            <a:fillRect/>
          </a:stretch>
        </p:blipFill>
        <p:spPr>
          <a:xfrm>
            <a:off x="2742565" y="1920240"/>
            <a:ext cx="6127115" cy="37801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ack"/>
          <p:cNvPicPr>
            <a:picLocks noChangeAspect="1"/>
          </p:cNvPicPr>
          <p:nvPr>
            <p:ph idx="1"/>
          </p:nvPr>
        </p:nvPicPr>
        <p:blipFill>
          <a:blip r:embed="rId1"/>
          <a:stretch>
            <a:fillRect/>
          </a:stretch>
        </p:blipFill>
        <p:spPr>
          <a:xfrm>
            <a:off x="-635" y="-6350"/>
            <a:ext cx="12181840" cy="6866890"/>
          </a:xfrm>
          <a:prstGeom prst="rect">
            <a:avLst/>
          </a:prstGeom>
        </p:spPr>
      </p:pic>
      <p:sp>
        <p:nvSpPr>
          <p:cNvPr id="2" name="Title 1"/>
          <p:cNvSpPr>
            <a:spLocks noGrp="1"/>
          </p:cNvSpPr>
          <p:nvPr>
            <p:ph type="title"/>
          </p:nvPr>
        </p:nvSpPr>
        <p:spPr/>
        <p:txBody>
          <a:bodyPr/>
          <a:p>
            <a:r>
              <a:rPr lang="en-IN" altLang="en-US" b="1"/>
              <a:t>Result And Validation...</a:t>
            </a:r>
            <a:endParaRPr lang="en-IN" altLang="en-US" b="1"/>
          </a:p>
        </p:txBody>
      </p:sp>
      <p:pic>
        <p:nvPicPr>
          <p:cNvPr id="5" name="Picture 4" descr="loginpage"/>
          <p:cNvPicPr>
            <a:picLocks noChangeAspect="1"/>
          </p:cNvPicPr>
          <p:nvPr/>
        </p:nvPicPr>
        <p:blipFill>
          <a:blip r:embed="rId2"/>
          <a:stretch>
            <a:fillRect/>
          </a:stretch>
        </p:blipFill>
        <p:spPr>
          <a:xfrm>
            <a:off x="1086485" y="1522095"/>
            <a:ext cx="3818255" cy="4435475"/>
          </a:xfrm>
          <a:prstGeom prst="rect">
            <a:avLst/>
          </a:prstGeom>
        </p:spPr>
      </p:pic>
      <p:pic>
        <p:nvPicPr>
          <p:cNvPr id="6" name="Picture 5" descr="registerpage"/>
          <p:cNvPicPr>
            <a:picLocks noChangeAspect="1"/>
          </p:cNvPicPr>
          <p:nvPr/>
        </p:nvPicPr>
        <p:blipFill>
          <a:blip r:embed="rId3"/>
          <a:stretch>
            <a:fillRect/>
          </a:stretch>
        </p:blipFill>
        <p:spPr>
          <a:xfrm>
            <a:off x="6633845" y="1522095"/>
            <a:ext cx="3810635" cy="44354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3372</Words>
  <Application>WPS Presentation</Application>
  <PresentationFormat>Widescreen</PresentationFormat>
  <Paragraphs>62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Microsoft YaHei UI</vt:lpstr>
      <vt:lpstr>Microsoft YaHei</vt:lpstr>
      <vt:lpstr>Calibri</vt:lpstr>
      <vt:lpstr>Arial Unicode MS</vt:lpstr>
      <vt:lpstr>Calibri Light</vt:lpstr>
      <vt:lpstr>Office Theme</vt:lpstr>
      <vt:lpstr>OMR-SCANNER-APP</vt:lpstr>
      <vt:lpstr>TEAM MEMBERS:</vt:lpstr>
      <vt:lpstr>Problem Statement...</vt:lpstr>
      <vt:lpstr>Proposed Solution...</vt:lpstr>
      <vt:lpstr>Software Modules Used...</vt:lpstr>
      <vt:lpstr>Hardware Requirements:  •        System                    	: Pentium IV 2.4 GHz or Above •        Hard Disk                	: 80 GB. •        Floppy Drive           	: 1.44 Mb. •        Monitor                   	: 15 VGA Colour. •        Mouse                     	: Logitech. •        Ram                         	: 2 GB   Software Requirements:  ●  	OS                 :  Windows XP Professional/Vista/7/8/8.1 or Linux ●  	Front End       : Python  ●  	Tool                : NetBeans</vt:lpstr>
      <vt:lpstr>CLASS DIAGRAM...</vt:lpstr>
      <vt:lpstr>Data Flow Diagram...</vt:lpstr>
      <vt:lpstr>Result And Validation...</vt:lpstr>
      <vt:lpstr>Result And Validation...</vt:lpstr>
      <vt:lpstr>Result And Validation...</vt:lpstr>
      <vt:lpstr>PowerPoint 演示文稿</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OMR-SCANNER-APP</dc:title>
  <dc:creator/>
  <cp:lastModifiedBy>Yashwanth Datta</cp:lastModifiedBy>
  <cp:revision>3</cp:revision>
  <dcterms:created xsi:type="dcterms:W3CDTF">2020-06-15T10:12:00Z</dcterms:created>
  <dcterms:modified xsi:type="dcterms:W3CDTF">2020-06-20T14:37:13Z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