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8" r:id="rId3"/>
    <p:sldId id="259" r:id="rId4"/>
    <p:sldId id="260" r:id="rId5"/>
    <p:sldId id="265" r:id="rId6"/>
    <p:sldId id="262" r:id="rId7"/>
    <p:sldId id="269" r:id="rId8"/>
    <p:sldId id="268" r:id="rId9"/>
    <p:sldId id="263" r:id="rId10"/>
    <p:sldId id="266" r:id="rId11"/>
    <p:sldId id="267" r:id="rId12"/>
    <p:sldId id="264" r:id="rId13"/>
    <p:sldId id="270" r:id="rId14"/>
    <p:sldId id="271" r:id="rId15"/>
    <p:sldId id="272" r:id="rId16"/>
    <p:sldId id="273" r:id="rId17"/>
    <p:sldId id="257" r:id="rId18"/>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763" autoAdjust="0"/>
  </p:normalViewPr>
  <p:slideViewPr>
    <p:cSldViewPr snapToGrid="0">
      <p:cViewPr varScale="1">
        <p:scale>
          <a:sx n="56" d="100"/>
          <a:sy n="56"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sz="quarter" idx="1"/>
          </p:nvPr>
        </p:nvSpPr>
        <p:spPr>
          <a:xfrm>
            <a:off x="4008705" y="1"/>
            <a:ext cx="3066733" cy="469780"/>
          </a:xfrm>
          <a:prstGeom prst="rect">
            <a:avLst/>
          </a:prstGeom>
        </p:spPr>
        <p:txBody>
          <a:bodyPr vert="horz" lIns="93936" tIns="46968" rIns="93936" bIns="46968" rtlCol="0"/>
          <a:lstStyle>
            <a:lvl1pPr algn="r">
              <a:defRPr sz="1200"/>
            </a:lvl1pPr>
          </a:lstStyle>
          <a:p>
            <a:fld id="{B16CD58D-DEC3-4ABA-ADA4-E2F0C6620E3D}" type="datetimeFigureOut">
              <a:rPr lang="en-US" smtClean="0"/>
              <a:t>3/9/2015</a:t>
            </a:fld>
            <a:endParaRPr lang="en-US"/>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59C9B315-3AB2-4CFB-98C3-D4B7C594DBBE}" type="slidenum">
              <a:rPr lang="en-US" smtClean="0"/>
              <a:t>‹#›</a:t>
            </a:fld>
            <a:endParaRPr lang="en-US"/>
          </a:p>
        </p:txBody>
      </p:sp>
    </p:spTree>
    <p:extLst>
      <p:ext uri="{BB962C8B-B14F-4D97-AF65-F5344CB8AC3E}">
        <p14:creationId xmlns:p14="http://schemas.microsoft.com/office/powerpoint/2010/main" val="3853138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1"/>
            <a:ext cx="3066733" cy="469780"/>
          </a:xfrm>
          <a:prstGeom prst="rect">
            <a:avLst/>
          </a:prstGeom>
        </p:spPr>
        <p:txBody>
          <a:bodyPr vert="horz" lIns="93936" tIns="46968" rIns="93936" bIns="46968" rtlCol="0"/>
          <a:lstStyle>
            <a:lvl1pPr algn="r">
              <a:defRPr sz="1200"/>
            </a:lvl1pPr>
          </a:lstStyle>
          <a:p>
            <a:fld id="{23E71F36-0675-454B-8380-46064CCCA5B9}" type="datetimeFigureOut">
              <a:rPr lang="en-US" smtClean="0"/>
              <a:t>3/9/2015</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79"/>
            <a:ext cx="5661660" cy="3686712"/>
          </a:xfrm>
          <a:prstGeom prst="rect">
            <a:avLst/>
          </a:prstGeom>
        </p:spPr>
        <p:txBody>
          <a:bodyPr vert="horz" lIns="93936" tIns="46968" rIns="93936" bIns="469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94B759B2-FB7D-442B-A2A4-8998B9C2808E}" type="slidenum">
              <a:rPr lang="en-US" smtClean="0"/>
              <a:t>‹#›</a:t>
            </a:fld>
            <a:endParaRPr lang="en-US"/>
          </a:p>
        </p:txBody>
      </p:sp>
    </p:spTree>
    <p:extLst>
      <p:ext uri="{BB962C8B-B14F-4D97-AF65-F5344CB8AC3E}">
        <p14:creationId xmlns:p14="http://schemas.microsoft.com/office/powerpoint/2010/main" val="193395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B759B2-FB7D-442B-A2A4-8998B9C2808E}" type="slidenum">
              <a:rPr lang="en-US" smtClean="0"/>
              <a:t>1</a:t>
            </a:fld>
            <a:endParaRPr lang="en-US"/>
          </a:p>
        </p:txBody>
      </p:sp>
    </p:spTree>
    <p:extLst>
      <p:ext uri="{BB962C8B-B14F-4D97-AF65-F5344CB8AC3E}">
        <p14:creationId xmlns:p14="http://schemas.microsoft.com/office/powerpoint/2010/main" val="393542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31" indent="-176131">
              <a:buFont typeface="Arial" panose="020B0604020202020204" pitchFamily="34" charset="0"/>
              <a:buChar char="•"/>
            </a:pPr>
            <a:r>
              <a:rPr lang="en-US" dirty="0" smtClean="0"/>
              <a:t>“Unified” = full</a:t>
            </a:r>
            <a:r>
              <a:rPr lang="en-US" baseline="0" dirty="0" smtClean="0"/>
              <a:t> layer, nothing should bypass it</a:t>
            </a:r>
          </a:p>
          <a:p>
            <a:pPr marL="176131" indent="-176131">
              <a:buFont typeface="Arial" panose="020B0604020202020204" pitchFamily="34" charset="0"/>
              <a:buChar char="•"/>
            </a:pPr>
            <a:r>
              <a:rPr lang="en-US" baseline="0" dirty="0" smtClean="0"/>
              <a:t>“application logic” = can know about application structure and be somewhat dependent on it</a:t>
            </a:r>
          </a:p>
          <a:p>
            <a:pPr marL="176131" indent="-176131">
              <a:buFont typeface="Arial" panose="020B0604020202020204" pitchFamily="34" charset="0"/>
              <a:buChar char="•"/>
            </a:pPr>
            <a:r>
              <a:rPr lang="en-US" baseline="0" dirty="0" smtClean="0"/>
              <a:t>“independent” = should not know or care about application structure or how it was called</a:t>
            </a:r>
          </a:p>
          <a:p>
            <a:pPr marL="176131" indent="-176131">
              <a:buFont typeface="Arial" panose="020B0604020202020204" pitchFamily="34" charset="0"/>
              <a:buChar char="•"/>
            </a:pPr>
            <a:r>
              <a:rPr lang="en-US" baseline="0" dirty="0" smtClean="0"/>
              <a:t>Show service layer</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10</a:t>
            </a:fld>
            <a:endParaRPr lang="en-US"/>
          </a:p>
        </p:txBody>
      </p:sp>
    </p:spTree>
    <p:extLst>
      <p:ext uri="{BB962C8B-B14F-4D97-AF65-F5344CB8AC3E}">
        <p14:creationId xmlns:p14="http://schemas.microsoft.com/office/powerpoint/2010/main" val="255023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FOR QUESTIONS ABOUT SERVICE LAYER / DOMAIN LAYER</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11</a:t>
            </a:fld>
            <a:endParaRPr lang="en-US"/>
          </a:p>
        </p:txBody>
      </p:sp>
    </p:spTree>
    <p:extLst>
      <p:ext uri="{BB962C8B-B14F-4D97-AF65-F5344CB8AC3E}">
        <p14:creationId xmlns:p14="http://schemas.microsoft.com/office/powerpoint/2010/main" val="75631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31" indent="-176131">
              <a:buFont typeface="Arial" panose="020B0604020202020204" pitchFamily="34" charset="0"/>
              <a:buChar char="•"/>
            </a:pPr>
            <a:r>
              <a:rPr lang="en-US" dirty="0" smtClean="0"/>
              <a:t>Show</a:t>
            </a:r>
            <a:r>
              <a:rPr lang="en-US" baseline="0" dirty="0" smtClean="0"/>
              <a:t> entities</a:t>
            </a:r>
          </a:p>
          <a:p>
            <a:pPr marL="176131" indent="-176131">
              <a:buFont typeface="Arial" panose="020B0604020202020204" pitchFamily="34" charset="0"/>
              <a:buChar char="•"/>
            </a:pPr>
            <a:r>
              <a:rPr lang="en-US" baseline="0" dirty="0" smtClean="0"/>
              <a:t>Show tests</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12</a:t>
            </a:fld>
            <a:endParaRPr lang="en-US"/>
          </a:p>
        </p:txBody>
      </p:sp>
    </p:spTree>
    <p:extLst>
      <p:ext uri="{BB962C8B-B14F-4D97-AF65-F5344CB8AC3E}">
        <p14:creationId xmlns:p14="http://schemas.microsoft.com/office/powerpoint/2010/main" val="3090486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FOR QUESTIONS ON ORM</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13</a:t>
            </a:fld>
            <a:endParaRPr lang="en-US"/>
          </a:p>
        </p:txBody>
      </p:sp>
    </p:spTree>
    <p:extLst>
      <p:ext uri="{BB962C8B-B14F-4D97-AF65-F5344CB8AC3E}">
        <p14:creationId xmlns:p14="http://schemas.microsoft.com/office/powerpoint/2010/main" val="3584947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B759B2-FB7D-442B-A2A4-8998B9C2808E}" type="slidenum">
              <a:rPr lang="en-US" smtClean="0"/>
              <a:t>14</a:t>
            </a:fld>
            <a:endParaRPr lang="en-US"/>
          </a:p>
        </p:txBody>
      </p:sp>
    </p:spTree>
    <p:extLst>
      <p:ext uri="{BB962C8B-B14F-4D97-AF65-F5344CB8AC3E}">
        <p14:creationId xmlns:p14="http://schemas.microsoft.com/office/powerpoint/2010/main" val="1525393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FOR QUESTIONS ABOUT SOA</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15</a:t>
            </a:fld>
            <a:endParaRPr lang="en-US"/>
          </a:p>
        </p:txBody>
      </p:sp>
    </p:spTree>
    <p:extLst>
      <p:ext uri="{BB962C8B-B14F-4D97-AF65-F5344CB8AC3E}">
        <p14:creationId xmlns:p14="http://schemas.microsoft.com/office/powerpoint/2010/main" val="680661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 it back into the story.</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17</a:t>
            </a:fld>
            <a:endParaRPr lang="en-US"/>
          </a:p>
        </p:txBody>
      </p:sp>
    </p:spTree>
    <p:extLst>
      <p:ext uri="{BB962C8B-B14F-4D97-AF65-F5344CB8AC3E}">
        <p14:creationId xmlns:p14="http://schemas.microsoft.com/office/powerpoint/2010/main" val="232821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You’re a software</a:t>
            </a:r>
            <a:r>
              <a:rPr lang="en-US" baseline="0" dirty="0" smtClean="0"/>
              <a:t> developer at a small e-commerce company.  </a:t>
            </a:r>
            <a:r>
              <a:rPr lang="en-US" dirty="0" smtClean="0"/>
              <a:t>It’s 4:30</a:t>
            </a:r>
            <a:r>
              <a:rPr lang="en-US" baseline="0" dirty="0" smtClean="0"/>
              <a:t> on Monday afternoon.  The product owner rushes over to your desk, then stands there as is he’s not sure what to say.  “What do you know about sales tax?” he finally asks.  “Another rate change?” you guess.  “No, we just leased warehouse space on the other side of the state line, all our shipping and receiving is moving there.  Legal says we have to start charging sales tax in both states, starting next Monday.  We should be able to do that, right?”</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2</a:t>
            </a:fld>
            <a:endParaRPr lang="en-US"/>
          </a:p>
        </p:txBody>
      </p:sp>
    </p:spTree>
    <p:extLst>
      <p:ext uri="{BB962C8B-B14F-4D97-AF65-F5344CB8AC3E}">
        <p14:creationId xmlns:p14="http://schemas.microsoft.com/office/powerpoint/2010/main" val="127468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31" indent="-176131">
              <a:buFont typeface="Arial" panose="020B0604020202020204" pitchFamily="34" charset="0"/>
              <a:buChar char="•"/>
            </a:pPr>
            <a:r>
              <a:rPr lang="en-US" dirty="0" smtClean="0"/>
              <a:t>Set aside</a:t>
            </a:r>
            <a:r>
              <a:rPr lang="en-US" baseline="0" dirty="0" smtClean="0"/>
              <a:t> the biggest problem (your company makes major decisions without fully assessing the impact on </a:t>
            </a:r>
            <a:r>
              <a:rPr lang="en-US" baseline="0" smtClean="0"/>
              <a:t>all departments).</a:t>
            </a:r>
            <a:endParaRPr lang="en-US" baseline="0" dirty="0" smtClean="0"/>
          </a:p>
          <a:p>
            <a:pPr marL="176131" indent="-176131">
              <a:buFont typeface="Arial" panose="020B0604020202020204" pitchFamily="34" charset="0"/>
              <a:buChar char="•"/>
            </a:pPr>
            <a:r>
              <a:rPr lang="en-US" baseline="0" dirty="0" smtClean="0"/>
              <a:t>All of these factors will vary depending on the current state of your application.</a:t>
            </a:r>
          </a:p>
          <a:p>
            <a:pPr marL="176131" indent="-176131">
              <a:buFont typeface="Arial" panose="020B0604020202020204" pitchFamily="34" charset="0"/>
              <a:buChar char="•"/>
            </a:pPr>
            <a:r>
              <a:rPr lang="en-US" baseline="0" dirty="0" smtClean="0"/>
              <a:t>The reliability of any estimates you make will also vary depending on the current state of your application (and your own experience estimating).</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3</a:t>
            </a:fld>
            <a:endParaRPr lang="en-US"/>
          </a:p>
        </p:txBody>
      </p:sp>
    </p:spTree>
    <p:extLst>
      <p:ext uri="{BB962C8B-B14F-4D97-AF65-F5344CB8AC3E}">
        <p14:creationId xmlns:p14="http://schemas.microsoft.com/office/powerpoint/2010/main" val="20649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31" indent="-176131">
              <a:buFont typeface="Arial" panose="020B0604020202020204" pitchFamily="34" charset="0"/>
              <a:buChar char="•"/>
            </a:pPr>
            <a:r>
              <a:rPr lang="en-US" dirty="0" smtClean="0"/>
              <a:t>It gets the job done, but imagine trying to do surgery on it.</a:t>
            </a:r>
          </a:p>
          <a:p>
            <a:pPr marL="176131" indent="-176131">
              <a:buFont typeface="Arial" panose="020B0604020202020204" pitchFamily="34" charset="0"/>
              <a:buChar char="•"/>
            </a:pPr>
            <a:r>
              <a:rPr lang="en-US" dirty="0" smtClean="0"/>
              <a:t>Research / planning effort: LARGE</a:t>
            </a:r>
          </a:p>
          <a:p>
            <a:pPr marL="176131" indent="-176131">
              <a:buFont typeface="Arial" panose="020B0604020202020204" pitchFamily="34" charset="0"/>
              <a:buChar char="•"/>
            </a:pPr>
            <a:r>
              <a:rPr lang="en-US" dirty="0" smtClean="0"/>
              <a:t>Implementation effort: LARGE</a:t>
            </a:r>
          </a:p>
          <a:p>
            <a:pPr marL="176131" indent="-176131">
              <a:buFont typeface="Arial" panose="020B0604020202020204" pitchFamily="34" charset="0"/>
              <a:buChar char="•"/>
            </a:pPr>
            <a:r>
              <a:rPr lang="en-US" dirty="0" smtClean="0"/>
              <a:t>Testing effort: ???</a:t>
            </a:r>
          </a:p>
          <a:p>
            <a:pPr marL="176131" indent="-176131">
              <a:buFont typeface="Arial" panose="020B0604020202020204" pitchFamily="34" charset="0"/>
              <a:buChar char="•"/>
            </a:pPr>
            <a:r>
              <a:rPr lang="en-US" dirty="0" smtClean="0"/>
              <a:t>Little certainty of</a:t>
            </a:r>
            <a:r>
              <a:rPr lang="en-US" baseline="0" dirty="0" smtClean="0"/>
              <a:t> correctness</a:t>
            </a:r>
          </a:p>
          <a:p>
            <a:pPr marL="176131" indent="-176131">
              <a:buFont typeface="Arial" panose="020B0604020202020204" pitchFamily="34" charset="0"/>
              <a:buChar char="•"/>
            </a:pPr>
            <a:r>
              <a:rPr lang="en-US" baseline="0" dirty="0" smtClean="0"/>
              <a:t>What are we trying to separate and structure?</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4</a:t>
            </a:fld>
            <a:endParaRPr lang="en-US"/>
          </a:p>
        </p:txBody>
      </p:sp>
    </p:spTree>
    <p:extLst>
      <p:ext uri="{BB962C8B-B14F-4D97-AF65-F5344CB8AC3E}">
        <p14:creationId xmlns:p14="http://schemas.microsoft.com/office/powerpoint/2010/main" val="2191781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31" indent="-176131">
              <a:buFont typeface="Arial" panose="020B0604020202020204" pitchFamily="34" charset="0"/>
              <a:buChar char="•"/>
            </a:pPr>
            <a:r>
              <a:rPr lang="en-US" dirty="0" smtClean="0"/>
              <a:t>Also known as “Business Logic”</a:t>
            </a:r>
          </a:p>
          <a:p>
            <a:pPr marL="176131" indent="-176131">
              <a:buFont typeface="Arial" panose="020B0604020202020204" pitchFamily="34" charset="0"/>
              <a:buChar char="•"/>
            </a:pPr>
            <a:r>
              <a:rPr lang="en-US" dirty="0" smtClean="0"/>
              <a:t>Domain logic often determines database structure (each type of “thing” may be a database table)</a:t>
            </a:r>
          </a:p>
          <a:p>
            <a:pPr marL="176131" indent="-176131">
              <a:buFont typeface="Arial" panose="020B0604020202020204" pitchFamily="34" charset="0"/>
              <a:buChar char="•"/>
            </a:pPr>
            <a:r>
              <a:rPr lang="en-US" dirty="0" smtClean="0"/>
              <a:t>It’s “the stuff that makes your app what it is”</a:t>
            </a:r>
          </a:p>
          <a:p>
            <a:pPr marL="176131" indent="-176131">
              <a:buFont typeface="Arial" panose="020B0604020202020204" pitchFamily="34" charset="0"/>
              <a:buChar char="•"/>
            </a:pPr>
            <a:r>
              <a:rPr lang="en-US" dirty="0" smtClean="0"/>
              <a:t>How do we start to separate?</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5</a:t>
            </a:fld>
            <a:endParaRPr lang="en-US"/>
          </a:p>
        </p:txBody>
      </p:sp>
    </p:spTree>
    <p:extLst>
      <p:ext uri="{BB962C8B-B14F-4D97-AF65-F5344CB8AC3E}">
        <p14:creationId xmlns:p14="http://schemas.microsoft.com/office/powerpoint/2010/main" val="294614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31" indent="-176131">
              <a:buFont typeface="Arial" panose="020B0604020202020204" pitchFamily="34" charset="0"/>
              <a:buChar char="•"/>
            </a:pPr>
            <a:r>
              <a:rPr lang="en-US" dirty="0" smtClean="0"/>
              <a:t>Object-Oriented</a:t>
            </a:r>
          </a:p>
          <a:p>
            <a:pPr marL="176131" indent="-176131">
              <a:buFont typeface="Arial" panose="020B0604020202020204" pitchFamily="34" charset="0"/>
              <a:buChar char="•"/>
            </a:pPr>
            <a:r>
              <a:rPr lang="en-US" dirty="0" smtClean="0"/>
              <a:t>Use a framework?</a:t>
            </a:r>
          </a:p>
          <a:p>
            <a:pPr marL="176131" indent="-176131">
              <a:buFont typeface="Arial" panose="020B0604020202020204" pitchFamily="34" charset="0"/>
              <a:buChar char="•"/>
            </a:pPr>
            <a:r>
              <a:rPr lang="en-US" dirty="0" smtClean="0"/>
              <a:t>All domain logic </a:t>
            </a:r>
            <a:r>
              <a:rPr lang="en-US" i="1" dirty="0" smtClean="0"/>
              <a:t>should</a:t>
            </a:r>
            <a:r>
              <a:rPr lang="en-US" dirty="0" smtClean="0"/>
              <a:t> be pulled into the Model</a:t>
            </a:r>
          </a:p>
          <a:p>
            <a:pPr marL="176131" indent="-176131">
              <a:buFont typeface="Arial" panose="020B0604020202020204" pitchFamily="34" charset="0"/>
              <a:buChar char="•"/>
            </a:pPr>
            <a:r>
              <a:rPr lang="en-US" dirty="0" smtClean="0"/>
              <a:t>In practice, some domain logic may be left in the controller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6</a:t>
            </a:fld>
            <a:endParaRPr lang="en-US"/>
          </a:p>
        </p:txBody>
      </p:sp>
    </p:spTree>
    <p:extLst>
      <p:ext uri="{BB962C8B-B14F-4D97-AF65-F5344CB8AC3E}">
        <p14:creationId xmlns:p14="http://schemas.microsoft.com/office/powerpoint/2010/main" val="71167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31" indent="-176131">
              <a:buFont typeface="Arial" panose="020B0604020202020204" pitchFamily="34" charset="0"/>
              <a:buChar char="•"/>
            </a:pPr>
            <a:r>
              <a:rPr lang="en-US" dirty="0" smtClean="0"/>
              <a:t>Show Models</a:t>
            </a:r>
          </a:p>
          <a:p>
            <a:pPr marL="176131" indent="-176131">
              <a:buFont typeface="Arial" panose="020B0604020202020204" pitchFamily="34" charset="0"/>
              <a:buChar char="•"/>
            </a:pPr>
            <a:r>
              <a:rPr lang="en-US" dirty="0" smtClean="0"/>
              <a:t>Show Controller</a:t>
            </a:r>
          </a:p>
          <a:p>
            <a:pPr marL="176131" indent="-176131">
              <a:buFont typeface="Arial" panose="020B0604020202020204" pitchFamily="34" charset="0"/>
              <a:buChar char="•"/>
            </a:pPr>
            <a:r>
              <a:rPr lang="en-US" dirty="0" smtClean="0"/>
              <a:t>Brief Demo</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7</a:t>
            </a:fld>
            <a:endParaRPr lang="en-US"/>
          </a:p>
        </p:txBody>
      </p:sp>
    </p:spTree>
    <p:extLst>
      <p:ext uri="{BB962C8B-B14F-4D97-AF65-F5344CB8AC3E}">
        <p14:creationId xmlns:p14="http://schemas.microsoft.com/office/powerpoint/2010/main" val="4281606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FOR QUESTIONS</a:t>
            </a:r>
            <a:r>
              <a:rPr lang="en-US" baseline="0" dirty="0" smtClean="0"/>
              <a:t> ON MVC</a:t>
            </a:r>
            <a:endParaRPr lang="en-US" dirty="0"/>
          </a:p>
        </p:txBody>
      </p:sp>
      <p:sp>
        <p:nvSpPr>
          <p:cNvPr id="4" name="Slide Number Placeholder 3"/>
          <p:cNvSpPr>
            <a:spLocks noGrp="1"/>
          </p:cNvSpPr>
          <p:nvPr>
            <p:ph type="sldNum" sz="quarter" idx="10"/>
          </p:nvPr>
        </p:nvSpPr>
        <p:spPr/>
        <p:txBody>
          <a:bodyPr/>
          <a:lstStyle/>
          <a:p>
            <a:fld id="{94B759B2-FB7D-442B-A2A4-8998B9C2808E}" type="slidenum">
              <a:rPr lang="en-US" smtClean="0"/>
              <a:t>8</a:t>
            </a:fld>
            <a:endParaRPr lang="en-US"/>
          </a:p>
        </p:txBody>
      </p:sp>
    </p:spTree>
    <p:extLst>
      <p:ext uri="{BB962C8B-B14F-4D97-AF65-F5344CB8AC3E}">
        <p14:creationId xmlns:p14="http://schemas.microsoft.com/office/powerpoint/2010/main" val="416042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B759B2-FB7D-442B-A2A4-8998B9C2808E}" type="slidenum">
              <a:rPr lang="en-US" smtClean="0"/>
              <a:t>9</a:t>
            </a:fld>
            <a:endParaRPr lang="en-US"/>
          </a:p>
        </p:txBody>
      </p:sp>
    </p:spTree>
    <p:extLst>
      <p:ext uri="{BB962C8B-B14F-4D97-AF65-F5344CB8AC3E}">
        <p14:creationId xmlns:p14="http://schemas.microsoft.com/office/powerpoint/2010/main" val="1687538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75F6EF-95EF-4F09-B937-CAF3D478ACB4}"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339276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5F6EF-95EF-4F09-B937-CAF3D478ACB4}"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342435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5F6EF-95EF-4F09-B937-CAF3D478ACB4}"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1280402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5F6EF-95EF-4F09-B937-CAF3D478ACB4}"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136714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5F6EF-95EF-4F09-B937-CAF3D478ACB4}"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329183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75F6EF-95EF-4F09-B937-CAF3D478ACB4}"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304694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75F6EF-95EF-4F09-B937-CAF3D478ACB4}" type="datetimeFigureOut">
              <a:rPr lang="en-US" smtClean="0"/>
              <a:t>3/9/2015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264610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75F6EF-95EF-4F09-B937-CAF3D478ACB4}" type="datetimeFigureOut">
              <a:rPr lang="en-US" smtClean="0"/>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78086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5F6EF-95EF-4F09-B937-CAF3D478ACB4}" type="datetimeFigureOut">
              <a:rPr lang="en-US" smtClean="0"/>
              <a:t>3/9/2015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23559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5F6EF-95EF-4F09-B937-CAF3D478ACB4}"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257353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5F6EF-95EF-4F09-B937-CAF3D478ACB4}"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6312A-CF1E-43F3-8E27-B5C1819EB724}" type="slidenum">
              <a:rPr lang="en-US" smtClean="0"/>
              <a:t>‹#›</a:t>
            </a:fld>
            <a:endParaRPr lang="en-US"/>
          </a:p>
        </p:txBody>
      </p:sp>
    </p:spTree>
    <p:extLst>
      <p:ext uri="{BB962C8B-B14F-4D97-AF65-F5344CB8AC3E}">
        <p14:creationId xmlns:p14="http://schemas.microsoft.com/office/powerpoint/2010/main" val="170445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5F6EF-95EF-4F09-B937-CAF3D478ACB4}" type="datetimeFigureOut">
              <a:rPr lang="en-US" smtClean="0"/>
              <a:t>3/9/2015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6312A-CF1E-43F3-8E27-B5C1819EB724}" type="slidenum">
              <a:rPr lang="en-US" smtClean="0"/>
              <a:t>‹#›</a:t>
            </a:fld>
            <a:endParaRPr lang="en-US"/>
          </a:p>
        </p:txBody>
      </p:sp>
    </p:spTree>
    <p:extLst>
      <p:ext uri="{BB962C8B-B14F-4D97-AF65-F5344CB8AC3E}">
        <p14:creationId xmlns:p14="http://schemas.microsoft.com/office/powerpoint/2010/main" val="413122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PSchwisow/container-coding/" TargetMode="External"/><Relationship Id="rId3" Type="http://schemas.openxmlformats.org/officeDocument/2006/relationships/hyperlink" Target="http://www.shutterstock.com/" TargetMode="External"/><Relationship Id="rId7" Type="http://schemas.openxmlformats.org/officeDocument/2006/relationships/hyperlink" Target="https://github.com/PSchwisow/Miscellaneou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twitter.com/PSchwisow" TargetMode="External"/><Relationship Id="rId5" Type="http://schemas.openxmlformats.org/officeDocument/2006/relationships/hyperlink" Target="mailto:patrick.schwisow@gmail.com" TargetMode="External"/><Relationship Id="rId10" Type="http://schemas.openxmlformats.org/officeDocument/2006/relationships/image" Target="../media/image6.jpg"/><Relationship Id="rId4" Type="http://schemas.openxmlformats.org/officeDocument/2006/relationships/hyperlink" Target="http://www.lakekenoshaphp.com/" TargetMode="External"/><Relationship Id="rId9" Type="http://schemas.openxmlformats.org/officeDocument/2006/relationships/hyperlink" Target="https://joind.in/talk/view/1308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09890" y="1120776"/>
            <a:ext cx="4572219" cy="1015663"/>
          </a:xfrm>
          <a:prstGeom prst="rect">
            <a:avLst/>
          </a:prstGeom>
          <a:noFill/>
          <a:ln w="50800">
            <a:solidFill>
              <a:schemeClr val="accent1"/>
            </a:solidFill>
          </a:ln>
        </p:spPr>
        <p:txBody>
          <a:bodyPr wrap="square" rtlCol="0">
            <a:spAutoFit/>
          </a:bodyPr>
          <a:lstStyle/>
          <a:p>
            <a:pPr algn="ctr"/>
            <a:r>
              <a:rPr lang="en-US" sz="6000" b="1" dirty="0" smtClean="0"/>
              <a:t>Container</a:t>
            </a:r>
            <a:endParaRPr lang="en-US" sz="6000" b="1" dirty="0"/>
          </a:p>
        </p:txBody>
      </p:sp>
      <p:sp>
        <p:nvSpPr>
          <p:cNvPr id="5" name="TextBox 4"/>
          <p:cNvSpPr txBox="1"/>
          <p:nvPr/>
        </p:nvSpPr>
        <p:spPr>
          <a:xfrm>
            <a:off x="3809890" y="2136439"/>
            <a:ext cx="4572219" cy="1015663"/>
          </a:xfrm>
          <a:prstGeom prst="rect">
            <a:avLst/>
          </a:prstGeom>
          <a:noFill/>
          <a:ln w="50800">
            <a:solidFill>
              <a:schemeClr val="accent1"/>
            </a:solidFill>
          </a:ln>
        </p:spPr>
        <p:txBody>
          <a:bodyPr wrap="square" rtlCol="0">
            <a:spAutoFit/>
          </a:bodyPr>
          <a:lstStyle/>
          <a:p>
            <a:pPr algn="ctr"/>
            <a:r>
              <a:rPr lang="en-US" sz="6000" b="1" dirty="0" smtClean="0"/>
              <a:t>Coding</a:t>
            </a:r>
            <a:endParaRPr lang="en-US" sz="6000" b="1" dirty="0"/>
          </a:p>
        </p:txBody>
      </p:sp>
      <p:sp>
        <p:nvSpPr>
          <p:cNvPr id="7" name="TextBox 6"/>
          <p:cNvSpPr txBox="1"/>
          <p:nvPr/>
        </p:nvSpPr>
        <p:spPr>
          <a:xfrm>
            <a:off x="3809891" y="3152102"/>
            <a:ext cx="2248009" cy="646331"/>
          </a:xfrm>
          <a:prstGeom prst="rect">
            <a:avLst/>
          </a:prstGeom>
          <a:solidFill>
            <a:schemeClr val="bg2">
              <a:lumMod val="90000"/>
            </a:schemeClr>
          </a:solidFill>
          <a:ln w="50800">
            <a:solidFill>
              <a:schemeClr val="accent1"/>
            </a:solidFill>
          </a:ln>
        </p:spPr>
        <p:txBody>
          <a:bodyPr wrap="square" rtlCol="0">
            <a:spAutoFit/>
          </a:bodyPr>
          <a:lstStyle/>
          <a:p>
            <a:pPr algn="ctr"/>
            <a:r>
              <a:rPr lang="en-US" sz="3600" dirty="0" smtClean="0"/>
              <a:t>Patrick</a:t>
            </a:r>
            <a:endParaRPr lang="en-US" sz="3600" dirty="0"/>
          </a:p>
        </p:txBody>
      </p:sp>
      <p:sp>
        <p:nvSpPr>
          <p:cNvPr id="8" name="TextBox 7"/>
          <p:cNvSpPr txBox="1"/>
          <p:nvPr/>
        </p:nvSpPr>
        <p:spPr>
          <a:xfrm>
            <a:off x="6057899" y="3152102"/>
            <a:ext cx="2324210" cy="646331"/>
          </a:xfrm>
          <a:prstGeom prst="rect">
            <a:avLst/>
          </a:prstGeom>
          <a:solidFill>
            <a:schemeClr val="bg2">
              <a:lumMod val="90000"/>
            </a:schemeClr>
          </a:solidFill>
          <a:ln w="50800">
            <a:solidFill>
              <a:schemeClr val="accent1"/>
            </a:solidFill>
          </a:ln>
        </p:spPr>
        <p:txBody>
          <a:bodyPr wrap="square" rtlCol="0">
            <a:spAutoFit/>
          </a:bodyPr>
          <a:lstStyle/>
          <a:p>
            <a:pPr algn="ctr"/>
            <a:r>
              <a:rPr lang="en-US" sz="3600" dirty="0" smtClean="0"/>
              <a:t>Schwisow</a:t>
            </a:r>
            <a:endParaRPr lang="en-US" sz="3600" dirty="0"/>
          </a:p>
        </p:txBody>
      </p:sp>
      <p:sp>
        <p:nvSpPr>
          <p:cNvPr id="9" name="TextBox 8"/>
          <p:cNvSpPr txBox="1"/>
          <p:nvPr/>
        </p:nvSpPr>
        <p:spPr>
          <a:xfrm>
            <a:off x="3809890" y="3798433"/>
            <a:ext cx="4572219" cy="523220"/>
          </a:xfrm>
          <a:prstGeom prst="rect">
            <a:avLst/>
          </a:prstGeom>
          <a:solidFill>
            <a:schemeClr val="bg2"/>
          </a:solidFill>
          <a:ln w="50800">
            <a:solidFill>
              <a:schemeClr val="accent1"/>
            </a:solidFill>
          </a:ln>
        </p:spPr>
        <p:txBody>
          <a:bodyPr wrap="square" rtlCol="0">
            <a:spAutoFit/>
          </a:bodyPr>
          <a:lstStyle/>
          <a:p>
            <a:pPr algn="ctr"/>
            <a:r>
              <a:rPr lang="en-US" sz="2800" dirty="0" smtClean="0"/>
              <a:t>Midwest PHP Conference</a:t>
            </a:r>
            <a:endParaRPr lang="en-US" sz="2800" dirty="0"/>
          </a:p>
        </p:txBody>
      </p:sp>
      <p:sp>
        <p:nvSpPr>
          <p:cNvPr id="10" name="TextBox 9"/>
          <p:cNvSpPr txBox="1"/>
          <p:nvPr/>
        </p:nvSpPr>
        <p:spPr>
          <a:xfrm>
            <a:off x="3809787" y="4857142"/>
            <a:ext cx="4572219" cy="523220"/>
          </a:xfrm>
          <a:prstGeom prst="rect">
            <a:avLst/>
          </a:prstGeom>
          <a:solidFill>
            <a:schemeClr val="bg1"/>
          </a:solidFill>
          <a:ln w="50800">
            <a:solidFill>
              <a:schemeClr val="accent1"/>
            </a:solidFill>
          </a:ln>
        </p:spPr>
        <p:txBody>
          <a:bodyPr wrap="square" rtlCol="0">
            <a:spAutoFit/>
          </a:bodyPr>
          <a:lstStyle/>
          <a:p>
            <a:pPr algn="ctr"/>
            <a:r>
              <a:rPr lang="en-US" sz="2800" dirty="0" smtClean="0"/>
              <a:t>March </a:t>
            </a:r>
            <a:r>
              <a:rPr lang="en-US" sz="2800" dirty="0" smtClean="0"/>
              <a:t>14, </a:t>
            </a:r>
            <a:r>
              <a:rPr lang="en-US" sz="2800" dirty="0" smtClean="0"/>
              <a:t>2015</a:t>
            </a:r>
            <a:endParaRPr lang="en-US" sz="2800" dirty="0"/>
          </a:p>
        </p:txBody>
      </p:sp>
      <p:sp>
        <p:nvSpPr>
          <p:cNvPr id="12" name="TextBox 11"/>
          <p:cNvSpPr txBox="1"/>
          <p:nvPr/>
        </p:nvSpPr>
        <p:spPr>
          <a:xfrm>
            <a:off x="3809787" y="4329136"/>
            <a:ext cx="1162156" cy="523220"/>
          </a:xfrm>
          <a:prstGeom prst="rect">
            <a:avLst/>
          </a:prstGeom>
          <a:solidFill>
            <a:schemeClr val="bg2">
              <a:lumMod val="50000"/>
            </a:schemeClr>
          </a:solidFill>
          <a:ln w="50800">
            <a:solidFill>
              <a:schemeClr val="accent1"/>
            </a:solidFill>
          </a:ln>
        </p:spPr>
        <p:txBody>
          <a:bodyPr wrap="square" rtlCol="0">
            <a:spAutoFit/>
          </a:bodyPr>
          <a:lstStyle/>
          <a:p>
            <a:pPr algn="ctr"/>
            <a:r>
              <a:rPr lang="en-US" sz="2800" dirty="0" smtClean="0"/>
              <a:t>X</a:t>
            </a:r>
            <a:endParaRPr lang="en-US" sz="2800" dirty="0"/>
          </a:p>
        </p:txBody>
      </p:sp>
      <p:sp>
        <p:nvSpPr>
          <p:cNvPr id="13" name="TextBox 12"/>
          <p:cNvSpPr txBox="1"/>
          <p:nvPr/>
        </p:nvSpPr>
        <p:spPr>
          <a:xfrm>
            <a:off x="4933843" y="4326439"/>
            <a:ext cx="1124056" cy="523220"/>
          </a:xfrm>
          <a:prstGeom prst="rect">
            <a:avLst/>
          </a:prstGeom>
          <a:solidFill>
            <a:schemeClr val="bg2">
              <a:lumMod val="50000"/>
            </a:schemeClr>
          </a:solidFill>
          <a:ln w="50800">
            <a:solidFill>
              <a:schemeClr val="accent1"/>
            </a:solidFill>
          </a:ln>
        </p:spPr>
        <p:txBody>
          <a:bodyPr wrap="square" rtlCol="0">
            <a:spAutoFit/>
          </a:bodyPr>
          <a:lstStyle/>
          <a:p>
            <a:pPr algn="ctr"/>
            <a:r>
              <a:rPr lang="en-US" sz="2800" dirty="0" smtClean="0"/>
              <a:t>Y</a:t>
            </a:r>
            <a:endParaRPr lang="en-US" sz="2800" dirty="0"/>
          </a:p>
        </p:txBody>
      </p:sp>
      <p:sp>
        <p:nvSpPr>
          <p:cNvPr id="14" name="TextBox 13"/>
          <p:cNvSpPr txBox="1"/>
          <p:nvPr/>
        </p:nvSpPr>
        <p:spPr>
          <a:xfrm>
            <a:off x="6057899" y="4326439"/>
            <a:ext cx="1200152" cy="523220"/>
          </a:xfrm>
          <a:prstGeom prst="rect">
            <a:avLst/>
          </a:prstGeom>
          <a:solidFill>
            <a:schemeClr val="bg2">
              <a:lumMod val="50000"/>
            </a:schemeClr>
          </a:solidFill>
          <a:ln w="50800">
            <a:solidFill>
              <a:schemeClr val="accent1"/>
            </a:solidFill>
          </a:ln>
        </p:spPr>
        <p:txBody>
          <a:bodyPr wrap="square" rtlCol="0">
            <a:spAutoFit/>
          </a:bodyPr>
          <a:lstStyle/>
          <a:p>
            <a:pPr algn="ctr"/>
            <a:r>
              <a:rPr lang="en-US" sz="2800" dirty="0" smtClean="0"/>
              <a:t>Z</a:t>
            </a:r>
            <a:endParaRPr lang="en-US" sz="2800" dirty="0"/>
          </a:p>
        </p:txBody>
      </p:sp>
      <p:sp>
        <p:nvSpPr>
          <p:cNvPr id="15" name="TextBox 14"/>
          <p:cNvSpPr txBox="1"/>
          <p:nvPr/>
        </p:nvSpPr>
        <p:spPr>
          <a:xfrm>
            <a:off x="7258051" y="4329136"/>
            <a:ext cx="1124058" cy="523220"/>
          </a:xfrm>
          <a:prstGeom prst="rect">
            <a:avLst/>
          </a:prstGeom>
          <a:solidFill>
            <a:schemeClr val="bg2">
              <a:lumMod val="50000"/>
            </a:schemeClr>
          </a:solidFill>
          <a:ln w="50800">
            <a:solidFill>
              <a:schemeClr val="accent1"/>
            </a:solidFill>
          </a:ln>
        </p:spPr>
        <p:txBody>
          <a:bodyPr wrap="square" rtlCol="0">
            <a:spAutoFit/>
          </a:bodyPr>
          <a:lstStyle/>
          <a:p>
            <a:pPr algn="ctr"/>
            <a:r>
              <a:rPr lang="en-US" sz="2800" dirty="0" smtClean="0"/>
              <a:t>Q</a:t>
            </a:r>
            <a:endParaRPr lang="en-US" sz="2800" dirty="0"/>
          </a:p>
        </p:txBody>
      </p:sp>
    </p:spTree>
    <p:extLst>
      <p:ext uri="{BB962C8B-B14F-4D97-AF65-F5344CB8AC3E}">
        <p14:creationId xmlns:p14="http://schemas.microsoft.com/office/powerpoint/2010/main" val="3216711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Layer </a:t>
            </a:r>
            <a:r>
              <a:rPr lang="en-US" i="1" dirty="0" smtClean="0"/>
              <a:t>vs.</a:t>
            </a:r>
            <a:r>
              <a:rPr lang="en-US" dirty="0" smtClean="0"/>
              <a:t> Service Layer</a:t>
            </a:r>
            <a:endParaRPr lang="en-US" dirty="0"/>
          </a:p>
        </p:txBody>
      </p:sp>
      <p:sp>
        <p:nvSpPr>
          <p:cNvPr id="3" name="Content Placeholder 2"/>
          <p:cNvSpPr>
            <a:spLocks noGrp="1"/>
          </p:cNvSpPr>
          <p:nvPr>
            <p:ph idx="1"/>
          </p:nvPr>
        </p:nvSpPr>
        <p:spPr>
          <a:xfrm>
            <a:off x="838200" y="1825625"/>
            <a:ext cx="7253377" cy="4351338"/>
          </a:xfrm>
        </p:spPr>
        <p:txBody>
          <a:bodyPr/>
          <a:lstStyle/>
          <a:p>
            <a:r>
              <a:rPr lang="en-US" dirty="0" smtClean="0"/>
              <a:t>Service Layer</a:t>
            </a:r>
          </a:p>
          <a:p>
            <a:pPr lvl="1"/>
            <a:r>
              <a:rPr lang="en-US" dirty="0"/>
              <a:t>U</a:t>
            </a:r>
            <a:r>
              <a:rPr lang="en-US" dirty="0" smtClean="0"/>
              <a:t>nified means of accessing business logic</a:t>
            </a:r>
          </a:p>
          <a:p>
            <a:pPr lvl="1"/>
            <a:r>
              <a:rPr lang="en-US" dirty="0"/>
              <a:t>I</a:t>
            </a:r>
            <a:r>
              <a:rPr lang="en-US" dirty="0" smtClean="0"/>
              <a:t>ncludes some application logic for accessing things</a:t>
            </a:r>
          </a:p>
          <a:p>
            <a:r>
              <a:rPr lang="en-US" dirty="0" smtClean="0"/>
              <a:t>Domain Layer</a:t>
            </a:r>
          </a:p>
          <a:p>
            <a:pPr lvl="1"/>
            <a:r>
              <a:rPr lang="en-US" dirty="0"/>
              <a:t>Representation of our business logic</a:t>
            </a:r>
          </a:p>
          <a:p>
            <a:pPr lvl="1"/>
            <a:r>
              <a:rPr lang="en-US" dirty="0" smtClean="0"/>
              <a:t>Application- and invocation-independent</a:t>
            </a:r>
          </a:p>
          <a:p>
            <a:endParaRPr lang="en-US" dirty="0" smtClean="0"/>
          </a:p>
          <a:p>
            <a:r>
              <a:rPr lang="en-US" dirty="0" smtClean="0"/>
              <a:t>Recommended Reading: </a:t>
            </a:r>
            <a:r>
              <a:rPr lang="en-US" i="1" dirty="0" smtClean="0"/>
              <a:t>Patterns of Enterprise Application Architecture</a:t>
            </a:r>
            <a:r>
              <a:rPr lang="en-US" dirty="0" smtClean="0"/>
              <a:t> by Martin Fowler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4013" y="1690688"/>
            <a:ext cx="3219787" cy="4037612"/>
          </a:xfrm>
          <a:prstGeom prst="rect">
            <a:avLst/>
          </a:prstGeom>
        </p:spPr>
      </p:pic>
    </p:spTree>
    <p:extLst>
      <p:ext uri="{BB962C8B-B14F-4D97-AF65-F5344CB8AC3E}">
        <p14:creationId xmlns:p14="http://schemas.microsoft.com/office/powerpoint/2010/main" val="230779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Service / Domain Layer Split</a:t>
            </a:r>
            <a:endParaRPr lang="en-US" dirty="0"/>
          </a:p>
        </p:txBody>
      </p:sp>
      <p:sp>
        <p:nvSpPr>
          <p:cNvPr id="3" name="Content Placeholder 2"/>
          <p:cNvSpPr>
            <a:spLocks noGrp="1"/>
          </p:cNvSpPr>
          <p:nvPr>
            <p:ph idx="1"/>
          </p:nvPr>
        </p:nvSpPr>
        <p:spPr/>
        <p:txBody>
          <a:bodyPr/>
          <a:lstStyle/>
          <a:p>
            <a:r>
              <a:rPr lang="en-US" dirty="0" smtClean="0"/>
              <a:t>Improvements:</a:t>
            </a:r>
          </a:p>
          <a:p>
            <a:pPr lvl="1"/>
            <a:r>
              <a:rPr lang="en-US" dirty="0" smtClean="0"/>
              <a:t>Service layer can be tested in isolation (by mocking domain </a:t>
            </a:r>
            <a:r>
              <a:rPr lang="en-US" dirty="0"/>
              <a:t>layer) </a:t>
            </a:r>
            <a:r>
              <a:rPr lang="en-US" dirty="0" smtClean="0"/>
              <a:t>→ </a:t>
            </a:r>
            <a:r>
              <a:rPr lang="en-US" b="1" i="1" dirty="0" smtClean="0"/>
              <a:t>reduce testing time, improve testing reliability</a:t>
            </a:r>
          </a:p>
          <a:p>
            <a:pPr lvl="1"/>
            <a:r>
              <a:rPr lang="en-US" dirty="0" smtClean="0"/>
              <a:t>Complete extraction of domain logic from controllers → </a:t>
            </a:r>
            <a:r>
              <a:rPr lang="en-US" b="1" i="1" dirty="0" smtClean="0"/>
              <a:t>reduce planning and implementation time</a:t>
            </a:r>
          </a:p>
          <a:p>
            <a:endParaRPr lang="en-US" dirty="0" smtClean="0"/>
          </a:p>
          <a:p>
            <a:r>
              <a:rPr lang="en-US" dirty="0" smtClean="0"/>
              <a:t>Problems:</a:t>
            </a:r>
            <a:endParaRPr lang="en-US" dirty="0"/>
          </a:p>
          <a:p>
            <a:pPr lvl="1"/>
            <a:r>
              <a:rPr lang="en-US" dirty="0" smtClean="0"/>
              <a:t>Domain Layer still mixes persistence with domain logic</a:t>
            </a:r>
          </a:p>
          <a:p>
            <a:pPr lvl="1"/>
            <a:r>
              <a:rPr lang="en-US" dirty="0" smtClean="0"/>
              <a:t>Domain logic cannot be tested in isolation from persistence logic</a:t>
            </a:r>
          </a:p>
        </p:txBody>
      </p:sp>
    </p:spTree>
    <p:extLst>
      <p:ext uri="{BB962C8B-B14F-4D97-AF65-F5344CB8AC3E}">
        <p14:creationId xmlns:p14="http://schemas.microsoft.com/office/powerpoint/2010/main" val="401579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to the Rescue?</a:t>
            </a:r>
            <a:endParaRPr lang="en-US" dirty="0"/>
          </a:p>
        </p:txBody>
      </p:sp>
      <p:sp>
        <p:nvSpPr>
          <p:cNvPr id="3" name="Content Placeholder 2"/>
          <p:cNvSpPr>
            <a:spLocks noGrp="1"/>
          </p:cNvSpPr>
          <p:nvPr>
            <p:ph idx="1"/>
          </p:nvPr>
        </p:nvSpPr>
        <p:spPr>
          <a:xfrm>
            <a:off x="838200" y="1825625"/>
            <a:ext cx="6705600" cy="4351338"/>
          </a:xfrm>
        </p:spPr>
        <p:txBody>
          <a:bodyPr/>
          <a:lstStyle/>
          <a:p>
            <a:r>
              <a:rPr lang="en-US" dirty="0" smtClean="0"/>
              <a:t>Object-relational mapping (ORM) replaces Table Modules with Entities</a:t>
            </a:r>
          </a:p>
          <a:p>
            <a:r>
              <a:rPr lang="en-US" dirty="0" smtClean="0"/>
              <a:t>Doctrine 2 ORM is a PHP implementation</a:t>
            </a:r>
          </a:p>
          <a:p>
            <a:r>
              <a:rPr lang="en-US" dirty="0" smtClean="0"/>
              <a:t>Entities</a:t>
            </a:r>
          </a:p>
          <a:p>
            <a:pPr lvl="1"/>
            <a:r>
              <a:rPr lang="en-US" dirty="0" smtClean="0"/>
              <a:t>Plain Old PHP Objects (POPO’s)</a:t>
            </a:r>
          </a:p>
          <a:p>
            <a:pPr lvl="1"/>
            <a:r>
              <a:rPr lang="en-US" dirty="0" smtClean="0"/>
              <a:t>Don’t directly access databases</a:t>
            </a:r>
          </a:p>
          <a:p>
            <a:pPr lvl="1"/>
            <a:r>
              <a:rPr lang="en-US" dirty="0" smtClean="0"/>
              <a:t>Entity logic can easily be tested in isolation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366963"/>
            <a:ext cx="3810000" cy="3810000"/>
          </a:xfrm>
          <a:prstGeom prst="rect">
            <a:avLst/>
          </a:prstGeom>
        </p:spPr>
      </p:pic>
    </p:spTree>
    <p:extLst>
      <p:ext uri="{BB962C8B-B14F-4D97-AF65-F5344CB8AC3E}">
        <p14:creationId xmlns:p14="http://schemas.microsoft.com/office/powerpoint/2010/main" val="81172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ORM</a:t>
            </a:r>
            <a:endParaRPr lang="en-US" dirty="0"/>
          </a:p>
        </p:txBody>
      </p:sp>
      <p:sp>
        <p:nvSpPr>
          <p:cNvPr id="3" name="Content Placeholder 2"/>
          <p:cNvSpPr>
            <a:spLocks noGrp="1"/>
          </p:cNvSpPr>
          <p:nvPr>
            <p:ph idx="1"/>
          </p:nvPr>
        </p:nvSpPr>
        <p:spPr/>
        <p:txBody>
          <a:bodyPr/>
          <a:lstStyle/>
          <a:p>
            <a:r>
              <a:rPr lang="en-US" dirty="0" smtClean="0"/>
              <a:t>Improvements:</a:t>
            </a:r>
          </a:p>
          <a:p>
            <a:pPr lvl="1"/>
            <a:r>
              <a:rPr lang="en-US" dirty="0" smtClean="0"/>
              <a:t>Complete separation of domain logic and persistence logic → </a:t>
            </a:r>
            <a:r>
              <a:rPr lang="en-US" b="1" i="1" dirty="0" smtClean="0"/>
              <a:t>reduce testing time, improve testing reliability</a:t>
            </a:r>
          </a:p>
          <a:p>
            <a:pPr lvl="1"/>
            <a:r>
              <a:rPr lang="en-US" dirty="0" smtClean="0"/>
              <a:t>Changes to domain logic (typically) require updates in a smaller area of code → </a:t>
            </a:r>
            <a:r>
              <a:rPr lang="en-US" b="1" i="1" dirty="0" smtClean="0"/>
              <a:t>reduce planning and implementation time</a:t>
            </a:r>
          </a:p>
          <a:p>
            <a:endParaRPr lang="en-US" dirty="0" smtClean="0"/>
          </a:p>
          <a:p>
            <a:r>
              <a:rPr lang="en-US" dirty="0" smtClean="0"/>
              <a:t>Problems:</a:t>
            </a:r>
            <a:endParaRPr lang="en-US" dirty="0"/>
          </a:p>
          <a:p>
            <a:pPr lvl="1"/>
            <a:r>
              <a:rPr lang="en-US" dirty="0" smtClean="0"/>
              <a:t>Learning curve for ORM</a:t>
            </a:r>
          </a:p>
          <a:p>
            <a:pPr lvl="1"/>
            <a:r>
              <a:rPr lang="en-US" dirty="0" smtClean="0"/>
              <a:t>Data architecture must conform to ORM</a:t>
            </a:r>
          </a:p>
          <a:p>
            <a:pPr lvl="1"/>
            <a:r>
              <a:rPr lang="en-US" dirty="0" smtClean="0"/>
              <a:t>Some negative performance impact, limited opportunities to optimize</a:t>
            </a:r>
          </a:p>
        </p:txBody>
      </p:sp>
    </p:spTree>
    <p:extLst>
      <p:ext uri="{BB962C8B-B14F-4D97-AF65-F5344CB8AC3E}">
        <p14:creationId xmlns:p14="http://schemas.microsoft.com/office/powerpoint/2010/main" val="138063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Architecture</a:t>
            </a:r>
            <a:endParaRPr lang="en-US" dirty="0"/>
          </a:p>
        </p:txBody>
      </p:sp>
      <p:sp>
        <p:nvSpPr>
          <p:cNvPr id="4" name="TextBox 3"/>
          <p:cNvSpPr txBox="1"/>
          <p:nvPr/>
        </p:nvSpPr>
        <p:spPr>
          <a:xfrm>
            <a:off x="838200" y="3375295"/>
            <a:ext cx="3390900" cy="523220"/>
          </a:xfrm>
          <a:prstGeom prst="rect">
            <a:avLst/>
          </a:prstGeom>
          <a:noFill/>
          <a:ln w="25400">
            <a:solidFill>
              <a:schemeClr val="accent2"/>
            </a:solidFill>
          </a:ln>
        </p:spPr>
        <p:txBody>
          <a:bodyPr wrap="square" rtlCol="0" anchor="ctr" anchorCtr="1">
            <a:spAutoFit/>
          </a:bodyPr>
          <a:lstStyle/>
          <a:p>
            <a:pPr algn="ctr"/>
            <a:r>
              <a:rPr lang="en-US" sz="2800" dirty="0" smtClean="0"/>
              <a:t>Service Layer</a:t>
            </a:r>
          </a:p>
        </p:txBody>
      </p:sp>
      <p:sp>
        <p:nvSpPr>
          <p:cNvPr id="5" name="TextBox 4"/>
          <p:cNvSpPr txBox="1"/>
          <p:nvPr/>
        </p:nvSpPr>
        <p:spPr>
          <a:xfrm>
            <a:off x="838200" y="2857500"/>
            <a:ext cx="1695450" cy="523220"/>
          </a:xfrm>
          <a:prstGeom prst="rect">
            <a:avLst/>
          </a:prstGeom>
          <a:noFill/>
          <a:ln w="25400">
            <a:solidFill>
              <a:schemeClr val="accent2"/>
            </a:solidFill>
          </a:ln>
        </p:spPr>
        <p:txBody>
          <a:bodyPr wrap="square" rtlCol="0" anchor="ctr" anchorCtr="1">
            <a:spAutoFit/>
          </a:bodyPr>
          <a:lstStyle/>
          <a:p>
            <a:pPr algn="ctr"/>
            <a:r>
              <a:rPr lang="en-US" sz="2800" dirty="0" smtClean="0"/>
              <a:t>Controller</a:t>
            </a:r>
          </a:p>
        </p:txBody>
      </p:sp>
      <p:sp>
        <p:nvSpPr>
          <p:cNvPr id="6" name="TextBox 5"/>
          <p:cNvSpPr txBox="1"/>
          <p:nvPr/>
        </p:nvSpPr>
        <p:spPr>
          <a:xfrm>
            <a:off x="2533650" y="2857500"/>
            <a:ext cx="1695450" cy="523220"/>
          </a:xfrm>
          <a:prstGeom prst="rect">
            <a:avLst/>
          </a:prstGeom>
          <a:noFill/>
          <a:ln w="25400">
            <a:solidFill>
              <a:schemeClr val="accent2"/>
            </a:solidFill>
          </a:ln>
        </p:spPr>
        <p:txBody>
          <a:bodyPr wrap="square" rtlCol="0" anchor="ctr" anchorCtr="1">
            <a:spAutoFit/>
          </a:bodyPr>
          <a:lstStyle/>
          <a:p>
            <a:pPr algn="ctr"/>
            <a:r>
              <a:rPr lang="en-US" sz="2800" dirty="0" smtClean="0"/>
              <a:t>View</a:t>
            </a:r>
            <a:endParaRPr lang="en-US" sz="2800" dirty="0"/>
          </a:p>
        </p:txBody>
      </p:sp>
      <p:sp>
        <p:nvSpPr>
          <p:cNvPr id="7" name="TextBox 6"/>
          <p:cNvSpPr txBox="1"/>
          <p:nvPr/>
        </p:nvSpPr>
        <p:spPr>
          <a:xfrm>
            <a:off x="838200" y="3894800"/>
            <a:ext cx="3390900" cy="523220"/>
          </a:xfrm>
          <a:prstGeom prst="rect">
            <a:avLst/>
          </a:prstGeom>
          <a:noFill/>
          <a:ln w="25400">
            <a:solidFill>
              <a:schemeClr val="accent2"/>
            </a:solidFill>
          </a:ln>
        </p:spPr>
        <p:txBody>
          <a:bodyPr wrap="square" rtlCol="0" anchor="ctr" anchorCtr="1">
            <a:spAutoFit/>
          </a:bodyPr>
          <a:lstStyle/>
          <a:p>
            <a:pPr algn="ctr"/>
            <a:r>
              <a:rPr lang="en-US" sz="2800" dirty="0" smtClean="0"/>
              <a:t>Domain Layer</a:t>
            </a:r>
          </a:p>
        </p:txBody>
      </p:sp>
      <p:sp>
        <p:nvSpPr>
          <p:cNvPr id="8" name="TextBox 7"/>
          <p:cNvSpPr txBox="1"/>
          <p:nvPr/>
        </p:nvSpPr>
        <p:spPr>
          <a:xfrm>
            <a:off x="838200" y="4412595"/>
            <a:ext cx="3390900" cy="523220"/>
          </a:xfrm>
          <a:prstGeom prst="rect">
            <a:avLst/>
          </a:prstGeom>
          <a:solidFill>
            <a:schemeClr val="bg2"/>
          </a:solidFill>
          <a:ln w="25400">
            <a:solidFill>
              <a:schemeClr val="accent2"/>
            </a:solidFill>
          </a:ln>
        </p:spPr>
        <p:txBody>
          <a:bodyPr wrap="square" rtlCol="0" anchor="ctr" anchorCtr="1">
            <a:spAutoFit/>
          </a:bodyPr>
          <a:lstStyle/>
          <a:p>
            <a:pPr algn="ctr"/>
            <a:r>
              <a:rPr lang="en-US" sz="2800" dirty="0" smtClean="0"/>
              <a:t>Storage (DB)</a:t>
            </a:r>
            <a:endParaRPr lang="en-US" sz="2800" dirty="0"/>
          </a:p>
        </p:txBody>
      </p:sp>
      <p:sp>
        <p:nvSpPr>
          <p:cNvPr id="9" name="Smiley Face 8"/>
          <p:cNvSpPr/>
          <p:nvPr/>
        </p:nvSpPr>
        <p:spPr>
          <a:xfrm>
            <a:off x="2207284" y="1690688"/>
            <a:ext cx="652732" cy="6527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2860017" y="2343421"/>
            <a:ext cx="521358" cy="43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85925" y="2343420"/>
            <a:ext cx="521359" cy="430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18488" y="2857710"/>
            <a:ext cx="3390900" cy="523220"/>
          </a:xfrm>
          <a:prstGeom prst="rect">
            <a:avLst/>
          </a:prstGeom>
          <a:noFill/>
          <a:ln w="25400">
            <a:solidFill>
              <a:schemeClr val="accent2"/>
            </a:solidFill>
          </a:ln>
        </p:spPr>
        <p:txBody>
          <a:bodyPr wrap="square" rtlCol="0" anchor="ctr" anchorCtr="1">
            <a:spAutoFit/>
          </a:bodyPr>
          <a:lstStyle/>
          <a:p>
            <a:pPr algn="ctr"/>
            <a:r>
              <a:rPr lang="en-US" sz="2800" dirty="0" smtClean="0"/>
              <a:t>Service Layer</a:t>
            </a:r>
          </a:p>
        </p:txBody>
      </p:sp>
      <p:sp>
        <p:nvSpPr>
          <p:cNvPr id="13" name="TextBox 12"/>
          <p:cNvSpPr txBox="1"/>
          <p:nvPr/>
        </p:nvSpPr>
        <p:spPr>
          <a:xfrm>
            <a:off x="7018488" y="2339915"/>
            <a:ext cx="1695450" cy="523220"/>
          </a:xfrm>
          <a:prstGeom prst="rect">
            <a:avLst/>
          </a:prstGeom>
          <a:noFill/>
          <a:ln w="25400">
            <a:solidFill>
              <a:schemeClr val="accent2"/>
            </a:solidFill>
          </a:ln>
        </p:spPr>
        <p:txBody>
          <a:bodyPr wrap="square" rtlCol="0" anchor="ctr" anchorCtr="1">
            <a:spAutoFit/>
          </a:bodyPr>
          <a:lstStyle/>
          <a:p>
            <a:pPr algn="ctr"/>
            <a:r>
              <a:rPr lang="en-US" sz="2800" dirty="0" smtClean="0"/>
              <a:t>Controller</a:t>
            </a:r>
          </a:p>
        </p:txBody>
      </p:sp>
      <p:sp>
        <p:nvSpPr>
          <p:cNvPr id="14" name="TextBox 13"/>
          <p:cNvSpPr txBox="1"/>
          <p:nvPr/>
        </p:nvSpPr>
        <p:spPr>
          <a:xfrm>
            <a:off x="8713938" y="2339915"/>
            <a:ext cx="1695450" cy="523220"/>
          </a:xfrm>
          <a:prstGeom prst="rect">
            <a:avLst/>
          </a:prstGeom>
          <a:noFill/>
          <a:ln w="25400">
            <a:solidFill>
              <a:schemeClr val="accent2"/>
            </a:solidFill>
          </a:ln>
        </p:spPr>
        <p:txBody>
          <a:bodyPr wrap="square" rtlCol="0" anchor="ctr" anchorCtr="1">
            <a:spAutoFit/>
          </a:bodyPr>
          <a:lstStyle/>
          <a:p>
            <a:pPr algn="ctr"/>
            <a:r>
              <a:rPr lang="en-US" sz="2800" dirty="0" smtClean="0"/>
              <a:t>View</a:t>
            </a:r>
            <a:endParaRPr lang="en-US" sz="2800" dirty="0"/>
          </a:p>
        </p:txBody>
      </p:sp>
      <p:sp>
        <p:nvSpPr>
          <p:cNvPr id="15" name="TextBox 14"/>
          <p:cNvSpPr txBox="1"/>
          <p:nvPr/>
        </p:nvSpPr>
        <p:spPr>
          <a:xfrm>
            <a:off x="7018488" y="3377215"/>
            <a:ext cx="1695450" cy="523220"/>
          </a:xfrm>
          <a:prstGeom prst="rect">
            <a:avLst/>
          </a:prstGeom>
          <a:noFill/>
          <a:ln w="25400">
            <a:solidFill>
              <a:schemeClr val="accent2"/>
            </a:solidFill>
          </a:ln>
        </p:spPr>
        <p:txBody>
          <a:bodyPr wrap="square" rtlCol="0" anchor="ctr" anchorCtr="1">
            <a:spAutoFit/>
          </a:bodyPr>
          <a:lstStyle/>
          <a:p>
            <a:pPr algn="ctr"/>
            <a:r>
              <a:rPr lang="en-US" sz="2800" dirty="0" smtClean="0"/>
              <a:t>Svc Client</a:t>
            </a:r>
          </a:p>
        </p:txBody>
      </p:sp>
      <p:sp>
        <p:nvSpPr>
          <p:cNvPr id="17" name="Smiley Face 16"/>
          <p:cNvSpPr/>
          <p:nvPr/>
        </p:nvSpPr>
        <p:spPr>
          <a:xfrm>
            <a:off x="8387572" y="1173103"/>
            <a:ext cx="652732" cy="6527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9040305" y="1825836"/>
            <a:ext cx="521358" cy="43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866213" y="1825835"/>
            <a:ext cx="521359" cy="430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6074075" y="4558779"/>
            <a:ext cx="2313497" cy="1488240"/>
            <a:chOff x="11353800" y="3816907"/>
            <a:chExt cx="2313497" cy="1488240"/>
          </a:xfrm>
        </p:grpSpPr>
        <p:sp>
          <p:nvSpPr>
            <p:cNvPr id="20" name="TextBox 19"/>
            <p:cNvSpPr txBox="1"/>
            <p:nvPr/>
          </p:nvSpPr>
          <p:spPr>
            <a:xfrm>
              <a:off x="11353800" y="4184529"/>
              <a:ext cx="2313497" cy="370218"/>
            </a:xfrm>
            <a:prstGeom prst="rect">
              <a:avLst/>
            </a:prstGeom>
            <a:noFill/>
            <a:ln w="25400">
              <a:solidFill>
                <a:schemeClr val="accent2"/>
              </a:solidFill>
            </a:ln>
          </p:spPr>
          <p:txBody>
            <a:bodyPr wrap="square" rtlCol="0" anchor="ctr" anchorCtr="1">
              <a:spAutoFit/>
            </a:bodyPr>
            <a:lstStyle/>
            <a:p>
              <a:pPr algn="ctr"/>
              <a:r>
                <a:rPr lang="en-US" dirty="0" smtClean="0"/>
                <a:t>Service Layer</a:t>
              </a:r>
            </a:p>
          </p:txBody>
        </p:sp>
        <p:sp>
          <p:nvSpPr>
            <p:cNvPr id="21" name="TextBox 20"/>
            <p:cNvSpPr txBox="1"/>
            <p:nvPr/>
          </p:nvSpPr>
          <p:spPr>
            <a:xfrm>
              <a:off x="11353800" y="3816907"/>
              <a:ext cx="1154502" cy="367622"/>
            </a:xfrm>
            <a:prstGeom prst="rect">
              <a:avLst/>
            </a:prstGeom>
            <a:noFill/>
            <a:ln w="25400">
              <a:solidFill>
                <a:schemeClr val="accent2"/>
              </a:solidFill>
            </a:ln>
          </p:spPr>
          <p:txBody>
            <a:bodyPr wrap="square" rtlCol="0" anchor="ctr" anchorCtr="1">
              <a:spAutoFit/>
            </a:bodyPr>
            <a:lstStyle/>
            <a:p>
              <a:pPr algn="ctr"/>
              <a:r>
                <a:rPr lang="en-US" dirty="0" smtClean="0"/>
                <a:t>Controller</a:t>
              </a:r>
            </a:p>
          </p:txBody>
        </p:sp>
        <p:sp>
          <p:nvSpPr>
            <p:cNvPr id="22" name="TextBox 21"/>
            <p:cNvSpPr txBox="1"/>
            <p:nvPr/>
          </p:nvSpPr>
          <p:spPr>
            <a:xfrm>
              <a:off x="12508302" y="3816907"/>
              <a:ext cx="1158995" cy="369332"/>
            </a:xfrm>
            <a:prstGeom prst="rect">
              <a:avLst/>
            </a:prstGeom>
            <a:noFill/>
            <a:ln w="25400">
              <a:solidFill>
                <a:schemeClr val="accent2"/>
              </a:solidFill>
            </a:ln>
          </p:spPr>
          <p:txBody>
            <a:bodyPr wrap="square" rtlCol="0" anchor="ctr" anchorCtr="1">
              <a:spAutoFit/>
            </a:bodyPr>
            <a:lstStyle/>
            <a:p>
              <a:pPr algn="ctr"/>
              <a:r>
                <a:rPr lang="en-US" dirty="0" smtClean="0"/>
                <a:t>View</a:t>
              </a:r>
              <a:endParaRPr lang="en-US" dirty="0"/>
            </a:p>
          </p:txBody>
        </p:sp>
        <p:sp>
          <p:nvSpPr>
            <p:cNvPr id="23" name="TextBox 22"/>
            <p:cNvSpPr txBox="1"/>
            <p:nvPr/>
          </p:nvSpPr>
          <p:spPr>
            <a:xfrm>
              <a:off x="11353800" y="4559760"/>
              <a:ext cx="2313497" cy="369332"/>
            </a:xfrm>
            <a:prstGeom prst="rect">
              <a:avLst/>
            </a:prstGeom>
            <a:noFill/>
            <a:ln w="25400">
              <a:solidFill>
                <a:schemeClr val="accent2"/>
              </a:solidFill>
            </a:ln>
          </p:spPr>
          <p:txBody>
            <a:bodyPr wrap="square" rtlCol="0" anchor="ctr" anchorCtr="1">
              <a:spAutoFit/>
            </a:bodyPr>
            <a:lstStyle/>
            <a:p>
              <a:pPr algn="ctr"/>
              <a:r>
                <a:rPr lang="en-US" dirty="0" smtClean="0"/>
                <a:t>Domain Layer</a:t>
              </a:r>
            </a:p>
          </p:txBody>
        </p:sp>
        <p:sp>
          <p:nvSpPr>
            <p:cNvPr id="24" name="TextBox 23"/>
            <p:cNvSpPr txBox="1"/>
            <p:nvPr/>
          </p:nvSpPr>
          <p:spPr>
            <a:xfrm>
              <a:off x="11353800" y="4935815"/>
              <a:ext cx="2313497" cy="369332"/>
            </a:xfrm>
            <a:prstGeom prst="rect">
              <a:avLst/>
            </a:prstGeom>
            <a:solidFill>
              <a:schemeClr val="bg2"/>
            </a:solidFill>
            <a:ln w="25400">
              <a:solidFill>
                <a:schemeClr val="accent2"/>
              </a:solidFill>
            </a:ln>
          </p:spPr>
          <p:txBody>
            <a:bodyPr wrap="square" rtlCol="0" anchor="ctr" anchorCtr="1">
              <a:spAutoFit/>
            </a:bodyPr>
            <a:lstStyle/>
            <a:p>
              <a:pPr algn="ctr"/>
              <a:r>
                <a:rPr lang="en-US" dirty="0" smtClean="0"/>
                <a:t>Storage (DB)</a:t>
              </a:r>
              <a:endParaRPr lang="en-US" dirty="0"/>
            </a:p>
          </p:txBody>
        </p:sp>
      </p:grpSp>
      <p:cxnSp>
        <p:nvCxnSpPr>
          <p:cNvPr id="26" name="Straight Arrow Connector 25"/>
          <p:cNvCxnSpPr>
            <a:stCxn id="22" idx="0"/>
          </p:cNvCxnSpPr>
          <p:nvPr/>
        </p:nvCxnSpPr>
        <p:spPr>
          <a:xfrm flipH="1" flipV="1">
            <a:off x="7805829" y="3898305"/>
            <a:ext cx="2246" cy="660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1" idx="0"/>
          </p:cNvCxnSpPr>
          <p:nvPr/>
        </p:nvCxnSpPr>
        <p:spPr>
          <a:xfrm flipH="1">
            <a:off x="6651326" y="3895010"/>
            <a:ext cx="837931" cy="66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13938" y="3373085"/>
            <a:ext cx="1695450" cy="523220"/>
          </a:xfrm>
          <a:prstGeom prst="rect">
            <a:avLst/>
          </a:prstGeom>
          <a:noFill/>
          <a:ln w="25400">
            <a:solidFill>
              <a:schemeClr val="accent2"/>
            </a:solidFill>
          </a:ln>
        </p:spPr>
        <p:txBody>
          <a:bodyPr wrap="square" rtlCol="0" anchor="ctr" anchorCtr="1">
            <a:spAutoFit/>
          </a:bodyPr>
          <a:lstStyle/>
          <a:p>
            <a:pPr algn="ctr"/>
            <a:r>
              <a:rPr lang="en-US" sz="2800" dirty="0" smtClean="0"/>
              <a:t>Svc Client</a:t>
            </a:r>
          </a:p>
        </p:txBody>
      </p:sp>
      <p:grpSp>
        <p:nvGrpSpPr>
          <p:cNvPr id="33" name="Group 32"/>
          <p:cNvGrpSpPr/>
          <p:nvPr/>
        </p:nvGrpSpPr>
        <p:grpSpPr>
          <a:xfrm>
            <a:off x="9040304" y="4552499"/>
            <a:ext cx="2313497" cy="1488240"/>
            <a:chOff x="11353800" y="3816907"/>
            <a:chExt cx="2313497" cy="1488240"/>
          </a:xfrm>
        </p:grpSpPr>
        <p:sp>
          <p:nvSpPr>
            <p:cNvPr id="34" name="TextBox 33"/>
            <p:cNvSpPr txBox="1"/>
            <p:nvPr/>
          </p:nvSpPr>
          <p:spPr>
            <a:xfrm>
              <a:off x="11353800" y="4184529"/>
              <a:ext cx="2313497" cy="370218"/>
            </a:xfrm>
            <a:prstGeom prst="rect">
              <a:avLst/>
            </a:prstGeom>
            <a:noFill/>
            <a:ln w="25400">
              <a:solidFill>
                <a:schemeClr val="accent2"/>
              </a:solidFill>
            </a:ln>
          </p:spPr>
          <p:txBody>
            <a:bodyPr wrap="square" rtlCol="0" anchor="ctr" anchorCtr="1">
              <a:spAutoFit/>
            </a:bodyPr>
            <a:lstStyle/>
            <a:p>
              <a:pPr algn="ctr"/>
              <a:r>
                <a:rPr lang="en-US" dirty="0" smtClean="0"/>
                <a:t>Service Layer</a:t>
              </a:r>
            </a:p>
          </p:txBody>
        </p:sp>
        <p:sp>
          <p:nvSpPr>
            <p:cNvPr id="35" name="TextBox 34"/>
            <p:cNvSpPr txBox="1"/>
            <p:nvPr/>
          </p:nvSpPr>
          <p:spPr>
            <a:xfrm>
              <a:off x="11353800" y="3816907"/>
              <a:ext cx="1154502" cy="367622"/>
            </a:xfrm>
            <a:prstGeom prst="rect">
              <a:avLst/>
            </a:prstGeom>
            <a:noFill/>
            <a:ln w="25400">
              <a:solidFill>
                <a:schemeClr val="accent2"/>
              </a:solidFill>
            </a:ln>
          </p:spPr>
          <p:txBody>
            <a:bodyPr wrap="square" rtlCol="0" anchor="ctr" anchorCtr="1">
              <a:spAutoFit/>
            </a:bodyPr>
            <a:lstStyle/>
            <a:p>
              <a:pPr algn="ctr"/>
              <a:r>
                <a:rPr lang="en-US" dirty="0" smtClean="0"/>
                <a:t>Controller</a:t>
              </a:r>
            </a:p>
          </p:txBody>
        </p:sp>
        <p:sp>
          <p:nvSpPr>
            <p:cNvPr id="36" name="TextBox 35"/>
            <p:cNvSpPr txBox="1"/>
            <p:nvPr/>
          </p:nvSpPr>
          <p:spPr>
            <a:xfrm>
              <a:off x="12508302" y="3816907"/>
              <a:ext cx="1158995" cy="369332"/>
            </a:xfrm>
            <a:prstGeom prst="rect">
              <a:avLst/>
            </a:prstGeom>
            <a:noFill/>
            <a:ln w="25400">
              <a:solidFill>
                <a:schemeClr val="accent2"/>
              </a:solidFill>
            </a:ln>
          </p:spPr>
          <p:txBody>
            <a:bodyPr wrap="square" rtlCol="0" anchor="ctr" anchorCtr="1">
              <a:spAutoFit/>
            </a:bodyPr>
            <a:lstStyle/>
            <a:p>
              <a:pPr algn="ctr"/>
              <a:r>
                <a:rPr lang="en-US" dirty="0" smtClean="0"/>
                <a:t>View</a:t>
              </a:r>
              <a:endParaRPr lang="en-US" dirty="0"/>
            </a:p>
          </p:txBody>
        </p:sp>
        <p:sp>
          <p:nvSpPr>
            <p:cNvPr id="37" name="TextBox 36"/>
            <p:cNvSpPr txBox="1"/>
            <p:nvPr/>
          </p:nvSpPr>
          <p:spPr>
            <a:xfrm>
              <a:off x="11353800" y="4559760"/>
              <a:ext cx="2313497" cy="369332"/>
            </a:xfrm>
            <a:prstGeom prst="rect">
              <a:avLst/>
            </a:prstGeom>
            <a:noFill/>
            <a:ln w="25400">
              <a:solidFill>
                <a:schemeClr val="accent2"/>
              </a:solidFill>
            </a:ln>
          </p:spPr>
          <p:txBody>
            <a:bodyPr wrap="square" rtlCol="0" anchor="ctr" anchorCtr="1">
              <a:spAutoFit/>
            </a:bodyPr>
            <a:lstStyle/>
            <a:p>
              <a:pPr algn="ctr"/>
              <a:r>
                <a:rPr lang="en-US" dirty="0" smtClean="0"/>
                <a:t>Domain Layer</a:t>
              </a:r>
            </a:p>
          </p:txBody>
        </p:sp>
        <p:sp>
          <p:nvSpPr>
            <p:cNvPr id="38" name="TextBox 37"/>
            <p:cNvSpPr txBox="1"/>
            <p:nvPr/>
          </p:nvSpPr>
          <p:spPr>
            <a:xfrm>
              <a:off x="11353800" y="4935815"/>
              <a:ext cx="2313497" cy="369332"/>
            </a:xfrm>
            <a:prstGeom prst="rect">
              <a:avLst/>
            </a:prstGeom>
            <a:solidFill>
              <a:schemeClr val="bg2"/>
            </a:solidFill>
            <a:ln w="25400">
              <a:solidFill>
                <a:schemeClr val="accent2"/>
              </a:solidFill>
            </a:ln>
          </p:spPr>
          <p:txBody>
            <a:bodyPr wrap="square" rtlCol="0" anchor="ctr" anchorCtr="1">
              <a:spAutoFit/>
            </a:bodyPr>
            <a:lstStyle/>
            <a:p>
              <a:pPr algn="ctr"/>
              <a:r>
                <a:rPr lang="en-US" dirty="0" smtClean="0"/>
                <a:t>Storage (DB)</a:t>
              </a:r>
              <a:endParaRPr lang="en-US" dirty="0"/>
            </a:p>
          </p:txBody>
        </p:sp>
      </p:grpSp>
      <p:cxnSp>
        <p:nvCxnSpPr>
          <p:cNvPr id="39" name="Straight Arrow Connector 38"/>
          <p:cNvCxnSpPr>
            <a:endCxn id="35" idx="0"/>
          </p:cNvCxnSpPr>
          <p:nvPr/>
        </p:nvCxnSpPr>
        <p:spPr>
          <a:xfrm>
            <a:off x="9612254" y="3890880"/>
            <a:ext cx="5301" cy="661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0040699" y="3898305"/>
            <a:ext cx="724708" cy="658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8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Service-Oriented Architecture</a:t>
            </a:r>
            <a:endParaRPr lang="en-US" dirty="0"/>
          </a:p>
        </p:txBody>
      </p:sp>
      <p:sp>
        <p:nvSpPr>
          <p:cNvPr id="3" name="Content Placeholder 2"/>
          <p:cNvSpPr>
            <a:spLocks noGrp="1"/>
          </p:cNvSpPr>
          <p:nvPr>
            <p:ph idx="1"/>
          </p:nvPr>
        </p:nvSpPr>
        <p:spPr/>
        <p:txBody>
          <a:bodyPr/>
          <a:lstStyle/>
          <a:p>
            <a:r>
              <a:rPr lang="en-US" dirty="0" smtClean="0"/>
              <a:t>Improvements:</a:t>
            </a:r>
          </a:p>
          <a:p>
            <a:pPr lvl="1"/>
            <a:r>
              <a:rPr lang="en-US" dirty="0" smtClean="0"/>
              <a:t>Designing to API simplifies definition of test cases and creation of test mocks → </a:t>
            </a:r>
            <a:r>
              <a:rPr lang="en-US" b="1" i="1" dirty="0" smtClean="0"/>
              <a:t>reduced time creating tests, improved test reliability</a:t>
            </a:r>
          </a:p>
          <a:p>
            <a:pPr lvl="1"/>
            <a:r>
              <a:rPr lang="en-US" dirty="0" smtClean="0"/>
              <a:t>Services can serve many different clients</a:t>
            </a:r>
          </a:p>
          <a:p>
            <a:pPr lvl="1"/>
            <a:r>
              <a:rPr lang="en-US" dirty="0"/>
              <a:t>O</a:t>
            </a:r>
            <a:r>
              <a:rPr lang="en-US" dirty="0" smtClean="0"/>
              <a:t>pportunities to scale development teams (separate ownership of services)</a:t>
            </a:r>
          </a:p>
          <a:p>
            <a:pPr lvl="1"/>
            <a:r>
              <a:rPr lang="en-US" dirty="0" smtClean="0"/>
              <a:t>Services can be implemented with language / technology that is best suited</a:t>
            </a:r>
          </a:p>
          <a:p>
            <a:endParaRPr lang="en-US" dirty="0" smtClean="0"/>
          </a:p>
          <a:p>
            <a:r>
              <a:rPr lang="en-US" dirty="0" smtClean="0"/>
              <a:t>Problems:</a:t>
            </a:r>
            <a:endParaRPr lang="en-US" dirty="0"/>
          </a:p>
          <a:p>
            <a:pPr lvl="1"/>
            <a:r>
              <a:rPr lang="en-US" dirty="0" smtClean="0"/>
              <a:t>Coordination between apps and services (and their owners)</a:t>
            </a:r>
          </a:p>
          <a:p>
            <a:pPr lvl="1"/>
            <a:r>
              <a:rPr lang="en-US" dirty="0" smtClean="0"/>
              <a:t>Network overhead</a:t>
            </a:r>
          </a:p>
        </p:txBody>
      </p:sp>
    </p:spTree>
    <p:extLst>
      <p:ext uri="{BB962C8B-B14F-4D97-AF65-F5344CB8AC3E}">
        <p14:creationId xmlns:p14="http://schemas.microsoft.com/office/powerpoint/2010/main" val="357427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524" y="1690688"/>
            <a:ext cx="3690276" cy="3795712"/>
          </a:xfrm>
          <a:prstGeom prst="rect">
            <a:avLst/>
          </a:prstGeom>
        </p:spPr>
      </p:pic>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a:xfrm>
            <a:off x="838200" y="1825625"/>
            <a:ext cx="7374147" cy="4351338"/>
          </a:xfrm>
        </p:spPr>
        <p:txBody>
          <a:bodyPr/>
          <a:lstStyle/>
          <a:p>
            <a:r>
              <a:rPr lang="en-US" dirty="0" smtClean="0"/>
              <a:t>Plan for change</a:t>
            </a:r>
          </a:p>
          <a:p>
            <a:r>
              <a:rPr lang="en-US" dirty="0" smtClean="0"/>
              <a:t>Manage technical debt</a:t>
            </a:r>
          </a:p>
          <a:p>
            <a:r>
              <a:rPr lang="en-US" dirty="0" smtClean="0"/>
              <a:t>More structured == more maintainable</a:t>
            </a:r>
          </a:p>
          <a:p>
            <a:r>
              <a:rPr lang="en-US" dirty="0" smtClean="0"/>
              <a:t>Increasing application size requires increasing separation of concerns</a:t>
            </a:r>
          </a:p>
          <a:p>
            <a:r>
              <a:rPr lang="en-US" dirty="0" smtClean="0"/>
              <a:t>Application architecture is a series of trade-offs</a:t>
            </a:r>
          </a:p>
        </p:txBody>
      </p:sp>
    </p:spTree>
    <p:extLst>
      <p:ext uri="{BB962C8B-B14F-4D97-AF65-F5344CB8AC3E}">
        <p14:creationId xmlns:p14="http://schemas.microsoft.com/office/powerpoint/2010/main" val="27091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br>
              <a:rPr lang="en-US" dirty="0" smtClean="0"/>
            </a:br>
            <a:r>
              <a:rPr lang="en-US" dirty="0" smtClean="0"/>
              <a:t>Feedback / Contact / Slides</a:t>
            </a:r>
            <a:endParaRPr lang="en-US" dirty="0"/>
          </a:p>
        </p:txBody>
      </p:sp>
      <p:sp>
        <p:nvSpPr>
          <p:cNvPr id="3" name="Content Placeholder 2"/>
          <p:cNvSpPr>
            <a:spLocks noGrp="1"/>
          </p:cNvSpPr>
          <p:nvPr>
            <p:ph idx="1"/>
          </p:nvPr>
        </p:nvSpPr>
        <p:spPr/>
        <p:txBody>
          <a:bodyPr/>
          <a:lstStyle/>
          <a:p>
            <a:r>
              <a:rPr lang="en-US" dirty="0"/>
              <a:t>Software </a:t>
            </a:r>
            <a:r>
              <a:rPr lang="en-US" dirty="0" smtClean="0"/>
              <a:t>Engineer at </a:t>
            </a:r>
            <a:r>
              <a:rPr lang="en-US" dirty="0" smtClean="0">
                <a:hlinkClick r:id="rId3"/>
              </a:rPr>
              <a:t>Shutterstock</a:t>
            </a:r>
            <a:endParaRPr lang="en-US" dirty="0"/>
          </a:p>
          <a:p>
            <a:r>
              <a:rPr lang="en-US" dirty="0"/>
              <a:t>Zend Certified Engineer – PHP 5 &amp; </a:t>
            </a:r>
            <a:r>
              <a:rPr lang="en-US" dirty="0" smtClean="0"/>
              <a:t>Zend Framework</a:t>
            </a:r>
            <a:endParaRPr lang="en-US" dirty="0"/>
          </a:p>
          <a:p>
            <a:r>
              <a:rPr lang="en-US" dirty="0"/>
              <a:t>Founder / Organizer of </a:t>
            </a:r>
            <a:r>
              <a:rPr lang="en-US" dirty="0">
                <a:solidFill>
                  <a:schemeClr val="accent2">
                    <a:lumMod val="60000"/>
                    <a:lumOff val="40000"/>
                  </a:schemeClr>
                </a:solidFill>
                <a:hlinkClick r:id="rId4"/>
              </a:rPr>
              <a:t>Lake / Kenosha PHP</a:t>
            </a:r>
            <a:endParaRPr lang="en-US" dirty="0">
              <a:solidFill>
                <a:schemeClr val="accent2">
                  <a:lumMod val="60000"/>
                  <a:lumOff val="40000"/>
                </a:schemeClr>
              </a:solidFill>
            </a:endParaRPr>
          </a:p>
          <a:p>
            <a:r>
              <a:rPr lang="en-US" dirty="0"/>
              <a:t>Email: </a:t>
            </a:r>
            <a:r>
              <a:rPr lang="en-US" dirty="0">
                <a:hlinkClick r:id="rId5"/>
              </a:rPr>
              <a:t>patrick.schwisow@gmail.com</a:t>
            </a:r>
            <a:endParaRPr lang="en-US" dirty="0"/>
          </a:p>
          <a:p>
            <a:r>
              <a:rPr lang="en-US" dirty="0"/>
              <a:t>Twitter: </a:t>
            </a:r>
            <a:r>
              <a:rPr lang="en-US" dirty="0">
                <a:hlinkClick r:id="rId6"/>
              </a:rPr>
              <a:t>@</a:t>
            </a:r>
            <a:r>
              <a:rPr lang="en-US" dirty="0" err="1">
                <a:hlinkClick r:id="rId6"/>
              </a:rPr>
              <a:t>PSchwisow</a:t>
            </a:r>
            <a:endParaRPr lang="en-US" dirty="0"/>
          </a:p>
          <a:p>
            <a:r>
              <a:rPr lang="en-US" dirty="0"/>
              <a:t>Slides: </a:t>
            </a:r>
            <a:r>
              <a:rPr lang="en-US" dirty="0">
                <a:solidFill>
                  <a:schemeClr val="accent2">
                    <a:lumMod val="60000"/>
                    <a:lumOff val="40000"/>
                  </a:schemeClr>
                </a:solidFill>
                <a:hlinkClick r:id="rId7"/>
              </a:rPr>
              <a:t>https://github.com/PSchwisow/Miscellaneous</a:t>
            </a:r>
            <a:r>
              <a:rPr lang="en-US" dirty="0" smtClean="0">
                <a:solidFill>
                  <a:schemeClr val="accent2">
                    <a:lumMod val="60000"/>
                    <a:lumOff val="40000"/>
                  </a:schemeClr>
                </a:solidFill>
                <a:hlinkClick r:id="rId7"/>
              </a:rPr>
              <a:t>/</a:t>
            </a:r>
            <a:endParaRPr lang="en-US" dirty="0" smtClean="0">
              <a:solidFill>
                <a:schemeClr val="accent2">
                  <a:lumMod val="60000"/>
                  <a:lumOff val="40000"/>
                </a:schemeClr>
              </a:solidFill>
            </a:endParaRPr>
          </a:p>
          <a:p>
            <a:r>
              <a:rPr lang="en-US" dirty="0" smtClean="0"/>
              <a:t>Sample Code: </a:t>
            </a:r>
            <a:r>
              <a:rPr lang="en-US" dirty="0" smtClean="0">
                <a:solidFill>
                  <a:schemeClr val="accent2">
                    <a:lumMod val="60000"/>
                    <a:lumOff val="40000"/>
                  </a:schemeClr>
                </a:solidFill>
                <a:hlinkClick r:id="rId8"/>
              </a:rPr>
              <a:t>https://github.com/PSchwisow/container-coding/</a:t>
            </a:r>
            <a:endParaRPr lang="en-US" dirty="0">
              <a:solidFill>
                <a:schemeClr val="accent2">
                  <a:lumMod val="60000"/>
                  <a:lumOff val="40000"/>
                </a:schemeClr>
              </a:solidFill>
            </a:endParaRPr>
          </a:p>
          <a:p>
            <a:r>
              <a:rPr lang="en-US" dirty="0" smtClean="0"/>
              <a:t>Joind.in: </a:t>
            </a:r>
            <a:r>
              <a:rPr lang="en-US" dirty="0" smtClean="0">
                <a:solidFill>
                  <a:schemeClr val="accent2">
                    <a:lumMod val="60000"/>
                    <a:lumOff val="40000"/>
                  </a:schemeClr>
                </a:solidFill>
                <a:hlinkClick r:id="rId9"/>
              </a:rPr>
              <a:t>https://joind.in/talk/view/13087</a:t>
            </a:r>
            <a:endParaRPr lang="en-US" dirty="0">
              <a:solidFill>
                <a:schemeClr val="accent2">
                  <a:lumMod val="60000"/>
                  <a:lumOff val="40000"/>
                </a:schemeClr>
              </a:solidFill>
            </a:endParaRPr>
          </a:p>
          <a:p>
            <a:endParaRPr lang="en-US" dirty="0"/>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16196" y="1690688"/>
            <a:ext cx="2537604" cy="2537604"/>
          </a:xfrm>
          <a:prstGeom prst="rect">
            <a:avLst/>
          </a:prstGeom>
        </p:spPr>
      </p:pic>
      <p:sp>
        <p:nvSpPr>
          <p:cNvPr id="6" name="TextBox 5"/>
          <p:cNvSpPr txBox="1"/>
          <p:nvPr/>
        </p:nvSpPr>
        <p:spPr>
          <a:xfrm>
            <a:off x="9624854" y="2404635"/>
            <a:ext cx="1023806" cy="584775"/>
          </a:xfrm>
          <a:prstGeom prst="rect">
            <a:avLst/>
          </a:prstGeom>
          <a:noFill/>
        </p:spPr>
        <p:txBody>
          <a:bodyPr wrap="none" rtlCol="0">
            <a:spAutoFit/>
          </a:bodyPr>
          <a:lstStyle/>
          <a:p>
            <a:r>
              <a:rPr lang="en-US" sz="3200" b="1" dirty="0" smtClean="0">
                <a:solidFill>
                  <a:schemeClr val="bg1"/>
                </a:solidFill>
              </a:rPr>
              <a:t>now </a:t>
            </a:r>
            <a:endParaRPr lang="en-US" sz="3200" b="1" dirty="0">
              <a:solidFill>
                <a:schemeClr val="bg1"/>
              </a:solidFill>
            </a:endParaRPr>
          </a:p>
        </p:txBody>
      </p:sp>
      <p:sp>
        <p:nvSpPr>
          <p:cNvPr id="7" name="TextBox 6"/>
          <p:cNvSpPr txBox="1"/>
          <p:nvPr/>
        </p:nvSpPr>
        <p:spPr>
          <a:xfrm>
            <a:off x="9524671" y="2898964"/>
            <a:ext cx="1258678" cy="584775"/>
          </a:xfrm>
          <a:prstGeom prst="rect">
            <a:avLst/>
          </a:prstGeom>
          <a:noFill/>
        </p:spPr>
        <p:txBody>
          <a:bodyPr wrap="none" rtlCol="0">
            <a:spAutoFit/>
          </a:bodyPr>
          <a:lstStyle/>
          <a:p>
            <a:r>
              <a:rPr lang="en-US" sz="3200" b="1" dirty="0" smtClean="0">
                <a:solidFill>
                  <a:schemeClr val="bg1"/>
                </a:solidFill>
              </a:rPr>
              <a:t>hiring </a:t>
            </a:r>
            <a:endParaRPr lang="en-US" sz="3200" b="1" dirty="0">
              <a:solidFill>
                <a:schemeClr val="bg1"/>
              </a:solidFill>
            </a:endParaRPr>
          </a:p>
        </p:txBody>
      </p:sp>
    </p:spTree>
    <p:extLst>
      <p:ext uri="{BB962C8B-B14F-4D97-AF65-F5344CB8AC3E}">
        <p14:creationId xmlns:p14="http://schemas.microsoft.com/office/powerpoint/2010/main" val="3654371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2070339" y="1557923"/>
            <a:ext cx="7798279" cy="4226943"/>
          </a:xfrm>
          <a:prstGeom prst="cloudCallout">
            <a:avLst>
              <a:gd name="adj1" fmla="val -20833"/>
              <a:gd name="adj2" fmla="val 694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 Long Time Ago, in an Office Far, Far Away…</a:t>
            </a:r>
            <a:endParaRPr lang="en-US" dirty="0"/>
          </a:p>
        </p:txBody>
      </p:sp>
      <p:pic>
        <p:nvPicPr>
          <p:cNvPr id="4" name="Content Placeholder 3" descr="640px-Colourful_shopping_carts.jpg"/>
          <p:cNvPicPr>
            <a:picLocks noGrp="1" noChangeAspect="1"/>
          </p:cNvPicPr>
          <p:nvPr>
            <p:ph idx="1"/>
          </p:nvPr>
        </p:nvPicPr>
        <p:blipFill>
          <a:blip r:embed="rId3" cstate="print"/>
          <a:stretch>
            <a:fillRect/>
          </a:stretch>
        </p:blipFill>
        <p:spPr>
          <a:xfrm>
            <a:off x="3623094" y="2135004"/>
            <a:ext cx="4641011" cy="2857123"/>
          </a:xfrm>
          <a:prstGeom prst="rect">
            <a:avLst/>
          </a:prstGeom>
        </p:spPr>
      </p:pic>
    </p:spTree>
    <p:extLst>
      <p:ext uri="{BB962C8B-B14F-4D97-AF65-F5344CB8AC3E}">
        <p14:creationId xmlns:p14="http://schemas.microsoft.com/office/powerpoint/2010/main" val="757757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or No Problem?</a:t>
            </a:r>
            <a:endParaRPr lang="en-US" dirty="0"/>
          </a:p>
        </p:txBody>
      </p:sp>
      <p:sp>
        <p:nvSpPr>
          <p:cNvPr id="4" name="Plus 3"/>
          <p:cNvSpPr/>
          <p:nvPr/>
        </p:nvSpPr>
        <p:spPr>
          <a:xfrm>
            <a:off x="2847880" y="2398574"/>
            <a:ext cx="660583" cy="66058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32255" y="1690688"/>
            <a:ext cx="3891835" cy="707886"/>
          </a:xfrm>
          <a:prstGeom prst="rect">
            <a:avLst/>
          </a:prstGeom>
          <a:noFill/>
          <a:ln w="50800" cap="rnd">
            <a:solidFill>
              <a:schemeClr val="accent1"/>
            </a:solidFill>
          </a:ln>
        </p:spPr>
        <p:txBody>
          <a:bodyPr wrap="none" rtlCol="0">
            <a:spAutoFit/>
          </a:bodyPr>
          <a:lstStyle/>
          <a:p>
            <a:r>
              <a:rPr lang="en-US" sz="4000" dirty="0" smtClean="0"/>
              <a:t>RESEARCH / PLAN</a:t>
            </a:r>
            <a:endParaRPr lang="en-US" sz="4000" dirty="0"/>
          </a:p>
        </p:txBody>
      </p:sp>
      <p:sp>
        <p:nvSpPr>
          <p:cNvPr id="7" name="TextBox 6"/>
          <p:cNvSpPr txBox="1"/>
          <p:nvPr/>
        </p:nvSpPr>
        <p:spPr>
          <a:xfrm>
            <a:off x="1800229" y="3059157"/>
            <a:ext cx="2755883" cy="707886"/>
          </a:xfrm>
          <a:prstGeom prst="rect">
            <a:avLst/>
          </a:prstGeom>
          <a:noFill/>
          <a:ln w="50800" cap="rnd">
            <a:solidFill>
              <a:schemeClr val="accent1"/>
            </a:solidFill>
          </a:ln>
        </p:spPr>
        <p:txBody>
          <a:bodyPr wrap="none" rtlCol="0">
            <a:spAutoFit/>
          </a:bodyPr>
          <a:lstStyle/>
          <a:p>
            <a:r>
              <a:rPr lang="en-US" sz="4000" dirty="0" smtClean="0"/>
              <a:t>IMPLEMENT</a:t>
            </a:r>
            <a:endParaRPr lang="en-US" sz="4000" dirty="0"/>
          </a:p>
        </p:txBody>
      </p:sp>
      <p:sp>
        <p:nvSpPr>
          <p:cNvPr id="8" name="TextBox 7"/>
          <p:cNvSpPr txBox="1"/>
          <p:nvPr/>
        </p:nvSpPr>
        <p:spPr>
          <a:xfrm>
            <a:off x="2204441" y="4427626"/>
            <a:ext cx="1947456" cy="707886"/>
          </a:xfrm>
          <a:prstGeom prst="rect">
            <a:avLst/>
          </a:prstGeom>
          <a:noFill/>
          <a:ln w="50800" cap="rnd">
            <a:solidFill>
              <a:schemeClr val="accent1"/>
            </a:solidFill>
          </a:ln>
        </p:spPr>
        <p:txBody>
          <a:bodyPr wrap="none" rtlCol="0">
            <a:spAutoFit/>
          </a:bodyPr>
          <a:lstStyle/>
          <a:p>
            <a:r>
              <a:rPr lang="en-US" sz="4000" dirty="0" smtClean="0"/>
              <a:t>TESTING</a:t>
            </a:r>
            <a:endParaRPr lang="en-US" sz="4000" dirty="0"/>
          </a:p>
        </p:txBody>
      </p:sp>
      <p:sp>
        <p:nvSpPr>
          <p:cNvPr id="9" name="TextBox 8"/>
          <p:cNvSpPr txBox="1"/>
          <p:nvPr/>
        </p:nvSpPr>
        <p:spPr>
          <a:xfrm>
            <a:off x="1644446" y="5790209"/>
            <a:ext cx="3067443" cy="707886"/>
          </a:xfrm>
          <a:prstGeom prst="rect">
            <a:avLst/>
          </a:prstGeom>
          <a:noFill/>
          <a:ln w="50800" cap="rnd">
            <a:solidFill>
              <a:schemeClr val="accent1"/>
            </a:solidFill>
          </a:ln>
        </p:spPr>
        <p:txBody>
          <a:bodyPr wrap="none" rtlCol="0">
            <a:spAutoFit/>
          </a:bodyPr>
          <a:lstStyle/>
          <a:p>
            <a:r>
              <a:rPr lang="en-US" sz="4000" dirty="0" smtClean="0"/>
              <a:t>DEPLOYMENT</a:t>
            </a:r>
            <a:endParaRPr lang="en-US" sz="4000" dirty="0"/>
          </a:p>
        </p:txBody>
      </p:sp>
      <p:sp>
        <p:nvSpPr>
          <p:cNvPr id="10" name="Plus 9"/>
          <p:cNvSpPr/>
          <p:nvPr/>
        </p:nvSpPr>
        <p:spPr>
          <a:xfrm>
            <a:off x="2847878" y="3767043"/>
            <a:ext cx="660583" cy="66058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10"/>
          <p:cNvSpPr/>
          <p:nvPr/>
        </p:nvSpPr>
        <p:spPr>
          <a:xfrm>
            <a:off x="2847877" y="5135512"/>
            <a:ext cx="660583" cy="66058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qual 12"/>
          <p:cNvSpPr/>
          <p:nvPr/>
        </p:nvSpPr>
        <p:spPr>
          <a:xfrm>
            <a:off x="4951562" y="2533010"/>
            <a:ext cx="3122762" cy="312276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8320293" y="3432671"/>
            <a:ext cx="2668549" cy="1323439"/>
          </a:xfrm>
          <a:prstGeom prst="rect">
            <a:avLst/>
          </a:prstGeom>
          <a:noFill/>
          <a:ln w="50800" cap="rnd">
            <a:solidFill>
              <a:schemeClr val="accent1"/>
            </a:solidFill>
          </a:ln>
        </p:spPr>
        <p:txBody>
          <a:bodyPr wrap="square" rtlCol="0">
            <a:spAutoFit/>
          </a:bodyPr>
          <a:lstStyle/>
          <a:p>
            <a:pPr algn="ctr"/>
            <a:r>
              <a:rPr lang="en-US" sz="4000" dirty="0" smtClean="0"/>
              <a:t>TOTAL</a:t>
            </a:r>
          </a:p>
          <a:p>
            <a:pPr algn="ctr"/>
            <a:r>
              <a:rPr lang="en-US" sz="4000" dirty="0" smtClean="0"/>
              <a:t>EFFORT*</a:t>
            </a:r>
            <a:endParaRPr lang="en-US" sz="4000" dirty="0"/>
          </a:p>
        </p:txBody>
      </p:sp>
      <p:sp>
        <p:nvSpPr>
          <p:cNvPr id="15" name="TextBox 14"/>
          <p:cNvSpPr txBox="1"/>
          <p:nvPr/>
        </p:nvSpPr>
        <p:spPr>
          <a:xfrm>
            <a:off x="8717067" y="4781569"/>
            <a:ext cx="1875000" cy="461665"/>
          </a:xfrm>
          <a:prstGeom prst="rect">
            <a:avLst/>
          </a:prstGeom>
          <a:noFill/>
        </p:spPr>
        <p:txBody>
          <a:bodyPr wrap="none" rtlCol="0">
            <a:spAutoFit/>
          </a:bodyPr>
          <a:lstStyle/>
          <a:p>
            <a:r>
              <a:rPr lang="en-US" sz="2400" dirty="0" smtClean="0"/>
              <a:t>*more or less</a:t>
            </a:r>
            <a:endParaRPr lang="en-US" sz="2400" dirty="0"/>
          </a:p>
        </p:txBody>
      </p:sp>
    </p:spTree>
    <p:extLst>
      <p:ext uri="{BB962C8B-B14F-4D97-AF65-F5344CB8AC3E}">
        <p14:creationId xmlns:p14="http://schemas.microsoft.com/office/powerpoint/2010/main" val="335665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3" grpId="0" animBg="1"/>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0"/>
            <a:ext cx="5715000" cy="6086475"/>
          </a:xfrm>
          <a:prstGeom prst="rect">
            <a:avLst/>
          </a:prstGeom>
        </p:spPr>
      </p:pic>
      <p:sp>
        <p:nvSpPr>
          <p:cNvPr id="2" name="Title 1"/>
          <p:cNvSpPr>
            <a:spLocks noGrp="1"/>
          </p:cNvSpPr>
          <p:nvPr>
            <p:ph type="title"/>
          </p:nvPr>
        </p:nvSpPr>
        <p:spPr/>
        <p:txBody>
          <a:bodyPr/>
          <a:lstStyle/>
          <a:p>
            <a:r>
              <a:rPr lang="en-US" dirty="0" smtClean="0"/>
              <a:t>“Old School PHP”</a:t>
            </a:r>
            <a:endParaRPr lang="en-US" dirty="0"/>
          </a:p>
        </p:txBody>
      </p:sp>
      <p:sp>
        <p:nvSpPr>
          <p:cNvPr id="3" name="Content Placeholder 2"/>
          <p:cNvSpPr>
            <a:spLocks noGrp="1"/>
          </p:cNvSpPr>
          <p:nvPr>
            <p:ph idx="1"/>
          </p:nvPr>
        </p:nvSpPr>
        <p:spPr>
          <a:xfrm>
            <a:off x="838200" y="1825625"/>
            <a:ext cx="5931568" cy="4351338"/>
          </a:xfrm>
        </p:spPr>
        <p:txBody>
          <a:bodyPr/>
          <a:lstStyle/>
          <a:p>
            <a:r>
              <a:rPr lang="en-US" dirty="0" smtClean="0"/>
              <a:t>No code structure / minimal structure</a:t>
            </a:r>
          </a:p>
          <a:p>
            <a:r>
              <a:rPr lang="en-US" dirty="0" smtClean="0"/>
              <a:t>No separation of concerns</a:t>
            </a:r>
          </a:p>
          <a:p>
            <a:r>
              <a:rPr lang="en-US" dirty="0" smtClean="0"/>
              <a:t>Code is typically procedural (not OO)</a:t>
            </a:r>
          </a:p>
        </p:txBody>
      </p:sp>
    </p:spTree>
    <p:extLst>
      <p:ext uri="{BB962C8B-B14F-4D97-AF65-F5344CB8AC3E}">
        <p14:creationId xmlns:p14="http://schemas.microsoft.com/office/powerpoint/2010/main" val="362057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“Domain Logic”?</a:t>
            </a:r>
            <a:endParaRPr lang="en-US" dirty="0"/>
          </a:p>
        </p:txBody>
      </p:sp>
      <p:sp>
        <p:nvSpPr>
          <p:cNvPr id="3" name="Content Placeholder 2"/>
          <p:cNvSpPr>
            <a:spLocks noGrp="1"/>
          </p:cNvSpPr>
          <p:nvPr>
            <p:ph idx="1"/>
          </p:nvPr>
        </p:nvSpPr>
        <p:spPr>
          <a:xfrm>
            <a:off x="838200" y="1825625"/>
            <a:ext cx="5873151" cy="4351338"/>
          </a:xfrm>
        </p:spPr>
        <p:txBody>
          <a:bodyPr/>
          <a:lstStyle/>
          <a:p>
            <a:pPr marL="0" indent="0">
              <a:buNone/>
            </a:pPr>
            <a:r>
              <a:rPr lang="en-US" dirty="0" smtClean="0"/>
              <a:t>A set of rules that defines:</a:t>
            </a:r>
          </a:p>
          <a:p>
            <a:r>
              <a:rPr lang="en-US" dirty="0" smtClean="0"/>
              <a:t>The different types of “things” that your software cares about</a:t>
            </a:r>
          </a:p>
          <a:p>
            <a:r>
              <a:rPr lang="en-US" dirty="0" smtClean="0"/>
              <a:t>How the “things” relate to each other</a:t>
            </a:r>
          </a:p>
          <a:p>
            <a:r>
              <a:rPr lang="en-US" dirty="0" smtClean="0"/>
              <a:t>What processes and workflows are allowed in the system</a:t>
            </a:r>
          </a:p>
        </p:txBody>
      </p:sp>
      <p:sp>
        <p:nvSpPr>
          <p:cNvPr id="4" name="TextBox 3"/>
          <p:cNvSpPr txBox="1"/>
          <p:nvPr/>
        </p:nvSpPr>
        <p:spPr>
          <a:xfrm>
            <a:off x="7141115" y="1921170"/>
            <a:ext cx="859531" cy="523220"/>
          </a:xfrm>
          <a:prstGeom prst="rect">
            <a:avLst/>
          </a:prstGeom>
          <a:noFill/>
          <a:ln>
            <a:solidFill>
              <a:schemeClr val="accent1"/>
            </a:solidFill>
          </a:ln>
        </p:spPr>
        <p:txBody>
          <a:bodyPr wrap="none" rtlCol="0">
            <a:spAutoFit/>
          </a:bodyPr>
          <a:lstStyle/>
          <a:p>
            <a:r>
              <a:rPr lang="en-US" sz="2800" dirty="0" smtClean="0"/>
              <a:t>User</a:t>
            </a:r>
            <a:endParaRPr lang="en-US" sz="2800" dirty="0"/>
          </a:p>
        </p:txBody>
      </p:sp>
      <p:sp>
        <p:nvSpPr>
          <p:cNvPr id="5" name="TextBox 4"/>
          <p:cNvSpPr txBox="1"/>
          <p:nvPr/>
        </p:nvSpPr>
        <p:spPr>
          <a:xfrm>
            <a:off x="9068169" y="1587246"/>
            <a:ext cx="1329851" cy="523220"/>
          </a:xfrm>
          <a:prstGeom prst="rect">
            <a:avLst/>
          </a:prstGeom>
          <a:noFill/>
          <a:ln>
            <a:solidFill>
              <a:schemeClr val="accent1"/>
            </a:solidFill>
          </a:ln>
        </p:spPr>
        <p:txBody>
          <a:bodyPr wrap="none" rtlCol="0">
            <a:spAutoFit/>
          </a:bodyPr>
          <a:lstStyle/>
          <a:p>
            <a:r>
              <a:rPr lang="en-US" sz="2800" dirty="0" smtClean="0"/>
              <a:t>Product</a:t>
            </a:r>
            <a:endParaRPr lang="en-US" sz="2800" dirty="0"/>
          </a:p>
        </p:txBody>
      </p:sp>
      <p:sp>
        <p:nvSpPr>
          <p:cNvPr id="6" name="TextBox 5"/>
          <p:cNvSpPr txBox="1"/>
          <p:nvPr/>
        </p:nvSpPr>
        <p:spPr>
          <a:xfrm>
            <a:off x="6895023" y="4136499"/>
            <a:ext cx="1351717" cy="523220"/>
          </a:xfrm>
          <a:prstGeom prst="rect">
            <a:avLst/>
          </a:prstGeom>
          <a:noFill/>
          <a:ln>
            <a:solidFill>
              <a:schemeClr val="accent1"/>
            </a:solidFill>
          </a:ln>
        </p:spPr>
        <p:txBody>
          <a:bodyPr wrap="none" rtlCol="0">
            <a:spAutoFit/>
          </a:bodyPr>
          <a:lstStyle/>
          <a:p>
            <a:r>
              <a:rPr lang="en-US" sz="2800" dirty="0" smtClean="0"/>
              <a:t>Address</a:t>
            </a:r>
            <a:endParaRPr lang="en-US" sz="2800" dirty="0"/>
          </a:p>
        </p:txBody>
      </p:sp>
      <p:sp>
        <p:nvSpPr>
          <p:cNvPr id="7" name="TextBox 6"/>
          <p:cNvSpPr txBox="1"/>
          <p:nvPr/>
        </p:nvSpPr>
        <p:spPr>
          <a:xfrm>
            <a:off x="8759491" y="4955897"/>
            <a:ext cx="1544012" cy="523220"/>
          </a:xfrm>
          <a:prstGeom prst="rect">
            <a:avLst/>
          </a:prstGeom>
          <a:noFill/>
          <a:ln>
            <a:solidFill>
              <a:schemeClr val="accent1"/>
            </a:solidFill>
          </a:ln>
        </p:spPr>
        <p:txBody>
          <a:bodyPr wrap="none" rtlCol="0">
            <a:spAutoFit/>
          </a:bodyPr>
          <a:lstStyle/>
          <a:p>
            <a:r>
              <a:rPr lang="en-US" sz="2800" dirty="0" smtClean="0"/>
              <a:t>Log Entry</a:t>
            </a:r>
            <a:endParaRPr lang="en-US" sz="2800" dirty="0"/>
          </a:p>
        </p:txBody>
      </p:sp>
      <p:sp>
        <p:nvSpPr>
          <p:cNvPr id="10" name="TextBox 9"/>
          <p:cNvSpPr txBox="1"/>
          <p:nvPr/>
        </p:nvSpPr>
        <p:spPr>
          <a:xfrm>
            <a:off x="9024125" y="3109088"/>
            <a:ext cx="792205" cy="523220"/>
          </a:xfrm>
          <a:prstGeom prst="rect">
            <a:avLst/>
          </a:prstGeom>
          <a:noFill/>
          <a:ln>
            <a:solidFill>
              <a:schemeClr val="accent1"/>
            </a:solidFill>
          </a:ln>
        </p:spPr>
        <p:txBody>
          <a:bodyPr wrap="none" rtlCol="0">
            <a:spAutoFit/>
          </a:bodyPr>
          <a:lstStyle/>
          <a:p>
            <a:r>
              <a:rPr lang="en-US" sz="2800" dirty="0" smtClean="0"/>
              <a:t>Cart</a:t>
            </a:r>
            <a:endParaRPr lang="en-US" sz="2800" dirty="0"/>
          </a:p>
        </p:txBody>
      </p:sp>
      <p:grpSp>
        <p:nvGrpSpPr>
          <p:cNvPr id="12" name="Group 11"/>
          <p:cNvGrpSpPr/>
          <p:nvPr/>
        </p:nvGrpSpPr>
        <p:grpSpPr>
          <a:xfrm>
            <a:off x="6708207" y="2444390"/>
            <a:ext cx="1725344" cy="1692109"/>
            <a:chOff x="6708207" y="2444390"/>
            <a:chExt cx="1725344" cy="1692109"/>
          </a:xfrm>
        </p:grpSpPr>
        <p:cxnSp>
          <p:nvCxnSpPr>
            <p:cNvPr id="9" name="Elbow Connector 8"/>
            <p:cNvCxnSpPr>
              <a:stCxn id="4" idx="2"/>
            </p:cNvCxnSpPr>
            <p:nvPr/>
          </p:nvCxnSpPr>
          <p:spPr>
            <a:xfrm rot="5400000">
              <a:off x="6724827" y="3290444"/>
              <a:ext cx="169210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059414">
              <a:off x="6708207" y="3105778"/>
              <a:ext cx="1725344" cy="369332"/>
            </a:xfrm>
            <a:prstGeom prst="rect">
              <a:avLst/>
            </a:prstGeom>
            <a:noFill/>
          </p:spPr>
          <p:txBody>
            <a:bodyPr wrap="none" rtlCol="0">
              <a:spAutoFit/>
            </a:bodyPr>
            <a:lstStyle/>
            <a:p>
              <a:r>
                <a:rPr lang="en-US" dirty="0" smtClean="0"/>
                <a:t>has one or more</a:t>
              </a:r>
              <a:endParaRPr lang="en-US" dirty="0"/>
            </a:p>
          </p:txBody>
        </p:sp>
      </p:grpSp>
      <p:sp>
        <p:nvSpPr>
          <p:cNvPr id="13" name="TextBox 12"/>
          <p:cNvSpPr txBox="1"/>
          <p:nvPr/>
        </p:nvSpPr>
        <p:spPr>
          <a:xfrm>
            <a:off x="9103270" y="2110615"/>
            <a:ext cx="2113399" cy="369332"/>
          </a:xfrm>
          <a:prstGeom prst="rect">
            <a:avLst/>
          </a:prstGeom>
          <a:noFill/>
        </p:spPr>
        <p:txBody>
          <a:bodyPr wrap="none" rtlCol="0">
            <a:spAutoFit/>
          </a:bodyPr>
          <a:lstStyle/>
          <a:p>
            <a:r>
              <a:rPr lang="en-US" dirty="0" smtClean="0"/>
              <a:t>can be added to cart</a:t>
            </a:r>
            <a:endParaRPr lang="en-US" dirty="0"/>
          </a:p>
        </p:txBody>
      </p:sp>
      <p:sp>
        <p:nvSpPr>
          <p:cNvPr id="14" name="TextBox 13"/>
          <p:cNvSpPr txBox="1"/>
          <p:nvPr/>
        </p:nvSpPr>
        <p:spPr>
          <a:xfrm>
            <a:off x="9024125" y="3632308"/>
            <a:ext cx="2349426" cy="646331"/>
          </a:xfrm>
          <a:prstGeom prst="rect">
            <a:avLst/>
          </a:prstGeom>
          <a:noFill/>
        </p:spPr>
        <p:txBody>
          <a:bodyPr wrap="none" rtlCol="0">
            <a:spAutoFit/>
          </a:bodyPr>
          <a:lstStyle/>
          <a:p>
            <a:r>
              <a:rPr lang="en-US" dirty="0" smtClean="0"/>
              <a:t>can be cleared</a:t>
            </a:r>
          </a:p>
          <a:p>
            <a:r>
              <a:rPr lang="en-US" dirty="0" smtClean="0"/>
              <a:t>can complete checkout</a:t>
            </a:r>
            <a:endParaRPr lang="en-US" dirty="0"/>
          </a:p>
        </p:txBody>
      </p:sp>
    </p:spTree>
    <p:extLst>
      <p:ext uri="{BB962C8B-B14F-4D97-AF65-F5344CB8AC3E}">
        <p14:creationId xmlns:p14="http://schemas.microsoft.com/office/powerpoint/2010/main" val="378474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10"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Bring in the MVC</a:t>
            </a:r>
            <a:endParaRPr lang="en-US" dirty="0"/>
          </a:p>
        </p:txBody>
      </p:sp>
      <p:sp>
        <p:nvSpPr>
          <p:cNvPr id="5" name="TextBox 4"/>
          <p:cNvSpPr txBox="1"/>
          <p:nvPr/>
        </p:nvSpPr>
        <p:spPr>
          <a:xfrm>
            <a:off x="5328001" y="1765515"/>
            <a:ext cx="1535998" cy="707886"/>
          </a:xfrm>
          <a:prstGeom prst="rect">
            <a:avLst/>
          </a:prstGeom>
          <a:noFill/>
          <a:ln>
            <a:solidFill>
              <a:schemeClr val="accent2"/>
            </a:solidFill>
          </a:ln>
        </p:spPr>
        <p:txBody>
          <a:bodyPr wrap="none" rtlCol="0">
            <a:spAutoFit/>
          </a:bodyPr>
          <a:lstStyle/>
          <a:p>
            <a:r>
              <a:rPr lang="en-US" sz="4000" dirty="0" smtClean="0"/>
              <a:t>Model</a:t>
            </a:r>
            <a:endParaRPr lang="en-US" sz="4000" dirty="0"/>
          </a:p>
        </p:txBody>
      </p:sp>
      <p:sp>
        <p:nvSpPr>
          <p:cNvPr id="6" name="TextBox 5"/>
          <p:cNvSpPr txBox="1"/>
          <p:nvPr/>
        </p:nvSpPr>
        <p:spPr>
          <a:xfrm>
            <a:off x="3093204" y="2914753"/>
            <a:ext cx="1212896" cy="707886"/>
          </a:xfrm>
          <a:prstGeom prst="rect">
            <a:avLst/>
          </a:prstGeom>
          <a:noFill/>
          <a:ln>
            <a:solidFill>
              <a:schemeClr val="accent2"/>
            </a:solidFill>
          </a:ln>
        </p:spPr>
        <p:txBody>
          <a:bodyPr wrap="none" rtlCol="0">
            <a:spAutoFit/>
          </a:bodyPr>
          <a:lstStyle/>
          <a:p>
            <a:r>
              <a:rPr lang="en-US" sz="4000" dirty="0" smtClean="0"/>
              <a:t>View</a:t>
            </a:r>
          </a:p>
        </p:txBody>
      </p:sp>
      <p:sp>
        <p:nvSpPr>
          <p:cNvPr id="7" name="TextBox 6"/>
          <p:cNvSpPr txBox="1"/>
          <p:nvPr/>
        </p:nvSpPr>
        <p:spPr>
          <a:xfrm>
            <a:off x="7635897" y="2914753"/>
            <a:ext cx="2276392" cy="707886"/>
          </a:xfrm>
          <a:prstGeom prst="rect">
            <a:avLst/>
          </a:prstGeom>
          <a:noFill/>
          <a:ln>
            <a:solidFill>
              <a:schemeClr val="accent2"/>
            </a:solidFill>
          </a:ln>
        </p:spPr>
        <p:txBody>
          <a:bodyPr wrap="none" rtlCol="0">
            <a:spAutoFit/>
          </a:bodyPr>
          <a:lstStyle/>
          <a:p>
            <a:r>
              <a:rPr lang="en-US" sz="4000" dirty="0" smtClean="0"/>
              <a:t>Controller</a:t>
            </a:r>
          </a:p>
        </p:txBody>
      </p:sp>
      <p:sp>
        <p:nvSpPr>
          <p:cNvPr id="8" name="Smiley Face 7"/>
          <p:cNvSpPr/>
          <p:nvPr/>
        </p:nvSpPr>
        <p:spPr>
          <a:xfrm>
            <a:off x="5595667" y="5141344"/>
            <a:ext cx="1000665" cy="100066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6596332" y="3812875"/>
            <a:ext cx="2012830" cy="132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99652" y="3847381"/>
            <a:ext cx="1896015" cy="129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a:endCxn id="5" idx="3"/>
          </p:cNvCxnSpPr>
          <p:nvPr/>
        </p:nvCxnSpPr>
        <p:spPr>
          <a:xfrm flipH="1" flipV="1">
            <a:off x="6863999" y="2119458"/>
            <a:ext cx="1910094" cy="795295"/>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699652" y="2119458"/>
            <a:ext cx="1628349" cy="795295"/>
          </a:xfrm>
          <a:prstGeom prst="straightConnector1">
            <a:avLst/>
          </a:prstGeom>
          <a:ln w="603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19636535">
            <a:off x="7164966" y="4047491"/>
            <a:ext cx="875561" cy="523220"/>
          </a:xfrm>
          <a:prstGeom prst="rect">
            <a:avLst/>
          </a:prstGeom>
          <a:noFill/>
        </p:spPr>
        <p:txBody>
          <a:bodyPr wrap="none" rtlCol="0">
            <a:spAutoFit/>
          </a:bodyPr>
          <a:lstStyle/>
          <a:p>
            <a:r>
              <a:rPr lang="en-US" sz="2800" dirty="0" smtClean="0">
                <a:solidFill>
                  <a:schemeClr val="accent1"/>
                </a:solidFill>
              </a:rPr>
              <a:t>Uses</a:t>
            </a:r>
            <a:endParaRPr lang="en-US" sz="2800" dirty="0">
              <a:solidFill>
                <a:schemeClr val="accent1"/>
              </a:solidFill>
            </a:endParaRPr>
          </a:p>
        </p:txBody>
      </p:sp>
      <p:sp>
        <p:nvSpPr>
          <p:cNvPr id="19" name="TextBox 18"/>
          <p:cNvSpPr txBox="1"/>
          <p:nvPr/>
        </p:nvSpPr>
        <p:spPr>
          <a:xfrm rot="2061007">
            <a:off x="4431391" y="4215499"/>
            <a:ext cx="846707" cy="523220"/>
          </a:xfrm>
          <a:prstGeom prst="rect">
            <a:avLst/>
          </a:prstGeom>
          <a:noFill/>
        </p:spPr>
        <p:txBody>
          <a:bodyPr wrap="none" rtlCol="0">
            <a:spAutoFit/>
          </a:bodyPr>
          <a:lstStyle/>
          <a:p>
            <a:r>
              <a:rPr lang="en-US" sz="2800" dirty="0" smtClean="0">
                <a:solidFill>
                  <a:schemeClr val="accent1"/>
                </a:solidFill>
              </a:rPr>
              <a:t>Sees</a:t>
            </a:r>
            <a:endParaRPr lang="en-US" sz="2800" dirty="0">
              <a:solidFill>
                <a:schemeClr val="accent1"/>
              </a:solidFill>
            </a:endParaRPr>
          </a:p>
        </p:txBody>
      </p:sp>
      <p:sp>
        <p:nvSpPr>
          <p:cNvPr id="20" name="TextBox 19"/>
          <p:cNvSpPr txBox="1"/>
          <p:nvPr/>
        </p:nvSpPr>
        <p:spPr>
          <a:xfrm rot="1317094">
            <a:off x="7112799" y="2121971"/>
            <a:ext cx="1998496" cy="523220"/>
          </a:xfrm>
          <a:prstGeom prst="rect">
            <a:avLst/>
          </a:prstGeom>
          <a:noFill/>
        </p:spPr>
        <p:txBody>
          <a:bodyPr wrap="none" rtlCol="0">
            <a:spAutoFit/>
          </a:bodyPr>
          <a:lstStyle/>
          <a:p>
            <a:r>
              <a:rPr lang="en-US" sz="2800" dirty="0" smtClean="0"/>
              <a:t>Manipulates</a:t>
            </a:r>
            <a:endParaRPr lang="en-US" sz="2800" dirty="0"/>
          </a:p>
        </p:txBody>
      </p:sp>
      <p:sp>
        <p:nvSpPr>
          <p:cNvPr id="21" name="TextBox 20"/>
          <p:cNvSpPr txBox="1"/>
          <p:nvPr/>
        </p:nvSpPr>
        <p:spPr>
          <a:xfrm rot="20021242">
            <a:off x="3804443" y="2025192"/>
            <a:ext cx="1397370" cy="523220"/>
          </a:xfrm>
          <a:prstGeom prst="rect">
            <a:avLst/>
          </a:prstGeom>
          <a:noFill/>
        </p:spPr>
        <p:txBody>
          <a:bodyPr wrap="none" rtlCol="0">
            <a:spAutoFit/>
          </a:bodyPr>
          <a:lstStyle/>
          <a:p>
            <a:r>
              <a:rPr lang="en-US" sz="2800" dirty="0" smtClean="0"/>
              <a:t>Updates</a:t>
            </a:r>
            <a:endParaRPr lang="en-US" sz="2800" dirty="0"/>
          </a:p>
        </p:txBody>
      </p:sp>
      <p:grpSp>
        <p:nvGrpSpPr>
          <p:cNvPr id="3" name="Group 2"/>
          <p:cNvGrpSpPr/>
          <p:nvPr/>
        </p:nvGrpSpPr>
        <p:grpSpPr>
          <a:xfrm>
            <a:off x="4193940" y="438062"/>
            <a:ext cx="3804118" cy="1327454"/>
            <a:chOff x="4193940" y="438062"/>
            <a:chExt cx="3804118" cy="1327454"/>
          </a:xfrm>
        </p:grpSpPr>
        <p:sp>
          <p:nvSpPr>
            <p:cNvPr id="22" name="Down Arrow 21"/>
            <p:cNvSpPr/>
            <p:nvPr/>
          </p:nvSpPr>
          <p:spPr>
            <a:xfrm>
              <a:off x="5674383" y="899728"/>
              <a:ext cx="843232" cy="865788"/>
            </a:xfrm>
            <a:prstGeom prst="downArrow">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193940" y="438062"/>
              <a:ext cx="3804118" cy="461665"/>
            </a:xfrm>
            <a:prstGeom prst="rect">
              <a:avLst/>
            </a:prstGeom>
            <a:noFill/>
          </p:spPr>
          <p:txBody>
            <a:bodyPr wrap="none" rtlCol="0">
              <a:spAutoFit/>
            </a:bodyPr>
            <a:lstStyle/>
            <a:p>
              <a:r>
                <a:rPr lang="en-US" sz="2400" dirty="0" smtClean="0">
                  <a:solidFill>
                    <a:schemeClr val="accent6"/>
                  </a:solidFill>
                </a:rPr>
                <a:t>INSERT DOMAIN LOGIC HERE</a:t>
              </a:r>
              <a:endParaRPr lang="en-US" sz="2400" dirty="0">
                <a:solidFill>
                  <a:schemeClr val="accent6"/>
                </a:solidFill>
              </a:endParaRPr>
            </a:p>
          </p:txBody>
        </p:sp>
      </p:grpSp>
    </p:spTree>
    <p:extLst>
      <p:ext uri="{BB962C8B-B14F-4D97-AF65-F5344CB8AC3E}">
        <p14:creationId xmlns:p14="http://schemas.microsoft.com/office/powerpoint/2010/main" val="59109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Model?</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At this stage, Table Modules</a:t>
            </a:r>
          </a:p>
          <a:p>
            <a:pPr lvl="1"/>
            <a:r>
              <a:rPr lang="en-US" sz="2800" dirty="0" smtClean="0"/>
              <a:t>One class per table with all logic to fetch / update data</a:t>
            </a:r>
          </a:p>
          <a:p>
            <a:pPr lvl="1"/>
            <a:r>
              <a:rPr lang="en-US" sz="2800" dirty="0" smtClean="0"/>
              <a:t>One instance per invocation</a:t>
            </a:r>
            <a:endParaRPr lang="en-US" sz="2800" dirty="0"/>
          </a:p>
          <a:p>
            <a:pPr lvl="1"/>
            <a:r>
              <a:rPr lang="en-US" sz="2800" dirty="0"/>
              <a:t>E</a:t>
            </a:r>
            <a:r>
              <a:rPr lang="en-US" sz="2800" dirty="0" smtClean="0"/>
              <a:t>ach class can only do single table operations</a:t>
            </a:r>
          </a:p>
        </p:txBody>
      </p:sp>
    </p:spTree>
    <p:extLst>
      <p:ext uri="{BB962C8B-B14F-4D97-AF65-F5344CB8AC3E}">
        <p14:creationId xmlns:p14="http://schemas.microsoft.com/office/powerpoint/2010/main" val="138877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MVC</a:t>
            </a:r>
            <a:endParaRPr lang="en-US" dirty="0"/>
          </a:p>
        </p:txBody>
      </p:sp>
      <p:sp>
        <p:nvSpPr>
          <p:cNvPr id="3" name="Content Placeholder 2"/>
          <p:cNvSpPr>
            <a:spLocks noGrp="1"/>
          </p:cNvSpPr>
          <p:nvPr>
            <p:ph idx="1"/>
          </p:nvPr>
        </p:nvSpPr>
        <p:spPr/>
        <p:txBody>
          <a:bodyPr/>
          <a:lstStyle/>
          <a:p>
            <a:pPr marL="171450" indent="-171450"/>
            <a:r>
              <a:rPr lang="en-US" dirty="0" smtClean="0"/>
              <a:t>Improvements:</a:t>
            </a:r>
            <a:endParaRPr lang="en-US" dirty="0"/>
          </a:p>
          <a:p>
            <a:pPr marL="628650" lvl="1" indent="-171450"/>
            <a:r>
              <a:rPr lang="en-US" dirty="0" smtClean="0"/>
              <a:t>Controller </a:t>
            </a:r>
            <a:r>
              <a:rPr lang="en-US" dirty="0"/>
              <a:t>and View don’t need to care how tax is </a:t>
            </a:r>
            <a:r>
              <a:rPr lang="en-US" dirty="0" smtClean="0"/>
              <a:t>calculated → </a:t>
            </a:r>
            <a:r>
              <a:rPr lang="en-US" b="1" i="1" dirty="0" smtClean="0"/>
              <a:t>reduced </a:t>
            </a:r>
            <a:r>
              <a:rPr lang="en-US" b="1" i="1" dirty="0"/>
              <a:t>time to </a:t>
            </a:r>
            <a:r>
              <a:rPr lang="en-US" b="1" i="1" dirty="0" smtClean="0"/>
              <a:t>plan </a:t>
            </a:r>
            <a:r>
              <a:rPr lang="en-US" b="1" i="1" dirty="0"/>
              <a:t>and </a:t>
            </a:r>
            <a:r>
              <a:rPr lang="en-US" b="1" i="1" dirty="0" smtClean="0"/>
              <a:t>implement</a:t>
            </a:r>
            <a:endParaRPr lang="en-US" b="1" i="1" dirty="0"/>
          </a:p>
          <a:p>
            <a:pPr marL="171450" indent="-171450"/>
            <a:endParaRPr lang="en-US" b="1" i="1" dirty="0" smtClean="0"/>
          </a:p>
          <a:p>
            <a:pPr marL="171450" indent="-171450"/>
            <a:r>
              <a:rPr lang="en-US" dirty="0" smtClean="0"/>
              <a:t>Problems:</a:t>
            </a:r>
            <a:endParaRPr lang="en-US" dirty="0"/>
          </a:p>
          <a:p>
            <a:pPr marL="628650" lvl="1" indent="-171450"/>
            <a:r>
              <a:rPr lang="en-US" dirty="0" smtClean="0"/>
              <a:t>Domain </a:t>
            </a:r>
            <a:r>
              <a:rPr lang="en-US" dirty="0"/>
              <a:t>logic is still intertwined with </a:t>
            </a:r>
            <a:r>
              <a:rPr lang="en-US" dirty="0" smtClean="0"/>
              <a:t>persistence (database) logic </a:t>
            </a:r>
            <a:r>
              <a:rPr lang="en-US" dirty="0"/>
              <a:t>→</a:t>
            </a:r>
            <a:r>
              <a:rPr lang="en-US" dirty="0" smtClean="0"/>
              <a:t> </a:t>
            </a:r>
            <a:r>
              <a:rPr lang="en-US" b="1" i="1" dirty="0" smtClean="0"/>
              <a:t>testing </a:t>
            </a:r>
            <a:r>
              <a:rPr lang="en-US" b="1" i="1" dirty="0"/>
              <a:t>is still </a:t>
            </a:r>
            <a:r>
              <a:rPr lang="en-US" b="1" i="1" dirty="0" smtClean="0"/>
              <a:t>difficult</a:t>
            </a:r>
            <a:endParaRPr lang="en-US" b="1" i="1" dirty="0"/>
          </a:p>
          <a:p>
            <a:pPr marL="0" indent="0">
              <a:buNone/>
            </a:pPr>
            <a:endParaRPr lang="en-US" dirty="0"/>
          </a:p>
        </p:txBody>
      </p:sp>
    </p:spTree>
    <p:extLst>
      <p:ext uri="{BB962C8B-B14F-4D97-AF65-F5344CB8AC3E}">
        <p14:creationId xmlns:p14="http://schemas.microsoft.com/office/powerpoint/2010/main" val="258876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650966" y="3370540"/>
            <a:ext cx="3390900" cy="954107"/>
          </a:xfrm>
          <a:prstGeom prst="rect">
            <a:avLst/>
          </a:prstGeom>
          <a:noFill/>
          <a:ln w="25400">
            <a:solidFill>
              <a:schemeClr val="accent2"/>
            </a:solidFill>
          </a:ln>
        </p:spPr>
        <p:txBody>
          <a:bodyPr wrap="square" rtlCol="0" anchor="ctr" anchorCtr="1">
            <a:spAutoFit/>
          </a:bodyPr>
          <a:lstStyle/>
          <a:p>
            <a:pPr algn="ctr"/>
            <a:r>
              <a:rPr lang="en-US" sz="2800" dirty="0" smtClean="0"/>
              <a:t>Service</a:t>
            </a:r>
          </a:p>
          <a:p>
            <a:pPr algn="ctr"/>
            <a:r>
              <a:rPr lang="en-US" sz="2800" dirty="0" smtClean="0"/>
              <a:t>Layer</a:t>
            </a:r>
          </a:p>
        </p:txBody>
      </p:sp>
      <p:sp>
        <p:nvSpPr>
          <p:cNvPr id="2" name="Title 1"/>
          <p:cNvSpPr>
            <a:spLocks noGrp="1"/>
          </p:cNvSpPr>
          <p:nvPr>
            <p:ph type="title"/>
          </p:nvPr>
        </p:nvSpPr>
        <p:spPr/>
        <p:txBody>
          <a:bodyPr/>
          <a:lstStyle/>
          <a:p>
            <a:r>
              <a:rPr lang="en-US" dirty="0" smtClean="0"/>
              <a:t>Splitting the Layers</a:t>
            </a:r>
            <a:endParaRPr lang="en-US" dirty="0"/>
          </a:p>
        </p:txBody>
      </p:sp>
      <p:sp>
        <p:nvSpPr>
          <p:cNvPr id="4" name="TextBox 3"/>
          <p:cNvSpPr txBox="1"/>
          <p:nvPr/>
        </p:nvSpPr>
        <p:spPr>
          <a:xfrm>
            <a:off x="1162050" y="2857500"/>
            <a:ext cx="1695450" cy="954107"/>
          </a:xfrm>
          <a:prstGeom prst="rect">
            <a:avLst/>
          </a:prstGeom>
          <a:noFill/>
          <a:ln w="25400">
            <a:solidFill>
              <a:schemeClr val="accent2"/>
            </a:solidFill>
          </a:ln>
        </p:spPr>
        <p:txBody>
          <a:bodyPr wrap="square" rtlCol="0" anchor="ctr" anchorCtr="1">
            <a:spAutoFit/>
          </a:bodyPr>
          <a:lstStyle/>
          <a:p>
            <a:pPr algn="ctr"/>
            <a:r>
              <a:rPr lang="en-US" sz="2800" dirty="0" smtClean="0"/>
              <a:t>Controller</a:t>
            </a:r>
          </a:p>
          <a:p>
            <a:pPr algn="ctr"/>
            <a:endParaRPr lang="en-US" sz="2800" dirty="0"/>
          </a:p>
        </p:txBody>
      </p:sp>
      <p:sp>
        <p:nvSpPr>
          <p:cNvPr id="6" name="TextBox 5"/>
          <p:cNvSpPr txBox="1"/>
          <p:nvPr/>
        </p:nvSpPr>
        <p:spPr>
          <a:xfrm>
            <a:off x="2857500" y="2857500"/>
            <a:ext cx="1695450" cy="523220"/>
          </a:xfrm>
          <a:prstGeom prst="rect">
            <a:avLst/>
          </a:prstGeom>
          <a:noFill/>
          <a:ln w="25400">
            <a:solidFill>
              <a:schemeClr val="accent2"/>
            </a:solidFill>
          </a:ln>
        </p:spPr>
        <p:txBody>
          <a:bodyPr wrap="square" rtlCol="0" anchor="ctr" anchorCtr="1">
            <a:spAutoFit/>
          </a:bodyPr>
          <a:lstStyle/>
          <a:p>
            <a:pPr algn="ctr"/>
            <a:r>
              <a:rPr lang="en-US" sz="2800" dirty="0" smtClean="0"/>
              <a:t>View</a:t>
            </a:r>
            <a:endParaRPr lang="en-US" sz="2800" dirty="0"/>
          </a:p>
        </p:txBody>
      </p:sp>
      <p:sp>
        <p:nvSpPr>
          <p:cNvPr id="7" name="TextBox 6"/>
          <p:cNvSpPr txBox="1"/>
          <p:nvPr/>
        </p:nvSpPr>
        <p:spPr>
          <a:xfrm>
            <a:off x="1162050" y="3811607"/>
            <a:ext cx="3390900" cy="954107"/>
          </a:xfrm>
          <a:prstGeom prst="rect">
            <a:avLst/>
          </a:prstGeom>
          <a:noFill/>
          <a:ln w="25400">
            <a:solidFill>
              <a:schemeClr val="accent2"/>
            </a:solidFill>
          </a:ln>
        </p:spPr>
        <p:txBody>
          <a:bodyPr wrap="square" rtlCol="0" anchor="ctr" anchorCtr="1">
            <a:spAutoFit/>
          </a:bodyPr>
          <a:lstStyle/>
          <a:p>
            <a:pPr algn="ctr"/>
            <a:r>
              <a:rPr lang="en-US" sz="2800" dirty="0" smtClean="0"/>
              <a:t>Model</a:t>
            </a:r>
          </a:p>
          <a:p>
            <a:pPr algn="ctr"/>
            <a:endParaRPr lang="en-US" sz="2800" dirty="0"/>
          </a:p>
        </p:txBody>
      </p:sp>
      <p:sp>
        <p:nvSpPr>
          <p:cNvPr id="8" name="TextBox 7"/>
          <p:cNvSpPr txBox="1"/>
          <p:nvPr/>
        </p:nvSpPr>
        <p:spPr>
          <a:xfrm>
            <a:off x="1162050" y="4765714"/>
            <a:ext cx="3390900" cy="954107"/>
          </a:xfrm>
          <a:prstGeom prst="rect">
            <a:avLst/>
          </a:prstGeom>
          <a:solidFill>
            <a:schemeClr val="bg2"/>
          </a:solidFill>
          <a:ln w="25400">
            <a:solidFill>
              <a:schemeClr val="accent2"/>
            </a:solidFill>
          </a:ln>
        </p:spPr>
        <p:txBody>
          <a:bodyPr wrap="square" rtlCol="0" anchor="ctr" anchorCtr="1">
            <a:spAutoFit/>
          </a:bodyPr>
          <a:lstStyle/>
          <a:p>
            <a:pPr algn="ctr"/>
            <a:r>
              <a:rPr lang="en-US" sz="2800" dirty="0" smtClean="0"/>
              <a:t>Storage</a:t>
            </a:r>
          </a:p>
          <a:p>
            <a:pPr algn="ctr"/>
            <a:r>
              <a:rPr lang="en-US" sz="2800" dirty="0" smtClean="0"/>
              <a:t>(DB)</a:t>
            </a:r>
            <a:endParaRPr lang="en-US" sz="2800" dirty="0"/>
          </a:p>
        </p:txBody>
      </p:sp>
      <p:sp>
        <p:nvSpPr>
          <p:cNvPr id="9" name="Smiley Face 8"/>
          <p:cNvSpPr/>
          <p:nvPr/>
        </p:nvSpPr>
        <p:spPr>
          <a:xfrm>
            <a:off x="2531134" y="1690688"/>
            <a:ext cx="652732" cy="6527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3183867" y="2343421"/>
            <a:ext cx="521358" cy="43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009775" y="2343420"/>
            <a:ext cx="521359" cy="430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50966" y="2857500"/>
            <a:ext cx="1695450" cy="523220"/>
          </a:xfrm>
          <a:prstGeom prst="rect">
            <a:avLst/>
          </a:prstGeom>
          <a:noFill/>
          <a:ln w="25400">
            <a:solidFill>
              <a:schemeClr val="accent2"/>
            </a:solidFill>
          </a:ln>
        </p:spPr>
        <p:txBody>
          <a:bodyPr wrap="square" rtlCol="0" anchor="ctr" anchorCtr="1">
            <a:spAutoFit/>
          </a:bodyPr>
          <a:lstStyle/>
          <a:p>
            <a:pPr algn="ctr"/>
            <a:r>
              <a:rPr lang="en-US" sz="2800" dirty="0" smtClean="0"/>
              <a:t>Controller</a:t>
            </a:r>
          </a:p>
        </p:txBody>
      </p:sp>
      <p:sp>
        <p:nvSpPr>
          <p:cNvPr id="22" name="TextBox 21"/>
          <p:cNvSpPr txBox="1"/>
          <p:nvPr/>
        </p:nvSpPr>
        <p:spPr>
          <a:xfrm>
            <a:off x="8346416" y="2857500"/>
            <a:ext cx="1695450" cy="523220"/>
          </a:xfrm>
          <a:prstGeom prst="rect">
            <a:avLst/>
          </a:prstGeom>
          <a:noFill/>
          <a:ln w="25400">
            <a:solidFill>
              <a:schemeClr val="accent2"/>
            </a:solidFill>
          </a:ln>
        </p:spPr>
        <p:txBody>
          <a:bodyPr wrap="square" rtlCol="0" anchor="ctr" anchorCtr="1">
            <a:spAutoFit/>
          </a:bodyPr>
          <a:lstStyle/>
          <a:p>
            <a:pPr algn="ctr"/>
            <a:r>
              <a:rPr lang="en-US" sz="2800" dirty="0" smtClean="0"/>
              <a:t>View</a:t>
            </a:r>
            <a:endParaRPr lang="en-US" sz="2800" dirty="0"/>
          </a:p>
        </p:txBody>
      </p:sp>
      <p:sp>
        <p:nvSpPr>
          <p:cNvPr id="23" name="TextBox 22"/>
          <p:cNvSpPr txBox="1"/>
          <p:nvPr/>
        </p:nvSpPr>
        <p:spPr>
          <a:xfrm>
            <a:off x="6650966" y="4327563"/>
            <a:ext cx="3390900" cy="523220"/>
          </a:xfrm>
          <a:prstGeom prst="rect">
            <a:avLst/>
          </a:prstGeom>
          <a:noFill/>
          <a:ln w="25400">
            <a:solidFill>
              <a:schemeClr val="accent2"/>
            </a:solidFill>
          </a:ln>
        </p:spPr>
        <p:txBody>
          <a:bodyPr wrap="square" rtlCol="0" anchor="ctr" anchorCtr="1">
            <a:spAutoFit/>
          </a:bodyPr>
          <a:lstStyle/>
          <a:p>
            <a:pPr algn="ctr"/>
            <a:r>
              <a:rPr lang="en-US" sz="2800" dirty="0" smtClean="0"/>
              <a:t>Domain Layer</a:t>
            </a:r>
          </a:p>
        </p:txBody>
      </p:sp>
      <p:sp>
        <p:nvSpPr>
          <p:cNvPr id="24" name="TextBox 23"/>
          <p:cNvSpPr txBox="1"/>
          <p:nvPr/>
        </p:nvSpPr>
        <p:spPr>
          <a:xfrm>
            <a:off x="6650966" y="4822864"/>
            <a:ext cx="3390900" cy="954107"/>
          </a:xfrm>
          <a:prstGeom prst="rect">
            <a:avLst/>
          </a:prstGeom>
          <a:solidFill>
            <a:schemeClr val="bg2"/>
          </a:solidFill>
          <a:ln w="25400">
            <a:solidFill>
              <a:schemeClr val="accent2"/>
            </a:solidFill>
          </a:ln>
        </p:spPr>
        <p:txBody>
          <a:bodyPr wrap="square" rtlCol="0" anchor="ctr" anchorCtr="1">
            <a:spAutoFit/>
          </a:bodyPr>
          <a:lstStyle/>
          <a:p>
            <a:pPr algn="ctr"/>
            <a:r>
              <a:rPr lang="en-US" sz="2800" dirty="0" smtClean="0"/>
              <a:t>Storage</a:t>
            </a:r>
          </a:p>
          <a:p>
            <a:pPr algn="ctr"/>
            <a:r>
              <a:rPr lang="en-US" sz="2800" dirty="0" smtClean="0"/>
              <a:t>(DB)</a:t>
            </a:r>
            <a:endParaRPr lang="en-US" sz="2800" dirty="0"/>
          </a:p>
        </p:txBody>
      </p:sp>
      <p:sp>
        <p:nvSpPr>
          <p:cNvPr id="25" name="Smiley Face 24"/>
          <p:cNvSpPr/>
          <p:nvPr/>
        </p:nvSpPr>
        <p:spPr>
          <a:xfrm>
            <a:off x="8020050" y="1690688"/>
            <a:ext cx="652732" cy="6527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flipV="1">
            <a:off x="8672783" y="2343421"/>
            <a:ext cx="521358" cy="43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498691" y="2343420"/>
            <a:ext cx="521359" cy="430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38200" y="3371343"/>
            <a:ext cx="103822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38200" y="4324647"/>
            <a:ext cx="103822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2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1" grpId="0" animBg="1"/>
      <p:bldP spid="22" grpId="0" animBg="1"/>
      <p:bldP spid="23" grpId="0" animBg="1"/>
      <p:bldP spid="24"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3331</TotalTime>
  <Words>1032</Words>
  <Application>Microsoft Office PowerPoint</Application>
  <PresentationFormat>Widescreen</PresentationFormat>
  <Paragraphs>199</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A Long Time Ago, in an Office Far, Far Away…</vt:lpstr>
      <vt:lpstr>Problem or No Problem?</vt:lpstr>
      <vt:lpstr>“Old School PHP”</vt:lpstr>
      <vt:lpstr>What is “Domain Logic”?</vt:lpstr>
      <vt:lpstr>Bring in the MVC</vt:lpstr>
      <vt:lpstr>What’s in the Model?</vt:lpstr>
      <vt:lpstr>Scorecard: MVC</vt:lpstr>
      <vt:lpstr>Splitting the Layers</vt:lpstr>
      <vt:lpstr>Domain Layer vs. Service Layer</vt:lpstr>
      <vt:lpstr>Scorecard: Service / Domain Layer Split</vt:lpstr>
      <vt:lpstr>ORM to the Rescue?</vt:lpstr>
      <vt:lpstr>Scorecard: ORM</vt:lpstr>
      <vt:lpstr>Service-Oriented Architecture</vt:lpstr>
      <vt:lpstr>Scorecard: Service-Oriented Architecture</vt:lpstr>
      <vt:lpstr>Takeaways</vt:lpstr>
      <vt:lpstr>Who am I? Feedback / Contact / Slides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Coding</dc:title>
  <dc:creator>Patrick Schwisow</dc:creator>
  <cp:lastModifiedBy>Patrick Schwisow</cp:lastModifiedBy>
  <cp:revision>58</cp:revision>
  <cp:lastPrinted>2015-03-04T17:37:20Z</cp:lastPrinted>
  <dcterms:created xsi:type="dcterms:W3CDTF">2015-01-11T20:05:19Z</dcterms:created>
  <dcterms:modified xsi:type="dcterms:W3CDTF">2015-03-10T18:30:43Z</dcterms:modified>
</cp:coreProperties>
</file>