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81" r:id="rId12"/>
    <p:sldId id="265" r:id="rId13"/>
    <p:sldId id="274" r:id="rId14"/>
    <p:sldId id="275" r:id="rId15"/>
    <p:sldId id="277" r:id="rId16"/>
    <p:sldId id="278" r:id="rId17"/>
    <p:sldId id="266" r:id="rId18"/>
    <p:sldId id="279" r:id="rId19"/>
    <p:sldId id="267" r:id="rId20"/>
    <p:sldId id="268" r:id="rId21"/>
    <p:sldId id="26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864" autoAdjust="0"/>
  </p:normalViewPr>
  <p:slideViewPr>
    <p:cSldViewPr snapToGrid="0" snapToObjects="1">
      <p:cViewPr varScale="1">
        <p:scale>
          <a:sx n="101" d="100"/>
          <a:sy n="101" d="100"/>
        </p:scale>
        <p:origin x="1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ller" panose="0200050303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ller" panose="02000503030000020004" pitchFamily="2" charset="77"/>
              </a:defRPr>
            </a:lvl1pPr>
          </a:lstStyle>
          <a:p>
            <a:fld id="{BBB0F16B-68EB-AD4C-B7C1-0215C0370CE1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ller" panose="0200050303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ller" panose="02000503030000020004" pitchFamily="2" charset="77"/>
              </a:defRPr>
            </a:lvl1pPr>
          </a:lstStyle>
          <a:p>
            <a:fld id="{4C790F76-699A-E246-BC8C-D66B068C2E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8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ller" panose="02000503030000020004" pitchFamily="2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ller" panose="02000503030000020004" pitchFamily="2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ller" panose="02000503030000020004" pitchFamily="2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ller" panose="02000503030000020004" pitchFamily="2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ller" panose="02000503030000020004" pitchFamily="2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Why do we need standards?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3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5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5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4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1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Hard to understand (unless you wrote</a:t>
            </a:r>
            <a:r>
              <a:rPr lang="en-US" baseline="0" dirty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Problems are hard to spot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6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Unit tests / coverage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Acceptance tests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Version Control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Commit messages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Workflow (branching model, merge, rebase, squash)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Process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Defining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Prioritizing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Analyzing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QA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Deployment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Re-evaluating / refining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4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Hard to understand (unless you wrote</a:t>
            </a:r>
            <a:r>
              <a:rPr lang="en-US" baseline="0" dirty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Problems are hard to spot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Hard to understand (unless you wrote</a:t>
            </a:r>
            <a:r>
              <a:rPr lang="en-US" baseline="0" dirty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Problems are hard to spot</a:t>
            </a:r>
          </a:p>
          <a:p>
            <a:pPr marL="171450" indent="-171450">
              <a:buFont typeface="Arial"/>
              <a:buChar char="•"/>
            </a:pPr>
            <a:r>
              <a:rPr lang="en-US" b="1" i="1" baseline="0" dirty="0"/>
              <a:t>DON’T NEED THIS, USE </a:t>
            </a:r>
            <a:r>
              <a:rPr lang="en-US" b="1" i="1" baseline="0" dirty="0" err="1"/>
              <a:t>json_decode</a:t>
            </a:r>
            <a:r>
              <a:rPr lang="en-US" b="1" i="1" baseline="0" dirty="0"/>
              <a:t>()!!!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File structure -&gt; one class per file, don’t define and execute in the same file, etc.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Documentation standards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 file –</a:t>
            </a:r>
            <a:r>
              <a:rPr lang="en-US" baseline="0" dirty="0"/>
              <a:t> comments</a:t>
            </a:r>
            <a:endParaRPr lang="en-US" dirty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Separately – user docs, </a:t>
            </a:r>
            <a:r>
              <a:rPr lang="en-US" dirty="0" err="1"/>
              <a:t>dev</a:t>
            </a:r>
            <a:r>
              <a:rPr lang="en-US" dirty="0"/>
              <a:t> docs, API</a:t>
            </a:r>
            <a:r>
              <a:rPr lang="en-US" baseline="0" dirty="0"/>
              <a:t> docs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Last 3 – wait until later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Write your own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Use a published</a:t>
            </a:r>
            <a:r>
              <a:rPr lang="en-US" baseline="0" dirty="0"/>
              <a:t> standard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Start with a published standard and customize to your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Talk about progression of PHP standards here: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ZF1, sf1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WP, Drupal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PHP-FIG (PSRs)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4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8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VD Comic Serif Pro" panose="02000506000000020004" pitchFamily="2" charset="77"/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ller" panose="0200050303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ller" panose="02000503030000020004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ller" panose="02000503030000020004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ller" panose="02000503030000020004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ller" panose="02000503030000020004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ller" panose="02000503030000020004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ller" panose="02000503030000020004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ller" panose="02000503030000020004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izlabs/PHP_CodeSniffer/wiki/Coding-Standard-Tutori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github.com/PSchwisow/Miscellaneou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Schwisow" TargetMode="External"/><Relationship Id="rId5" Type="http://schemas.openxmlformats.org/officeDocument/2006/relationships/hyperlink" Target="mailto:patrick.schwisow@gmail.com" TargetMode="External"/><Relationship Id="rId4" Type="http://schemas.openxmlformats.org/officeDocument/2006/relationships/hyperlink" Target="https://www.moonrise.work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862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Achieving High-Quality</a:t>
            </a:r>
            <a:br>
              <a:rPr lang="en-US" dirty="0">
                <a:latin typeface="HVD Comic Serif Pro" panose="02000506000000020004" pitchFamily="2" charset="77"/>
              </a:rPr>
            </a:br>
            <a:r>
              <a:rPr lang="en-US" dirty="0">
                <a:latin typeface="HVD Comic Serif Pro" panose="02000506000000020004" pitchFamily="2" charset="77"/>
              </a:rPr>
              <a:t>Code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</a:t>
            </a:r>
            <a:r>
              <a:rPr lang="en-US" dirty="0" err="1"/>
              <a:t>Schwisow</a:t>
            </a:r>
            <a:endParaRPr lang="en-US" dirty="0"/>
          </a:p>
          <a:p>
            <a:r>
              <a:rPr lang="en-US" dirty="0"/>
              <a:t>Midwest PHP</a:t>
            </a:r>
          </a:p>
          <a:p>
            <a:r>
              <a:rPr lang="en-US" dirty="0"/>
              <a:t>April 23, 2021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1DE38-2891-E040-BE2C-D09F7963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pic>
        <p:nvPicPr>
          <p:cNvPr id="7" name="Picture 6" descr="approved stamp">
            <a:extLst>
              <a:ext uri="{FF2B5EF4-FFF2-40B4-BE49-F238E27FC236}">
                <a16:creationId xmlns:a16="http://schemas.microsoft.com/office/drawing/2014/main" id="{77B09345-751F-0546-908C-A8D37910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2821793"/>
            <a:ext cx="3340100" cy="17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PSR-12 Extended Coding</a:t>
            </a:r>
            <a:br>
              <a:rPr lang="en-US" dirty="0">
                <a:latin typeface="HVD Comic Serif Pro" panose="02000506000000020004" pitchFamily="2" charset="77"/>
              </a:rPr>
            </a:br>
            <a:r>
              <a:rPr lang="en-US" dirty="0">
                <a:latin typeface="HVD Comic Serif Pro" panose="02000506000000020004" pitchFamily="2" charset="77"/>
              </a:rPr>
              <a:t>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follow PSR-1</a:t>
            </a:r>
          </a:p>
          <a:p>
            <a:r>
              <a:rPr lang="en-US" dirty="0"/>
              <a:t>Omit closing </a:t>
            </a:r>
            <a:r>
              <a:rPr lang="en-US" sz="2800" dirty="0">
                <a:latin typeface="Nimbus Mono" pitchFamily="2" charset="0"/>
                <a:cs typeface="Menlo Regular"/>
              </a:rPr>
              <a:t>?&gt;</a:t>
            </a:r>
            <a:r>
              <a:rPr lang="en-US" dirty="0"/>
              <a:t> tag from PHP-only files</a:t>
            </a:r>
          </a:p>
          <a:p>
            <a:r>
              <a:rPr lang="en-US" dirty="0"/>
              <a:t>No more than one statement per line</a:t>
            </a:r>
          </a:p>
          <a:p>
            <a:r>
              <a:rPr lang="en-US" dirty="0"/>
              <a:t>Indents: 4 spaces (per level)</a:t>
            </a:r>
          </a:p>
          <a:p>
            <a:r>
              <a:rPr lang="en-US" dirty="0"/>
              <a:t>PHP keywords and constants </a:t>
            </a:r>
            <a:r>
              <a:rPr lang="en-US" sz="2800" dirty="0">
                <a:latin typeface="Nimbus Mono" pitchFamily="2" charset="0"/>
                <a:cs typeface="Menlo Regular"/>
              </a:rPr>
              <a:t>true</a:t>
            </a:r>
            <a:r>
              <a:rPr lang="en-US" dirty="0"/>
              <a:t>, </a:t>
            </a:r>
            <a:r>
              <a:rPr lang="en-US" sz="2800" dirty="0">
                <a:latin typeface="Nimbus Mono" pitchFamily="2" charset="0"/>
                <a:cs typeface="Menlo Regular"/>
              </a:rPr>
              <a:t>false</a:t>
            </a:r>
            <a:r>
              <a:rPr lang="en-US" dirty="0"/>
              <a:t>, and </a:t>
            </a:r>
            <a:r>
              <a:rPr lang="en-US" sz="2800" dirty="0">
                <a:latin typeface="Nimbus Mono" pitchFamily="2" charset="0"/>
                <a:cs typeface="Menlo Regular"/>
              </a:rPr>
              <a:t>null</a:t>
            </a:r>
            <a:r>
              <a:rPr lang="en-US" dirty="0"/>
              <a:t> must be lower case</a:t>
            </a:r>
          </a:p>
          <a:p>
            <a:r>
              <a:rPr lang="en-US" dirty="0"/>
              <a:t>Short form of type keywords must be used (</a:t>
            </a:r>
            <a:r>
              <a:rPr lang="en-US" sz="2800" dirty="0">
                <a:latin typeface="Nimbus Mono" pitchFamily="2" charset="0"/>
              </a:rPr>
              <a:t>int</a:t>
            </a:r>
            <a:r>
              <a:rPr lang="en-US" dirty="0"/>
              <a:t> not </a:t>
            </a:r>
            <a:r>
              <a:rPr lang="en-US" sz="2800" dirty="0">
                <a:latin typeface="Nimbus Mono" pitchFamily="2" charset="0"/>
              </a:rPr>
              <a:t>integer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E3D3-4421-9544-9F65-902CE429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89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PSR-12 Extended Coding</a:t>
            </a:r>
            <a:br>
              <a:rPr lang="en-US" dirty="0">
                <a:latin typeface="HVD Comic Serif Pro" panose="02000506000000020004" pitchFamily="2" charset="77"/>
              </a:rPr>
            </a:br>
            <a:r>
              <a:rPr lang="en-US" dirty="0">
                <a:latin typeface="HVD Comic Serif Pro" panose="02000506000000020004" pitchFamily="2" charset="77"/>
              </a:rPr>
              <a:t>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Visibility: properties, constants, and methods must be declared </a:t>
            </a:r>
            <a:r>
              <a:rPr lang="en-US" sz="2800" dirty="0">
                <a:latin typeface="Nimbus Mono" pitchFamily="2" charset="0"/>
                <a:cs typeface="Menlo Regular"/>
              </a:rPr>
              <a:t>public</a:t>
            </a:r>
            <a:r>
              <a:rPr lang="en-US" dirty="0"/>
              <a:t>, </a:t>
            </a:r>
            <a:r>
              <a:rPr lang="en-US" sz="2800" dirty="0">
                <a:latin typeface="Nimbus Mono" pitchFamily="2" charset="0"/>
                <a:cs typeface="Menlo Regular"/>
              </a:rPr>
              <a:t>protected</a:t>
            </a:r>
            <a:r>
              <a:rPr lang="en-US" dirty="0"/>
              <a:t>, or </a:t>
            </a:r>
            <a:r>
              <a:rPr lang="en-US" sz="2800" dirty="0">
                <a:latin typeface="Nimbus Mono" pitchFamily="2" charset="0"/>
                <a:cs typeface="Menlo Regular"/>
              </a:rPr>
              <a:t>private</a:t>
            </a:r>
            <a:endParaRPr lang="en-US" dirty="0">
              <a:latin typeface="Nimbus Mono" pitchFamily="2" charset="0"/>
              <a:cs typeface="Menlo Regular"/>
            </a:endParaRPr>
          </a:p>
          <a:p>
            <a:r>
              <a:rPr lang="en-US" dirty="0"/>
              <a:t>Opening braces:</a:t>
            </a:r>
          </a:p>
          <a:p>
            <a:pPr lvl="1"/>
            <a:r>
              <a:rPr lang="en-US" dirty="0"/>
              <a:t>Classes and methods: next line</a:t>
            </a:r>
          </a:p>
          <a:p>
            <a:pPr lvl="1"/>
            <a:r>
              <a:rPr lang="en-US" dirty="0"/>
              <a:t>Closures: same line</a:t>
            </a:r>
          </a:p>
          <a:p>
            <a:pPr lvl="1"/>
            <a:r>
              <a:rPr lang="en-US" dirty="0"/>
              <a:t>Control structures: same line</a:t>
            </a:r>
          </a:p>
          <a:p>
            <a:r>
              <a:rPr lang="en-US" dirty="0"/>
              <a:t>Must use </a:t>
            </a:r>
            <a:r>
              <a:rPr lang="en-US" sz="2800" dirty="0">
                <a:latin typeface="Nimbus Mono" pitchFamily="2" charset="0"/>
              </a:rPr>
              <a:t>elseif</a:t>
            </a:r>
            <a:r>
              <a:rPr lang="en-US" dirty="0"/>
              <a:t> instead of </a:t>
            </a:r>
            <a:r>
              <a:rPr lang="en-US" sz="2800" dirty="0">
                <a:latin typeface="Nimbus Mono" pitchFamily="2" charset="0"/>
              </a:rPr>
              <a:t>else if</a:t>
            </a:r>
            <a:endParaRPr lang="en-US" dirty="0">
              <a:latin typeface="Nimbus Mono" pitchFamily="2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E3D3-4421-9544-9F65-902CE429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6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Checking and Enforcing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Reviews</a:t>
            </a:r>
          </a:p>
          <a:p>
            <a:r>
              <a:rPr lang="en-US" dirty="0" err="1"/>
              <a:t>PHP_CodeSniffer</a:t>
            </a:r>
            <a:r>
              <a:rPr lang="en-US" dirty="0"/>
              <a:t> (</a:t>
            </a:r>
            <a:r>
              <a:rPr lang="en-US" dirty="0" err="1"/>
              <a:t>phpcs</a:t>
            </a:r>
            <a:r>
              <a:rPr lang="en-US" dirty="0"/>
              <a:t>)</a:t>
            </a:r>
          </a:p>
          <a:p>
            <a:r>
              <a:rPr lang="en-US" dirty="0"/>
              <a:t>PHP Code Beautifier and Fixer (</a:t>
            </a:r>
            <a:r>
              <a:rPr lang="en-US" dirty="0" err="1"/>
              <a:t>phpcbf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18017-9487-B347-9AE5-E212470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13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VD Comic Serif Pro" panose="02000506000000020004" pitchFamily="2" charset="77"/>
              </a:rPr>
              <a:t>PHP_CodeSniffer</a:t>
            </a:r>
            <a:endParaRPr lang="en-US" dirty="0">
              <a:latin typeface="HVD Comic Serif Pro" panose="02000506000000020004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1"/>
            <a:ext cx="8229600" cy="4881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$ ./vendor/bin/</a:t>
            </a:r>
            <a:r>
              <a:rPr lang="en-US" sz="1200" dirty="0" err="1">
                <a:latin typeface="Nimbus Mono" pitchFamily="2" charset="0"/>
                <a:cs typeface="Menlo Regular"/>
              </a:rPr>
              <a:t>phpcs</a:t>
            </a:r>
            <a:r>
              <a:rPr lang="en-US" sz="1200" dirty="0">
                <a:latin typeface="Nimbus Mono" pitchFamily="2" charset="0"/>
                <a:cs typeface="Menlo Regular"/>
              </a:rPr>
              <a:t> --standard=PSR2 </a:t>
            </a:r>
            <a:r>
              <a:rPr lang="en-US" sz="1200" dirty="0" err="1">
                <a:latin typeface="Nimbus Mono" pitchFamily="2" charset="0"/>
                <a:cs typeface="Menlo Regular"/>
              </a:rPr>
              <a:t>src</a:t>
            </a:r>
            <a:r>
              <a:rPr lang="en-US" sz="1200" dirty="0">
                <a:latin typeface="Nimbus Mono" pitchFamily="2" charset="0"/>
                <a:cs typeface="Menlo Regular"/>
              </a:rPr>
              <a:t>/Controller/</a:t>
            </a:r>
            <a:r>
              <a:rPr lang="en-US" sz="1200" dirty="0" err="1">
                <a:latin typeface="Nimbus Mono" pitchFamily="2" charset="0"/>
                <a:cs typeface="Menlo Regular"/>
              </a:rPr>
              <a:t>IndexController.php</a:t>
            </a:r>
            <a:r>
              <a:rPr lang="en-US" sz="1200" dirty="0">
                <a:latin typeface="Nimbus Mono" pitchFamily="2" charset="0"/>
                <a:cs typeface="Menlo Regular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FILE: </a:t>
            </a:r>
            <a:r>
              <a:rPr lang="en-US" sz="1200" dirty="0" err="1">
                <a:latin typeface="Nimbus Mono" pitchFamily="2" charset="0"/>
                <a:cs typeface="Menlo Regular"/>
              </a:rPr>
              <a:t>src</a:t>
            </a:r>
            <a:r>
              <a:rPr lang="en-US" sz="1200" dirty="0">
                <a:latin typeface="Nimbus Mono" pitchFamily="2" charset="0"/>
                <a:cs typeface="Menlo Regular"/>
              </a:rPr>
              <a:t>/Controller/</a:t>
            </a:r>
            <a:r>
              <a:rPr lang="en-US" sz="1200" dirty="0" err="1">
                <a:latin typeface="Nimbus Mono" pitchFamily="2" charset="0"/>
                <a:cs typeface="Menlo Regular"/>
              </a:rPr>
              <a:t>IndexController.php</a:t>
            </a:r>
            <a:endParaRPr lang="en-US" sz="12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FOUND 9 ERRORS AFFECTING 9 LINES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 2 | ERROR | [x] There must be one blank line after the namespace</a:t>
            </a:r>
          </a:p>
          <a:p>
            <a:pPr marL="0" indent="0">
              <a:buNone/>
            </a:pPr>
            <a:r>
              <a:rPr lang="es-ES_tradnl" sz="1200" dirty="0">
                <a:latin typeface="Nimbus Mono" pitchFamily="2" charset="0"/>
                <a:cs typeface="Menlo Regular"/>
              </a:rPr>
              <a:t>    |       |     </a:t>
            </a:r>
            <a:r>
              <a:rPr lang="es-ES_tradnl" sz="1200" dirty="0" err="1">
                <a:latin typeface="Nimbus Mono" pitchFamily="2" charset="0"/>
                <a:cs typeface="Menlo Regular"/>
              </a:rPr>
              <a:t>declaration</a:t>
            </a:r>
            <a:endParaRPr lang="es-ES_tradnl" sz="12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s-ES_tradnl" sz="1200" dirty="0">
                <a:latin typeface="Nimbus Mono" pitchFamily="2" charset="0"/>
                <a:cs typeface="Menlo Regular"/>
              </a:rPr>
              <a:t> 11 | ERROR | [x] </a:t>
            </a:r>
            <a:r>
              <a:rPr lang="es-ES_tradnl" sz="1200" dirty="0" err="1">
                <a:latin typeface="Nimbus Mono" pitchFamily="2" charset="0"/>
                <a:cs typeface="Menlo Regular"/>
              </a:rPr>
              <a:t>Multi</a:t>
            </a:r>
            <a:r>
              <a:rPr lang="es-ES_tradnl" sz="1200" dirty="0">
                <a:latin typeface="Nimbus Mono" pitchFamily="2" charset="0"/>
                <a:cs typeface="Menlo Regular"/>
              </a:rPr>
              <a:t>-line </a:t>
            </a:r>
            <a:r>
              <a:rPr lang="es-ES_tradnl" sz="1200" dirty="0" err="1">
                <a:latin typeface="Nimbus Mono" pitchFamily="2" charset="0"/>
                <a:cs typeface="Menlo Regular"/>
              </a:rPr>
              <a:t>function</a:t>
            </a:r>
            <a:r>
              <a:rPr lang="es-ES_tradnl" sz="1200" dirty="0">
                <a:latin typeface="Nimbus Mono" pitchFamily="2" charset="0"/>
                <a:cs typeface="Menlo Regular"/>
              </a:rPr>
              <a:t> </a:t>
            </a:r>
            <a:r>
              <a:rPr lang="es-ES_tradnl" sz="1200" dirty="0" err="1">
                <a:latin typeface="Nimbus Mono" pitchFamily="2" charset="0"/>
                <a:cs typeface="Menlo Regular"/>
              </a:rPr>
              <a:t>call</a:t>
            </a:r>
            <a:r>
              <a:rPr lang="es-ES_tradnl" sz="1200" dirty="0">
                <a:latin typeface="Nimbus Mono" pitchFamily="2" charset="0"/>
                <a:cs typeface="Menlo Regular"/>
              </a:rPr>
              <a:t> </a:t>
            </a:r>
            <a:r>
              <a:rPr lang="es-ES_tradnl" sz="1200" dirty="0" err="1">
                <a:latin typeface="Nimbus Mono" pitchFamily="2" charset="0"/>
                <a:cs typeface="Menlo Regular"/>
              </a:rPr>
              <a:t>not</a:t>
            </a:r>
            <a:r>
              <a:rPr lang="es-ES_tradnl" sz="1200" dirty="0">
                <a:latin typeface="Nimbus Mono" pitchFamily="2" charset="0"/>
                <a:cs typeface="Menlo Regular"/>
              </a:rPr>
              <a:t> </a:t>
            </a:r>
            <a:r>
              <a:rPr lang="es-ES_tradnl" sz="1200" dirty="0" err="1">
                <a:latin typeface="Nimbus Mono" pitchFamily="2" charset="0"/>
                <a:cs typeface="Menlo Regular"/>
              </a:rPr>
              <a:t>indented</a:t>
            </a:r>
            <a:r>
              <a:rPr lang="es-ES_tradnl" sz="1200" dirty="0">
                <a:latin typeface="Nimbus Mono" pitchFamily="2" charset="0"/>
                <a:cs typeface="Menlo Regular"/>
              </a:rPr>
              <a:t> </a:t>
            </a:r>
            <a:r>
              <a:rPr lang="es-ES_tradnl" sz="1200" dirty="0" err="1">
                <a:latin typeface="Nimbus Mono" pitchFamily="2" charset="0"/>
                <a:cs typeface="Menlo Regular"/>
              </a:rPr>
              <a:t>correctly</a:t>
            </a:r>
            <a:r>
              <a:rPr lang="es-ES_tradnl" sz="1200" dirty="0">
                <a:latin typeface="Nimbus Mono" pitchFamily="2" charset="0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12 | ERROR | [x] Multi-line function call not indented correctly;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13 | ERROR | [x] Multi-line function call not indented correctly;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31 | ERROR | [x] Multi-line function call not indented correctly;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...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PHPCBF CAN FIX THE 9 MARKED SNIFF VIOLATIONS AUTOMATICALLY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endParaRPr lang="en-US" sz="12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Time: 74ms; Memory: 4.25Mb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8007C-1403-964D-8792-4825DEDA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260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PHP Code Beautifier and Fixer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1"/>
            <a:ext cx="8229600" cy="5008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$ ./vendor/bin/</a:t>
            </a:r>
            <a:r>
              <a:rPr lang="en-US" sz="1200" dirty="0" err="1">
                <a:latin typeface="Nimbus Mono" pitchFamily="2" charset="0"/>
                <a:cs typeface="Menlo Regular"/>
              </a:rPr>
              <a:t>phpcbf</a:t>
            </a:r>
            <a:r>
              <a:rPr lang="en-US" sz="1200" dirty="0">
                <a:latin typeface="Nimbus Mono" pitchFamily="2" charset="0"/>
                <a:cs typeface="Menlo Regular"/>
              </a:rPr>
              <a:t> --standard=PSR2 </a:t>
            </a:r>
            <a:r>
              <a:rPr lang="en-US" sz="1200" dirty="0" err="1">
                <a:latin typeface="Nimbus Mono" pitchFamily="2" charset="0"/>
                <a:cs typeface="Menlo Regular"/>
              </a:rPr>
              <a:t>src</a:t>
            </a:r>
            <a:r>
              <a:rPr lang="en-US" sz="1200" dirty="0">
                <a:latin typeface="Nimbus Mono" pitchFamily="2" charset="0"/>
                <a:cs typeface="Menlo Regular"/>
              </a:rPr>
              <a:t>/Controller/</a:t>
            </a:r>
            <a:r>
              <a:rPr lang="en-US" sz="1200" dirty="0" err="1">
                <a:latin typeface="Nimbus Mono" pitchFamily="2" charset="0"/>
                <a:cs typeface="Menlo Regular"/>
              </a:rPr>
              <a:t>IndexController.php</a:t>
            </a:r>
            <a:r>
              <a:rPr lang="en-US" sz="1200" dirty="0">
                <a:latin typeface="Nimbus Mono" pitchFamily="2" charset="0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Changing into directory /Users/</a:t>
            </a:r>
            <a:r>
              <a:rPr lang="en-US" sz="1200" dirty="0" err="1">
                <a:latin typeface="Nimbus Mono" pitchFamily="2" charset="0"/>
                <a:cs typeface="Menlo Regular"/>
              </a:rPr>
              <a:t>patrickschwisow</a:t>
            </a:r>
            <a:r>
              <a:rPr lang="en-US" sz="1200" dirty="0">
                <a:latin typeface="Nimbus Mono" pitchFamily="2" charset="0"/>
                <a:cs typeface="Menlo Regular"/>
              </a:rPr>
              <a:t>/code/standards-checker/</a:t>
            </a:r>
            <a:r>
              <a:rPr lang="en-US" sz="1200" dirty="0" err="1">
                <a:latin typeface="Nimbus Mono" pitchFamily="2" charset="0"/>
                <a:cs typeface="Menlo Regular"/>
              </a:rPr>
              <a:t>src</a:t>
            </a:r>
            <a:r>
              <a:rPr lang="en-US" sz="1200" dirty="0">
                <a:latin typeface="Nimbus Mono" pitchFamily="2" charset="0"/>
                <a:cs typeface="Menlo Regular"/>
              </a:rPr>
              <a:t>/Controller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Processing </a:t>
            </a:r>
            <a:r>
              <a:rPr lang="en-US" sz="1200" dirty="0" err="1">
                <a:latin typeface="Nimbus Mono" pitchFamily="2" charset="0"/>
                <a:cs typeface="Menlo Regular"/>
              </a:rPr>
              <a:t>IndexController.php</a:t>
            </a:r>
            <a:r>
              <a:rPr lang="en-US" sz="1200" dirty="0">
                <a:latin typeface="Nimbus Mono" pitchFamily="2" charset="0"/>
                <a:cs typeface="Menlo Regular"/>
              </a:rPr>
              <a:t> [PHP =&gt; 274 tokens in 42 lines]... DONE in 15ms (9 fixable violations)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       =&gt; Fixing file: 0/9 violations remaining [made 2 passes]... </a:t>
            </a:r>
            <a:r>
              <a:rPr lang="en-US" sz="1200" dirty="0">
                <a:solidFill>
                  <a:srgbClr val="008000"/>
                </a:solidFill>
                <a:latin typeface="Nimbus Mono" pitchFamily="2" charset="0"/>
                <a:cs typeface="Menlo Regular"/>
              </a:rPr>
              <a:t>DONE</a:t>
            </a:r>
            <a:r>
              <a:rPr lang="en-US" sz="1200" dirty="0">
                <a:latin typeface="Nimbus Mono" pitchFamily="2" charset="0"/>
                <a:cs typeface="Menlo Regular"/>
              </a:rPr>
              <a:t> in 32ms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Patched 1 file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Time: 105ms; Memory: 4.75Mb</a:t>
            </a:r>
          </a:p>
          <a:p>
            <a:pPr marL="0" indent="0">
              <a:buNone/>
            </a:pPr>
            <a:endParaRPr lang="en-US" sz="12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$ </a:t>
            </a:r>
            <a:r>
              <a:rPr lang="en-US" sz="1200" dirty="0" err="1">
                <a:latin typeface="Nimbus Mono" pitchFamily="2" charset="0"/>
                <a:cs typeface="Menlo Regular"/>
              </a:rPr>
              <a:t>git</a:t>
            </a:r>
            <a:r>
              <a:rPr lang="en-US" sz="1200" dirty="0">
                <a:latin typeface="Nimbus Mono" pitchFamily="2" charset="0"/>
                <a:cs typeface="Menlo Regular"/>
              </a:rPr>
              <a:t> diff</a:t>
            </a:r>
          </a:p>
          <a:p>
            <a:pPr marL="0" indent="0">
              <a:buNone/>
            </a:pPr>
            <a:r>
              <a:rPr lang="fr-FR" sz="1200" dirty="0">
                <a:latin typeface="Nimbus Mono" pitchFamily="2" charset="0"/>
                <a:cs typeface="Menlo Regular"/>
              </a:rPr>
              <a:t>@@ -1,16 +1,15 @@</a:t>
            </a:r>
          </a:p>
          <a:p>
            <a:pPr marL="0" indent="0">
              <a:buNone/>
            </a:pPr>
            <a:r>
              <a:rPr lang="fr-FR" sz="1200" dirty="0">
                <a:latin typeface="Nimbus Mono" pitchFamily="2" charset="0"/>
                <a:cs typeface="Menlo Regular"/>
              </a:rPr>
              <a:t> &lt;?</a:t>
            </a:r>
            <a:r>
              <a:rPr lang="fr-FR" sz="1200" dirty="0" err="1">
                <a:latin typeface="Nimbus Mono" pitchFamily="2" charset="0"/>
                <a:cs typeface="Menlo Regular"/>
              </a:rPr>
              <a:t>php</a:t>
            </a:r>
            <a:endParaRPr lang="fr-FR" sz="12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fr-FR" sz="1200" dirty="0">
                <a:latin typeface="Nimbus Mono" pitchFamily="2" charset="0"/>
                <a:cs typeface="Menlo Regular"/>
              </a:rPr>
              <a:t> </a:t>
            </a:r>
            <a:r>
              <a:rPr lang="fr-FR" sz="1200" dirty="0" err="1">
                <a:latin typeface="Nimbus Mono" pitchFamily="2" charset="0"/>
                <a:cs typeface="Menlo Regular"/>
              </a:rPr>
              <a:t>namespace</a:t>
            </a:r>
            <a:r>
              <a:rPr lang="fr-FR" sz="1200" dirty="0">
                <a:latin typeface="Nimbus Mono" pitchFamily="2" charset="0"/>
                <a:cs typeface="Menlo Regular"/>
              </a:rPr>
              <a:t> </a:t>
            </a:r>
            <a:r>
              <a:rPr lang="fr-FR" sz="1200" dirty="0" err="1">
                <a:latin typeface="Nimbus Mono" pitchFamily="2" charset="0"/>
                <a:cs typeface="Menlo Regular"/>
              </a:rPr>
              <a:t>PSchwisow</a:t>
            </a:r>
            <a:r>
              <a:rPr lang="fr-FR" sz="1200" dirty="0">
                <a:latin typeface="Nimbus Mono" pitchFamily="2" charset="0"/>
                <a:cs typeface="Menlo Regular"/>
              </a:rPr>
              <a:t>\</a:t>
            </a:r>
            <a:r>
              <a:rPr lang="fr-FR" sz="1200" dirty="0" err="1">
                <a:latin typeface="Nimbus Mono" pitchFamily="2" charset="0"/>
                <a:cs typeface="Menlo Regular"/>
              </a:rPr>
              <a:t>StandardsChecker</a:t>
            </a:r>
            <a:r>
              <a:rPr lang="fr-FR" sz="1200" dirty="0">
                <a:latin typeface="Nimbus Mono" pitchFamily="2" charset="0"/>
                <a:cs typeface="Menlo Regular"/>
              </a:rPr>
              <a:t>\Controller;</a:t>
            </a:r>
          </a:p>
          <a:p>
            <a:pPr marL="0" indent="0">
              <a:buNone/>
            </a:pPr>
            <a:r>
              <a:rPr lang="fr-FR" sz="1200" dirty="0">
                <a:latin typeface="Nimbus Mono" pitchFamily="2" charset="0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F0000"/>
                </a:solidFill>
                <a:latin typeface="Nimbus Mono" pitchFamily="2" charset="0"/>
                <a:cs typeface="Menlo Regular"/>
              </a:rPr>
              <a:t>-</a:t>
            </a:r>
          </a:p>
          <a:p>
            <a:pPr marL="0" indent="0">
              <a:buNone/>
            </a:pPr>
            <a:r>
              <a:rPr lang="fr-FR" sz="1200" dirty="0">
                <a:latin typeface="Nimbus Mono" pitchFamily="2" charset="0"/>
                <a:cs typeface="Menlo Regular"/>
              </a:rPr>
              <a:t> class </a:t>
            </a:r>
            <a:r>
              <a:rPr lang="fr-FR" sz="1200" dirty="0" err="1">
                <a:latin typeface="Nimbus Mono" pitchFamily="2" charset="0"/>
                <a:cs typeface="Menlo Regular"/>
              </a:rPr>
              <a:t>IndexController</a:t>
            </a:r>
            <a:r>
              <a:rPr lang="fr-FR" sz="1200" dirty="0">
                <a:latin typeface="Nimbus Mono" pitchFamily="2" charset="0"/>
                <a:cs typeface="Menlo Regular"/>
              </a:rPr>
              <a:t> </a:t>
            </a:r>
            <a:r>
              <a:rPr lang="fr-FR" sz="1200" dirty="0" err="1">
                <a:latin typeface="Nimbus Mono" pitchFamily="2" charset="0"/>
                <a:cs typeface="Menlo Regular"/>
              </a:rPr>
              <a:t>extends</a:t>
            </a:r>
            <a:r>
              <a:rPr lang="fr-FR" sz="1200" dirty="0">
                <a:latin typeface="Nimbus Mono" pitchFamily="2" charset="0"/>
                <a:cs typeface="Menlo Regular"/>
              </a:rPr>
              <a:t> </a:t>
            </a:r>
            <a:r>
              <a:rPr lang="fr-FR" sz="1200" dirty="0" err="1">
                <a:latin typeface="Nimbus Mono" pitchFamily="2" charset="0"/>
                <a:cs typeface="Menlo Regular"/>
              </a:rPr>
              <a:t>BaseController</a:t>
            </a:r>
            <a:endParaRPr lang="fr-FR" sz="12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fr-FR" sz="1200" dirty="0">
                <a:latin typeface="Nimbus Mono" pitchFamily="2" charset="0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fr-FR" sz="1200" dirty="0">
                <a:latin typeface="Nimbus Mono" pitchFamily="2" charset="0"/>
                <a:cs typeface="Menlo Regular"/>
              </a:rPr>
              <a:t>     public </a:t>
            </a:r>
            <a:r>
              <a:rPr lang="fr-FR" sz="1200" dirty="0" err="1">
                <a:latin typeface="Nimbus Mono" pitchFamily="2" charset="0"/>
                <a:cs typeface="Menlo Regular"/>
              </a:rPr>
              <a:t>function</a:t>
            </a:r>
            <a:r>
              <a:rPr lang="fr-FR" sz="1200" dirty="0">
                <a:latin typeface="Nimbus Mono" pitchFamily="2" charset="0"/>
                <a:cs typeface="Menlo Regular"/>
              </a:rPr>
              <a:t> index()</a:t>
            </a:r>
          </a:p>
          <a:p>
            <a:pPr marL="0" indent="0">
              <a:buNone/>
            </a:pPr>
            <a:r>
              <a:rPr lang="fr-FR" sz="1200" dirty="0">
                <a:latin typeface="Nimbus Mono" pitchFamily="2" charset="0"/>
                <a:cs typeface="Menlo Regular"/>
              </a:rPr>
              <a:t>     {</a:t>
            </a:r>
          </a:p>
          <a:p>
            <a:pPr marL="0" indent="0">
              <a:buNone/>
            </a:pPr>
            <a:r>
              <a:rPr lang="es-ES_tradnl" sz="1200" dirty="0">
                <a:latin typeface="Nimbus Mono" pitchFamily="2" charset="0"/>
                <a:cs typeface="Menlo Regular"/>
              </a:rPr>
              <a:t>         $files = </a:t>
            </a:r>
            <a:r>
              <a:rPr lang="es-ES_tradnl" sz="1200" dirty="0" err="1">
                <a:latin typeface="Nimbus Mono" pitchFamily="2" charset="0"/>
                <a:cs typeface="Menlo Regular"/>
              </a:rPr>
              <a:t>array_map</a:t>
            </a:r>
            <a:r>
              <a:rPr lang="es-ES_tradnl" sz="1200" dirty="0">
                <a:latin typeface="Nimbus Mono" pitchFamily="2" charset="0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Nimbus Mono" pitchFamily="2" charset="0"/>
                <a:cs typeface="Menlo Regular"/>
              </a:rPr>
              <a:t>             function ($file)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Nimbus Mono" pitchFamily="2" charset="0"/>
                <a:cs typeface="Menlo Regular"/>
              </a:rPr>
              <a:t>-//                $return = explode('-', </a:t>
            </a:r>
            <a:r>
              <a:rPr lang="en-US" sz="1200" dirty="0" err="1">
                <a:solidFill>
                  <a:srgbClr val="FF0000"/>
                </a:solidFill>
                <a:latin typeface="Nimbus Mono" pitchFamily="2" charset="0"/>
                <a:cs typeface="Menlo Regular"/>
              </a:rPr>
              <a:t>substr</a:t>
            </a:r>
            <a:r>
              <a:rPr lang="en-US" sz="1200" dirty="0">
                <a:solidFill>
                  <a:srgbClr val="FF0000"/>
                </a:solidFill>
                <a:latin typeface="Nimbus Mono" pitchFamily="2" charset="0"/>
                <a:cs typeface="Menlo Regular"/>
              </a:rPr>
              <a:t>($file, 0, -5));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Nimbus Mono" pitchFamily="2" charset="0"/>
                <a:cs typeface="Menlo Regular"/>
              </a:rPr>
              <a:t>+            //                $return = explode('-', </a:t>
            </a:r>
            <a:r>
              <a:rPr lang="en-US" sz="1200" dirty="0" err="1">
                <a:solidFill>
                  <a:srgbClr val="008000"/>
                </a:solidFill>
                <a:latin typeface="Nimbus Mono" pitchFamily="2" charset="0"/>
                <a:cs typeface="Menlo Regular"/>
              </a:rPr>
              <a:t>substr</a:t>
            </a:r>
            <a:r>
              <a:rPr lang="en-US" sz="1200" dirty="0">
                <a:solidFill>
                  <a:srgbClr val="008000"/>
                </a:solidFill>
                <a:latin typeface="Nimbus Mono" pitchFamily="2" charset="0"/>
                <a:cs typeface="Menlo Regular"/>
              </a:rPr>
              <a:t>($file, 0, -5));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FE9CB-0C5D-144C-879A-D81B6E20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306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VD Comic Serif Pro" panose="02000506000000020004" pitchFamily="2" charset="77"/>
              </a:rPr>
              <a:t>Custom Standards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2758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/>
              <a:t>In your project root </a:t>
            </a:r>
            <a:r>
              <a:rPr lang="en-US" u="sng" dirty="0" err="1"/>
              <a:t>phpcs.xml</a:t>
            </a:r>
            <a:endParaRPr lang="en-US" u="sng" dirty="0"/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&lt;?xml version="1.0"?&gt;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&lt;</a:t>
            </a:r>
            <a:r>
              <a:rPr lang="en-US" sz="2500" dirty="0" err="1">
                <a:latin typeface="Nimbus Mono" pitchFamily="2" charset="0"/>
                <a:cs typeface="Menlo Regular"/>
              </a:rPr>
              <a:t>ruleset</a:t>
            </a:r>
            <a:r>
              <a:rPr lang="en-US" sz="2500" dirty="0">
                <a:latin typeface="Nimbus Mono" pitchFamily="2" charset="0"/>
                <a:cs typeface="Menlo Regular"/>
              </a:rPr>
              <a:t> name="</a:t>
            </a:r>
            <a:r>
              <a:rPr lang="en-US" sz="2500" dirty="0" err="1">
                <a:latin typeface="Nimbus Mono" pitchFamily="2" charset="0"/>
                <a:cs typeface="Menlo Regular"/>
              </a:rPr>
              <a:t>Foo_Project</a:t>
            </a:r>
            <a:r>
              <a:rPr lang="en-US" sz="2500" dirty="0">
                <a:latin typeface="Nimbus Mono" pitchFamily="2" charset="0"/>
                <a:cs typeface="Menlo Regular"/>
              </a:rPr>
              <a:t>"&gt;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&lt;description&gt;The coding standard for the Foo Project.&lt;/description&gt;</a:t>
            </a:r>
          </a:p>
          <a:p>
            <a:pPr marL="0" indent="0">
              <a:buNone/>
            </a:pPr>
            <a:endParaRPr lang="en-US" sz="25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&lt;!-- directories and files to check --&gt;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&lt;file&gt;</a:t>
            </a:r>
            <a:r>
              <a:rPr lang="en-US" sz="2500" dirty="0" err="1">
                <a:latin typeface="Nimbus Mono" pitchFamily="2" charset="0"/>
                <a:cs typeface="Menlo Regular"/>
              </a:rPr>
              <a:t>src</a:t>
            </a:r>
            <a:r>
              <a:rPr lang="en-US" sz="2500" dirty="0">
                <a:latin typeface="Nimbus Mono" pitchFamily="2" charset="0"/>
                <a:cs typeface="Menlo Regular"/>
              </a:rPr>
              <a:t>&lt;/file&gt;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&lt;file&gt;public/</a:t>
            </a:r>
            <a:r>
              <a:rPr lang="en-US" sz="2500" dirty="0" err="1">
                <a:latin typeface="Nimbus Mono" pitchFamily="2" charset="0"/>
                <a:cs typeface="Menlo Regular"/>
              </a:rPr>
              <a:t>index.php</a:t>
            </a:r>
            <a:r>
              <a:rPr lang="en-US" sz="2500" dirty="0">
                <a:latin typeface="Nimbus Mono" pitchFamily="2" charset="0"/>
                <a:cs typeface="Menlo Regular"/>
              </a:rPr>
              <a:t>&lt;/file&gt;</a:t>
            </a:r>
          </a:p>
          <a:p>
            <a:pPr marL="0" indent="0">
              <a:buNone/>
            </a:pPr>
            <a:endParaRPr lang="en-US" sz="25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&lt;!-- directory to exclude --&gt;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&lt;exclude-pattern&gt;*/Tests/*&lt;/exclude-pattern&gt;</a:t>
            </a:r>
          </a:p>
          <a:p>
            <a:pPr marL="0" indent="0">
              <a:buNone/>
            </a:pPr>
            <a:endParaRPr lang="en-US" sz="25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&lt;!-- command-line arguments --&gt;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</a:t>
            </a:r>
            <a:r>
              <a:rPr lang="en-US" sz="2500" dirty="0" err="1">
                <a:latin typeface="Nimbus Mono" pitchFamily="2" charset="0"/>
                <a:cs typeface="Menlo Regular"/>
              </a:rPr>
              <a:t>arg</a:t>
            </a:r>
            <a:r>
              <a:rPr lang="en-US" sz="2500" dirty="0">
                <a:latin typeface="Nimbus Mono" pitchFamily="2" charset="0"/>
                <a:cs typeface="Menlo Regular"/>
              </a:rPr>
              <a:t> name="report" value="summary"/&gt;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</a:t>
            </a:r>
            <a:r>
              <a:rPr lang="en-US" sz="2500" dirty="0" err="1">
                <a:latin typeface="Nimbus Mono" pitchFamily="2" charset="0"/>
                <a:cs typeface="Menlo Regular"/>
              </a:rPr>
              <a:t>arg</a:t>
            </a:r>
            <a:r>
              <a:rPr lang="en-US" sz="2500" dirty="0">
                <a:latin typeface="Nimbus Mono" pitchFamily="2" charset="0"/>
                <a:cs typeface="Menlo Regular"/>
              </a:rPr>
              <a:t> value="</a:t>
            </a:r>
            <a:r>
              <a:rPr lang="en-US" sz="2500" dirty="0" err="1">
                <a:latin typeface="Nimbus Mono" pitchFamily="2" charset="0"/>
                <a:cs typeface="Menlo Regular"/>
              </a:rPr>
              <a:t>np</a:t>
            </a:r>
            <a:r>
              <a:rPr lang="en-US" sz="2500" dirty="0">
                <a:latin typeface="Nimbus Mono" pitchFamily="2" charset="0"/>
                <a:cs typeface="Menlo Regular"/>
              </a:rPr>
              <a:t>"/&gt;</a:t>
            </a:r>
          </a:p>
          <a:p>
            <a:pPr marL="0" indent="0">
              <a:buNone/>
            </a:pPr>
            <a:endParaRPr lang="en-US" sz="2500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&lt;!-- use all of PSR-1 --&gt;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&lt;rule ref="PSR1"/&gt;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Nimbus Mono" pitchFamily="2" charset="0"/>
                <a:cs typeface="Menlo Regular"/>
              </a:rPr>
              <a:t> &lt;!-- All PHP files MUST use the Unix LF (linefeed) line ending. --&gt;</a:t>
            </a:r>
            <a:br>
              <a:rPr lang="en-US" sz="2500" dirty="0">
                <a:latin typeface="Nimbus Mono" pitchFamily="2" charset="0"/>
                <a:cs typeface="Menlo Regular"/>
              </a:rPr>
            </a:br>
            <a:r>
              <a:rPr lang="en-US" sz="2500" dirty="0">
                <a:latin typeface="Nimbus Mono" pitchFamily="2" charset="0"/>
                <a:cs typeface="Menlo Regular"/>
              </a:rPr>
              <a:t> 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&lt;</a:t>
            </a:r>
            <a:r>
              <a:rPr lang="en-US" sz="2500" dirty="0">
                <a:latin typeface="Nimbus Mono" pitchFamily="2" charset="0"/>
                <a:cs typeface="Menlo Regular"/>
              </a:rPr>
              <a:t>rule ref="</a:t>
            </a:r>
            <a:r>
              <a:rPr lang="en-US" sz="2500" dirty="0" err="1">
                <a:latin typeface="Nimbus Mono" pitchFamily="2" charset="0"/>
                <a:cs typeface="Menlo Regular"/>
              </a:rPr>
              <a:t>Generic.Files.LineEndings</a:t>
            </a:r>
            <a:r>
              <a:rPr lang="en-US" sz="2500" dirty="0">
                <a:latin typeface="Nimbus Mono" pitchFamily="2" charset="0"/>
                <a:cs typeface="Menlo Regular"/>
              </a:rPr>
              <a:t>"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&gt;</a:t>
            </a:r>
            <a:br>
              <a:rPr lang="en-US" sz="2500" dirty="0">
                <a:latin typeface="Nimbus Mono" pitchFamily="2" charset="0"/>
                <a:cs typeface="Menlo Regular"/>
              </a:rPr>
            </a:br>
            <a:r>
              <a:rPr lang="en-US" sz="2500" dirty="0">
                <a:latin typeface="Nimbus Mono" pitchFamily="2" charset="0"/>
                <a:cs typeface="Menlo Regular"/>
              </a:rPr>
              <a:t>  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&lt;</a:t>
            </a:r>
            <a:r>
              <a:rPr lang="en-US" sz="2500" dirty="0">
                <a:latin typeface="Nimbus Mono" pitchFamily="2" charset="0"/>
                <a:cs typeface="Menlo Regular"/>
              </a:rPr>
              <a:t>properties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&gt;</a:t>
            </a:r>
            <a:br>
              <a:rPr lang="en-US" sz="2500" dirty="0">
                <a:latin typeface="Nimbus Mono" pitchFamily="2" charset="0"/>
                <a:cs typeface="Menlo Regular"/>
              </a:rPr>
            </a:br>
            <a:r>
              <a:rPr lang="en-US" sz="2500" dirty="0">
                <a:latin typeface="Nimbus Mono" pitchFamily="2" charset="0"/>
                <a:cs typeface="Menlo Regular"/>
              </a:rPr>
              <a:t>   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&lt;</a:t>
            </a:r>
            <a:r>
              <a:rPr lang="en-US" sz="2500" dirty="0">
                <a:latin typeface="Nimbus Mono" pitchFamily="2" charset="0"/>
                <a:cs typeface="Menlo Regular"/>
              </a:rPr>
              <a:t>property name="</a:t>
            </a:r>
            <a:r>
              <a:rPr lang="en-US" sz="2500" dirty="0" err="1">
                <a:latin typeface="Nimbus Mono" pitchFamily="2" charset="0"/>
                <a:cs typeface="Menlo Regular"/>
              </a:rPr>
              <a:t>eolChar</a:t>
            </a:r>
            <a:r>
              <a:rPr lang="en-US" sz="2500" dirty="0">
                <a:latin typeface="Nimbus Mono" pitchFamily="2" charset="0"/>
                <a:cs typeface="Menlo Regular"/>
              </a:rPr>
              <a:t>" value="\n"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/&gt;</a:t>
            </a:r>
            <a:br>
              <a:rPr lang="en-US" sz="2500" dirty="0">
                <a:latin typeface="Nimbus Mono" pitchFamily="2" charset="0"/>
                <a:cs typeface="Menlo Regular"/>
              </a:rPr>
            </a:br>
            <a:r>
              <a:rPr lang="en-US" sz="2500" dirty="0">
                <a:latin typeface="Nimbus Mono" pitchFamily="2" charset="0"/>
                <a:cs typeface="Menlo Regular"/>
              </a:rPr>
              <a:t>  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&lt;/</a:t>
            </a:r>
            <a:r>
              <a:rPr lang="en-US" sz="2500" dirty="0">
                <a:latin typeface="Nimbus Mono" pitchFamily="2" charset="0"/>
                <a:cs typeface="Menlo Regular"/>
              </a:rPr>
              <a:t>properties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&gt;</a:t>
            </a:r>
            <a:br>
              <a:rPr lang="en-US" sz="2500" dirty="0">
                <a:latin typeface="Nimbus Mono" pitchFamily="2" charset="0"/>
                <a:cs typeface="Menlo Regular"/>
              </a:rPr>
            </a:br>
            <a:r>
              <a:rPr lang="en-US" sz="2500" dirty="0">
                <a:latin typeface="Nimbus Mono" pitchFamily="2" charset="0"/>
                <a:cs typeface="Menlo Regular"/>
              </a:rPr>
              <a:t> 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&lt;/</a:t>
            </a:r>
            <a:r>
              <a:rPr lang="en-US" sz="2500" dirty="0">
                <a:latin typeface="Nimbus Mono" pitchFamily="2" charset="0"/>
                <a:cs typeface="Menlo Regular"/>
              </a:rPr>
              <a:t>rule</a:t>
            </a:r>
            <a:r>
              <a:rPr lang="en-US" sz="2500" dirty="0">
                <a:effectLst/>
                <a:latin typeface="Nimbus Mono" pitchFamily="2" charset="0"/>
                <a:cs typeface="Menlo Regular"/>
              </a:rPr>
              <a:t>&gt;</a:t>
            </a:r>
            <a:br>
              <a:rPr lang="en-US" sz="2500" dirty="0">
                <a:latin typeface="Nimbus Mono" pitchFamily="2" charset="0"/>
                <a:cs typeface="Menlo Regular"/>
              </a:rPr>
            </a:br>
            <a:r>
              <a:rPr lang="en-US" sz="2500" dirty="0">
                <a:latin typeface="Nimbus Mono" pitchFamily="2" charset="0"/>
                <a:cs typeface="Menlo Regular"/>
              </a:rPr>
              <a:t>&lt;/</a:t>
            </a:r>
            <a:r>
              <a:rPr lang="en-US" sz="2500" dirty="0" err="1">
                <a:latin typeface="Nimbus Mono" pitchFamily="2" charset="0"/>
                <a:cs typeface="Menlo Regular"/>
              </a:rPr>
              <a:t>ruleset</a:t>
            </a:r>
            <a:r>
              <a:rPr lang="en-US" sz="2500" dirty="0">
                <a:latin typeface="Nimbus Mono" pitchFamily="2" charset="0"/>
                <a:cs typeface="Menlo Regular"/>
              </a:rPr>
              <a:t>&gt;</a:t>
            </a:r>
          </a:p>
          <a:p>
            <a:pPr marL="0" indent="0">
              <a:buNone/>
            </a:pPr>
            <a:endParaRPr lang="en-US" sz="2300" dirty="0">
              <a:cs typeface="Menlo Regular"/>
            </a:endParaRPr>
          </a:p>
          <a:p>
            <a:pPr marL="0" indent="0">
              <a:buNone/>
            </a:pPr>
            <a:r>
              <a:rPr lang="en-US" sz="2900" dirty="0">
                <a:cs typeface="Menlo Regular"/>
              </a:rPr>
              <a:t>See </a:t>
            </a:r>
            <a:r>
              <a:rPr lang="en-US" sz="2900" dirty="0">
                <a:cs typeface="Menlo Regular"/>
                <a:hlinkClick r:id="rId3"/>
              </a:rPr>
              <a:t>https://github.com/squizlabs/PHP_CodeSniffer/wiki/Coding-Standard-Tutorial</a:t>
            </a:r>
            <a:r>
              <a:rPr lang="en-US" sz="2900" dirty="0">
                <a:cs typeface="Menlo Regular"/>
              </a:rPr>
              <a:t> for more details.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9DBE1A-EB8D-8A43-AC95-D186D125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351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F8C07F-C772-F04B-9A42-F43BD9A02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9" r="9269" b="55535"/>
          <a:stretch/>
        </p:blipFill>
        <p:spPr>
          <a:xfrm>
            <a:off x="5001241" y="5139626"/>
            <a:ext cx="2895600" cy="1055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VD Comic Serif Pro" panose="02000506000000020004" pitchFamily="2" charset="77"/>
              </a:rPr>
              <a:t>Automation!</a:t>
            </a:r>
          </a:p>
        </p:txBody>
      </p:sp>
      <p:pic>
        <p:nvPicPr>
          <p:cNvPr id="4" name="Picture 3" descr="Fish_hook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6" y="1965824"/>
            <a:ext cx="2632196" cy="2986761"/>
          </a:xfrm>
          <a:prstGeom prst="rect">
            <a:avLst/>
          </a:prstGeom>
        </p:spPr>
      </p:pic>
      <p:pic>
        <p:nvPicPr>
          <p:cNvPr id="5" name="Picture 4" descr="TravisCI-Full-Colo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1921098"/>
            <a:ext cx="2986898" cy="956807"/>
          </a:xfrm>
          <a:prstGeom prst="rect">
            <a:avLst/>
          </a:prstGeom>
        </p:spPr>
      </p:pic>
      <p:pic>
        <p:nvPicPr>
          <p:cNvPr id="7" name="Picture 6" descr="tyrus-svn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6" y="4952583"/>
            <a:ext cx="1152936" cy="795527"/>
          </a:xfrm>
          <a:prstGeom prst="rect">
            <a:avLst/>
          </a:prstGeom>
        </p:spPr>
      </p:pic>
      <p:pic>
        <p:nvPicPr>
          <p:cNvPr id="8" name="Picture 7" descr="Git-Logo-2Color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4" y="5042455"/>
            <a:ext cx="1439259" cy="604620"/>
          </a:xfrm>
          <a:prstGeom prst="rect">
            <a:avLst/>
          </a:prstGeom>
        </p:spPr>
      </p:pic>
      <p:pic>
        <p:nvPicPr>
          <p:cNvPr id="9" name="Picture 8" descr="logo+tit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2900404"/>
            <a:ext cx="3231330" cy="1039221"/>
          </a:xfrm>
          <a:prstGeom prst="rect">
            <a:avLst/>
          </a:prstGeom>
        </p:spPr>
      </p:pic>
      <p:pic>
        <p:nvPicPr>
          <p:cNvPr id="10" name="Picture 9" descr="bamboo_rgb_blu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1174704"/>
            <a:ext cx="3395798" cy="6782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0749B-01F2-4443-BF18-7C52F6F3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3C58E884-AE28-5A46-9E48-0B37D6C56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1241" y="3816585"/>
            <a:ext cx="3231330" cy="91554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3CC5C7-F8EE-234F-A1FD-C11A7B282C2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559" t="22919" r="19371" b="28254"/>
          <a:stretch/>
        </p:blipFill>
        <p:spPr>
          <a:xfrm>
            <a:off x="5001241" y="4626446"/>
            <a:ext cx="3395798" cy="6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Documentation Standards: </a:t>
            </a:r>
            <a:r>
              <a:rPr lang="en-US" dirty="0" err="1">
                <a:latin typeface="HVD Comic Serif Pro" panose="02000506000000020004" pitchFamily="2" charset="77"/>
              </a:rPr>
              <a:t>DocBlocks</a:t>
            </a:r>
            <a:endParaRPr lang="en-US" dirty="0">
              <a:latin typeface="HVD Comic Serif Pro" panose="02000506000000020004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Nimbus Mono" pitchFamily="2" charset="0"/>
                <a:cs typeface="Menlo Regular"/>
              </a:rPr>
              <a:t>&lt;?</a:t>
            </a:r>
            <a:r>
              <a:rPr lang="en-US" dirty="0" err="1">
                <a:latin typeface="Nimbus Mono" pitchFamily="2" charset="0"/>
                <a:cs typeface="Menlo Regular"/>
              </a:rPr>
              <a:t>php</a:t>
            </a:r>
            <a:endParaRPr lang="en-US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/**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 A summary informing the user what the associated element does.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 A *description*, that can span multiple lines, to go _in-depth_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 into the details of this element and to provide some background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 information or textual references.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 @</a:t>
            </a:r>
            <a:r>
              <a:rPr lang="en-US" dirty="0" err="1">
                <a:latin typeface="Nimbus Mono" pitchFamily="2" charset="0"/>
                <a:cs typeface="Menlo Regular"/>
              </a:rPr>
              <a:t>param</a:t>
            </a:r>
            <a:r>
              <a:rPr lang="en-US" dirty="0">
                <a:latin typeface="Nimbus Mono" pitchFamily="2" charset="0"/>
                <a:cs typeface="Menlo Regular"/>
              </a:rPr>
              <a:t> string $</a:t>
            </a:r>
            <a:r>
              <a:rPr lang="en-US" dirty="0" err="1">
                <a:latin typeface="Nimbus Mono" pitchFamily="2" charset="0"/>
                <a:cs typeface="Menlo Regular"/>
              </a:rPr>
              <a:t>myArgument</a:t>
            </a:r>
            <a:r>
              <a:rPr lang="en-US" dirty="0">
                <a:latin typeface="Nimbus Mono" pitchFamily="2" charset="0"/>
                <a:cs typeface="Menlo Regular"/>
              </a:rPr>
              <a:t> With a *description* of this argument,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    these may also span multiple lines.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 @return void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 @throws \</a:t>
            </a:r>
            <a:r>
              <a:rPr lang="en-US" dirty="0" err="1">
                <a:latin typeface="Nimbus Mono" pitchFamily="2" charset="0"/>
                <a:cs typeface="Menlo Regular"/>
              </a:rPr>
              <a:t>InvalidArgumentException</a:t>
            </a:r>
            <a:endParaRPr lang="en-US" dirty="0">
              <a:latin typeface="Nimbus Mono" pitchFamily="2" charset="0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function </a:t>
            </a:r>
            <a:r>
              <a:rPr lang="en-US" dirty="0" err="1">
                <a:latin typeface="Nimbus Mono" pitchFamily="2" charset="0"/>
                <a:cs typeface="Menlo Regular"/>
              </a:rPr>
              <a:t>myFunction</a:t>
            </a:r>
            <a:r>
              <a:rPr lang="en-US" dirty="0">
                <a:latin typeface="Nimbus Mono" pitchFamily="2" charset="0"/>
                <a:cs typeface="Menlo Regular"/>
              </a:rPr>
              <a:t>($</a:t>
            </a:r>
            <a:r>
              <a:rPr lang="en-US" dirty="0" err="1">
                <a:latin typeface="Nimbus Mono" pitchFamily="2" charset="0"/>
                <a:cs typeface="Menlo Regular"/>
              </a:rPr>
              <a:t>myArgument</a:t>
            </a:r>
            <a:r>
              <a:rPr lang="en-US" dirty="0">
                <a:latin typeface="Nimbus Mono" pitchFamily="2" charset="0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Nimbus Mono" pitchFamily="2" charset="0"/>
                <a:cs typeface="Menlo Regular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45F0E-BF6F-024D-9381-D7CBA44A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341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Documentation Standards: </a:t>
            </a:r>
            <a:r>
              <a:rPr lang="en-US" dirty="0" err="1">
                <a:latin typeface="HVD Comic Serif Pro" panose="02000506000000020004" pitchFamily="2" charset="77"/>
              </a:rPr>
              <a:t>DocBlocks</a:t>
            </a:r>
            <a:endParaRPr lang="en-US" dirty="0">
              <a:latin typeface="HVD Comic Serif Pro" panose="02000506000000020004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251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DocBlocks</a:t>
            </a:r>
            <a:r>
              <a:rPr lang="en-US" dirty="0"/>
              <a:t> are attached to Structural Elements: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2" y="2325301"/>
            <a:ext cx="39222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ller" panose="02000503030000020004" pitchFamily="2" charset="77"/>
              </a:rPr>
              <a:t>Function</a:t>
            </a:r>
          </a:p>
          <a:p>
            <a:r>
              <a:rPr lang="en-US" dirty="0">
                <a:latin typeface="Aller" panose="02000503030000020004" pitchFamily="2" charset="77"/>
              </a:rPr>
              <a:t>Constant</a:t>
            </a:r>
          </a:p>
          <a:p>
            <a:r>
              <a:rPr lang="en-US" dirty="0">
                <a:latin typeface="Aller" panose="02000503030000020004" pitchFamily="2" charset="77"/>
              </a:rPr>
              <a:t>Class</a:t>
            </a:r>
          </a:p>
          <a:p>
            <a:r>
              <a:rPr lang="en-US" dirty="0">
                <a:latin typeface="Aller" panose="02000503030000020004" pitchFamily="2" charset="77"/>
              </a:rPr>
              <a:t>Interface</a:t>
            </a:r>
          </a:p>
          <a:p>
            <a:r>
              <a:rPr lang="en-US" dirty="0">
                <a:latin typeface="Aller" panose="02000503030000020004" pitchFamily="2" charset="77"/>
              </a:rPr>
              <a:t>Trait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9410" y="2325301"/>
            <a:ext cx="43073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ller" panose="02000503030000020004" pitchFamily="2" charset="77"/>
              </a:rPr>
              <a:t>Class constant</a:t>
            </a:r>
          </a:p>
          <a:p>
            <a:r>
              <a:rPr lang="en-US" dirty="0">
                <a:latin typeface="Aller" panose="02000503030000020004" pitchFamily="2" charset="77"/>
              </a:rPr>
              <a:t>Property</a:t>
            </a:r>
          </a:p>
          <a:p>
            <a:r>
              <a:rPr lang="en-US" dirty="0">
                <a:latin typeface="Aller" panose="02000503030000020004" pitchFamily="2" charset="77"/>
              </a:rPr>
              <a:t>Method</a:t>
            </a:r>
          </a:p>
          <a:p>
            <a:r>
              <a:rPr lang="en-US" dirty="0">
                <a:latin typeface="Aller" panose="02000503030000020004" pitchFamily="2" charset="77"/>
              </a:rPr>
              <a:t>File</a:t>
            </a:r>
          </a:p>
          <a:p>
            <a:r>
              <a:rPr lang="en-US" dirty="0">
                <a:latin typeface="Aller" panose="02000503030000020004" pitchFamily="2" charset="77"/>
              </a:rPr>
              <a:t>require / include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022B-1F46-E94B-BC01-FDA920D7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025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Documentation Standards: </a:t>
            </a:r>
            <a:r>
              <a:rPr lang="en-US" dirty="0" err="1">
                <a:latin typeface="HVD Comic Serif Pro" panose="02000506000000020004" pitchFamily="2" charset="77"/>
              </a:rPr>
              <a:t>phpDocumentor</a:t>
            </a:r>
            <a:endParaRPr lang="en-US" dirty="0">
              <a:latin typeface="HVD Comic Serif Pro" panose="02000506000000020004" pitchFamily="2" charset="77"/>
            </a:endParaRPr>
          </a:p>
        </p:txBody>
      </p:sp>
      <p:pic>
        <p:nvPicPr>
          <p:cNvPr id="4" name="Content Placeholder 3" descr="Screen Shot 2015-04-21 at 8.41.2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8229"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27528-0C14-C448-B715-798CE723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97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Why do we need standards?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Nimbus Mono" pitchFamily="2" charset="0"/>
                <a:cs typeface="Menlo Regular"/>
              </a:rPr>
              <a:t>function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convert(</a:t>
            </a:r>
            <a:r>
              <a:rPr lang="en-US" sz="1800" dirty="0">
                <a:latin typeface="Nimbus Mono" pitchFamily="2" charset="0"/>
                <a:cs typeface="Menlo Regular"/>
              </a:rPr>
              <a:t>$data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){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$l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strlen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$data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)-</a:t>
            </a:r>
            <a:r>
              <a:rPr lang="en-US" sz="1800" dirty="0">
                <a:latin typeface="Nimbus Mono" pitchFamily="2" charset="0"/>
                <a:cs typeface="Menlo Regular"/>
              </a:rPr>
              <a:t>2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str</a:t>
            </a:r>
            <a:r>
              <a:rPr lang="en-US" sz="1800" dirty="0">
                <a:latin typeface="Nimbus Mono" pitchFamily="2" charset="0"/>
                <a:cs typeface="Menlo Regular"/>
              </a:rPr>
              <a:t>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substr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$data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,</a:t>
            </a:r>
            <a:r>
              <a:rPr lang="en-US" sz="1800" dirty="0">
                <a:latin typeface="Nimbus Mono" pitchFamily="2" charset="0"/>
                <a:cs typeface="Menlo Regular"/>
              </a:rPr>
              <a:t>1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,</a:t>
            </a:r>
            <a:r>
              <a:rPr lang="en-US" sz="1800" dirty="0">
                <a:latin typeface="Nimbus Mono" pitchFamily="2" charset="0"/>
                <a:cs typeface="Menlo Regular"/>
              </a:rPr>
              <a:t>$l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$a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explode(</a:t>
            </a:r>
            <a:r>
              <a:rPr lang="en-US" sz="1800" dirty="0">
                <a:latin typeface="Nimbus Mono" pitchFamily="2" charset="0"/>
                <a:cs typeface="Menlo Regular"/>
              </a:rPr>
              <a:t>","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,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str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$a2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array();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for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</a:t>
            </a:r>
            <a:r>
              <a:rPr lang="en-US" sz="1800" dirty="0">
                <a:latin typeface="Nimbus Mono" pitchFamily="2" charset="0"/>
                <a:cs typeface="Menlo Regular"/>
              </a:rPr>
              <a:t>0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;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&lt;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sizeof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);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++) {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$l2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strlen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[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])-</a:t>
            </a:r>
            <a:r>
              <a:rPr lang="en-US" sz="1800" dirty="0">
                <a:latin typeface="Nimbus Mono" pitchFamily="2" charset="0"/>
                <a:cs typeface="Menlo Regular"/>
              </a:rPr>
              <a:t>2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$a2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[] =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substr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[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],</a:t>
            </a:r>
            <a:r>
              <a:rPr lang="en-US" sz="1800" dirty="0">
                <a:latin typeface="Nimbus Mono" pitchFamily="2" charset="0"/>
                <a:cs typeface="Menlo Regular"/>
              </a:rPr>
              <a:t>1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,</a:t>
            </a:r>
            <a:r>
              <a:rPr lang="en-US" sz="1800" dirty="0">
                <a:latin typeface="Nimbus Mono" pitchFamily="2" charset="0"/>
                <a:cs typeface="Menlo Regular"/>
              </a:rPr>
              <a:t>$l2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}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return $a2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}</a:t>
            </a:r>
            <a:endParaRPr lang="en-US" sz="1800" dirty="0">
              <a:latin typeface="Nimbus Mono" pitchFamily="2" charset="0"/>
              <a:cs typeface="Menl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4159-D4DF-E746-A295-8D3E6EBE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560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Documentation Standards: PSR-5 and PSR-19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150" y="1671960"/>
            <a:ext cx="767520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ler" panose="02000503030000020004" pitchFamily="2" charset="77"/>
              </a:rPr>
              <a:t>Coming</a:t>
            </a:r>
          </a:p>
          <a:p>
            <a:pPr algn="ctr"/>
            <a:r>
              <a:rPr lang="en-US" sz="96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ler" panose="02000503030000020004" pitchFamily="2" charset="77"/>
              </a:rPr>
              <a:t>Soon?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63704-3340-8840-89FD-91B89D5A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17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VD Comic Serif Pro" panose="02000506000000020004" pitchFamily="2" charset="77"/>
              </a:rPr>
              <a:t>Other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E7F11-2AD7-F54E-A89B-141F09EB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5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9D41CAC-CEAE-F84E-B2B5-EB916D8F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13099"/>
            <a:ext cx="7772400" cy="44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Who Am I?</a:t>
            </a:r>
            <a:br>
              <a:rPr lang="en-US" dirty="0">
                <a:latin typeface="HVD Comic Serif Pro" panose="02000506000000020004" pitchFamily="2" charset="77"/>
              </a:rPr>
            </a:br>
            <a:r>
              <a:rPr lang="en-US" dirty="0">
                <a:latin typeface="HVD Comic Serif Pro" panose="02000506000000020004" pitchFamily="2" charset="77"/>
              </a:rPr>
              <a:t>Feedback / Contact /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Senior Full Stack Engineer at </a:t>
            </a:r>
            <a:r>
              <a:rPr lang="en-US" dirty="0">
                <a:hlinkClick r:id="rId4"/>
              </a:rPr>
              <a:t>Moonrise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5"/>
              </a:rPr>
              <a:t>patrick.schwisow@gmail.com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6"/>
              </a:rPr>
              <a:t>@PSchwisow</a:t>
            </a:r>
            <a:endParaRPr lang="en-US" dirty="0"/>
          </a:p>
          <a:p>
            <a:r>
              <a:rPr lang="en-US" dirty="0"/>
              <a:t>Slides: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7"/>
              </a:rPr>
              <a:t>https://github.com/PSchwisow/Miscellaneous/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6E72D-CE42-954C-8A37-A05AA373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7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Why do we need standards?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979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Nimbus Mono" pitchFamily="2" charset="0"/>
                <a:cs typeface="Menlo Regular"/>
              </a:rPr>
              <a:t>function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jsonStringsToArray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jsonData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{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</a:t>
            </a:r>
            <a:r>
              <a:rPr lang="en-US" sz="1800" dirty="0">
                <a:latin typeface="Nimbus Mono" pitchFamily="2" charset="0"/>
                <a:cs typeface="Menlo Regular"/>
              </a:rPr>
              <a:t>// remove first and last []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   $length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strlen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jsonData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 - </a:t>
            </a:r>
            <a:r>
              <a:rPr lang="en-US" sz="1800" dirty="0">
                <a:latin typeface="Nimbus Mono" pitchFamily="2" charset="0"/>
                <a:cs typeface="Menlo Regular"/>
              </a:rPr>
              <a:t>2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jsonString</a:t>
            </a:r>
            <a:r>
              <a:rPr lang="en-US" sz="1800" dirty="0">
                <a:latin typeface="Nimbus Mono" pitchFamily="2" charset="0"/>
                <a:cs typeface="Menlo Regular"/>
              </a:rPr>
              <a:t>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substr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jsonData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, </a:t>
            </a:r>
            <a:r>
              <a:rPr lang="en-US" sz="1800" dirty="0">
                <a:latin typeface="Nimbus Mono" pitchFamily="2" charset="0"/>
                <a:cs typeface="Menlo Regular"/>
              </a:rPr>
              <a:t>1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, </a:t>
            </a:r>
            <a:r>
              <a:rPr lang="en-US" sz="1800" dirty="0">
                <a:latin typeface="Nimbus Mono" pitchFamily="2" charset="0"/>
                <a:cs typeface="Menlo Regular"/>
              </a:rPr>
              <a:t>$length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</a:t>
            </a:r>
            <a:r>
              <a:rPr lang="en-US" sz="1800" dirty="0">
                <a:latin typeface="Nimbus Mono" pitchFamily="2" charset="0"/>
                <a:cs typeface="Menlo Regular"/>
              </a:rPr>
              <a:t>// tokenize, using , as a divider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   $</a:t>
            </a:r>
            <a:r>
              <a:rPr lang="en-US" sz="1800" dirty="0" err="1">
                <a:latin typeface="Nimbus Mono" pitchFamily="2" charset="0"/>
                <a:cs typeface="Menlo Regular"/>
              </a:rPr>
              <a:t>newArray</a:t>
            </a:r>
            <a:r>
              <a:rPr lang="en-US" sz="1800" dirty="0">
                <a:latin typeface="Nimbus Mono" pitchFamily="2" charset="0"/>
                <a:cs typeface="Menlo Regular"/>
              </a:rPr>
              <a:t>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explode(</a:t>
            </a:r>
            <a:r>
              <a:rPr lang="en-US" sz="1800" dirty="0">
                <a:latin typeface="Nimbus Mono" pitchFamily="2" charset="0"/>
                <a:cs typeface="Menlo Regular"/>
              </a:rPr>
              <a:t>","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, 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jsonString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lastArray</a:t>
            </a:r>
            <a:r>
              <a:rPr lang="en-US" sz="1800" dirty="0">
                <a:latin typeface="Nimbus Mono" pitchFamily="2" charset="0"/>
                <a:cs typeface="Menlo Regular"/>
              </a:rPr>
              <a:t>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</a:t>
            </a:r>
            <a:r>
              <a:rPr lang="en-US" sz="1800" dirty="0">
                <a:latin typeface="Nimbus Mono" pitchFamily="2" charset="0"/>
                <a:cs typeface="Menlo Regular"/>
              </a:rPr>
              <a:t>array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();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</a:t>
            </a:r>
            <a:r>
              <a:rPr lang="en-US" sz="1800" dirty="0">
                <a:latin typeface="Nimbus Mono" pitchFamily="2" charset="0"/>
                <a:cs typeface="Menlo Regular"/>
              </a:rPr>
              <a:t>for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latin typeface="Nimbus Mono" pitchFamily="2" charset="0"/>
                <a:cs typeface="Menlo Regular"/>
              </a:rPr>
              <a:t>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</a:t>
            </a:r>
            <a:r>
              <a:rPr lang="en-US" sz="1800" dirty="0">
                <a:latin typeface="Nimbus Mono" pitchFamily="2" charset="0"/>
                <a:cs typeface="Menlo Regular"/>
              </a:rPr>
              <a:t>0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; 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latin typeface="Nimbus Mono" pitchFamily="2" charset="0"/>
                <a:cs typeface="Menlo Regular"/>
              </a:rPr>
              <a:t>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&lt;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sizeof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newArray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); 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++) {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    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thisLength</a:t>
            </a:r>
            <a:r>
              <a:rPr lang="en-US" sz="1800" dirty="0">
                <a:latin typeface="Nimbus Mono" pitchFamily="2" charset="0"/>
                <a:cs typeface="Menlo Regular"/>
              </a:rPr>
              <a:t> 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=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strlen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newArray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[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]) - </a:t>
            </a:r>
            <a:r>
              <a:rPr lang="en-US" sz="1800" dirty="0">
                <a:latin typeface="Nimbus Mono" pitchFamily="2" charset="0"/>
                <a:cs typeface="Menlo Regular"/>
              </a:rPr>
              <a:t>2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    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lastArray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[] =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substr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newArray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[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i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], </a:t>
            </a:r>
            <a:r>
              <a:rPr lang="en-US" sz="1800" dirty="0">
                <a:latin typeface="Nimbus Mono" pitchFamily="2" charset="0"/>
                <a:cs typeface="Menlo Regular"/>
              </a:rPr>
              <a:t>1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, 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thisLength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}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</a:t>
            </a:r>
            <a:r>
              <a:rPr lang="en-US" sz="1800" dirty="0">
                <a:latin typeface="Nimbus Mono" pitchFamily="2" charset="0"/>
                <a:cs typeface="Menlo Regular"/>
              </a:rPr>
              <a:t>return $</a:t>
            </a:r>
            <a:r>
              <a:rPr lang="en-US" sz="1800" dirty="0" err="1">
                <a:latin typeface="Nimbus Mono" pitchFamily="2" charset="0"/>
                <a:cs typeface="Menlo Regular"/>
              </a:rPr>
              <a:t>lastArray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;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}</a:t>
            </a:r>
            <a:endParaRPr lang="en-US" sz="1800" dirty="0">
              <a:latin typeface="Nimbus Mono" pitchFamily="2" charset="0"/>
              <a:cs typeface="Menl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AD5E0-1BD5-B84D-BA8D-7E8D742F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291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Why do we need standards?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Nimbus Mono" pitchFamily="2" charset="0"/>
                <a:cs typeface="Menlo Regular"/>
              </a:rPr>
              <a:t>/**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* Converts JSON data string to PHP array.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* 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* Assumes this format: ["Some </a:t>
            </a:r>
            <a:r>
              <a:rPr lang="en-US" sz="1800" dirty="0" err="1">
                <a:latin typeface="Nimbus Mono" pitchFamily="2" charset="0"/>
                <a:cs typeface="Menlo Regular"/>
              </a:rPr>
              <a:t>text","Even</a:t>
            </a:r>
            <a:r>
              <a:rPr lang="en-US" sz="1800" dirty="0">
                <a:latin typeface="Nimbus Mono" pitchFamily="2" charset="0"/>
                <a:cs typeface="Menlo Regular"/>
              </a:rPr>
              <a:t> more text"]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* 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* @</a:t>
            </a:r>
            <a:r>
              <a:rPr lang="en-US" sz="1800" dirty="0" err="1">
                <a:latin typeface="Nimbus Mono" pitchFamily="2" charset="0"/>
                <a:cs typeface="Menlo Regular"/>
              </a:rPr>
              <a:t>param</a:t>
            </a:r>
            <a:r>
              <a:rPr lang="en-US" sz="1800" dirty="0">
                <a:latin typeface="Nimbus Mono" pitchFamily="2" charset="0"/>
                <a:cs typeface="Menlo Regular"/>
              </a:rPr>
              <a:t> string $</a:t>
            </a:r>
            <a:r>
              <a:rPr lang="en-US" sz="1800" dirty="0" err="1">
                <a:latin typeface="Nimbus Mono" pitchFamily="2" charset="0"/>
                <a:cs typeface="Menlo Regular"/>
              </a:rPr>
              <a:t>jsonData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* @return array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 */</a:t>
            </a:r>
            <a:br>
              <a:rPr lang="en-US" sz="1800" dirty="0">
                <a:latin typeface="Nimbus Mono" pitchFamily="2" charset="0"/>
                <a:cs typeface="Menlo Regular"/>
              </a:rPr>
            </a:br>
            <a:r>
              <a:rPr lang="en-US" sz="1800" dirty="0">
                <a:latin typeface="Nimbus Mono" pitchFamily="2" charset="0"/>
                <a:cs typeface="Menlo Regular"/>
              </a:rPr>
              <a:t>function </a:t>
            </a:r>
            <a:r>
              <a:rPr lang="en-US" sz="1800" dirty="0" err="1">
                <a:effectLst/>
                <a:latin typeface="Nimbus Mono" pitchFamily="2" charset="0"/>
                <a:cs typeface="Menlo Regular"/>
              </a:rPr>
              <a:t>jsonStringsToArray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(</a:t>
            </a:r>
            <a:r>
              <a:rPr lang="en-US" sz="1800" dirty="0">
                <a:latin typeface="Nimbus Mono" pitchFamily="2" charset="0"/>
                <a:cs typeface="Menlo Regular"/>
              </a:rPr>
              <a:t>$</a:t>
            </a:r>
            <a:r>
              <a:rPr lang="en-US" sz="1800" dirty="0" err="1">
                <a:latin typeface="Nimbus Mono" pitchFamily="2" charset="0"/>
                <a:cs typeface="Menlo Regular"/>
              </a:rPr>
              <a:t>jsonData</a:t>
            </a:r>
            <a:r>
              <a:rPr lang="en-US" sz="1800" dirty="0">
                <a:effectLst/>
                <a:latin typeface="Nimbus Mono" pitchFamily="2" charset="0"/>
                <a:cs typeface="Menlo Regular"/>
              </a:rPr>
              <a:t>)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{</a:t>
            </a:r>
            <a:br>
              <a:rPr lang="en-US" sz="1800" dirty="0">
                <a:effectLst/>
                <a:latin typeface="Nimbus Mono" pitchFamily="2" charset="0"/>
                <a:cs typeface="Menlo Regular"/>
              </a:rPr>
            </a:br>
            <a:r>
              <a:rPr lang="en-US" sz="1800" dirty="0">
                <a:effectLst/>
                <a:latin typeface="Nimbus Mono" pitchFamily="2" charset="0"/>
                <a:cs typeface="Menlo Regular"/>
              </a:rPr>
              <a:t>    </a:t>
            </a:r>
            <a:r>
              <a:rPr lang="en-US" sz="1800" dirty="0">
                <a:latin typeface="Nimbus Mono" pitchFamily="2" charset="0"/>
                <a:cs typeface="Menlo Regular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Nimbus Mono" pitchFamily="2" charset="0"/>
                <a:cs typeface="Menlo Regular"/>
              </a:rPr>
              <a:t>}</a:t>
            </a:r>
            <a:endParaRPr lang="en-US" sz="1800" dirty="0">
              <a:latin typeface="Nimbus Mono" pitchFamily="2" charset="0"/>
              <a:cs typeface="Menl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B83DE-0E89-B544-AFE8-2DA731B3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775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What areas should standards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Naming practices</a:t>
            </a:r>
          </a:p>
          <a:p>
            <a:r>
              <a:rPr lang="en-US" dirty="0"/>
              <a:t>Code formatting</a:t>
            </a:r>
          </a:p>
          <a:p>
            <a:r>
              <a:rPr lang="en-US" dirty="0"/>
              <a:t>File structure</a:t>
            </a:r>
          </a:p>
          <a:p>
            <a:r>
              <a:rPr lang="en-US" dirty="0" err="1"/>
              <a:t>Autoloading</a:t>
            </a:r>
            <a:endParaRPr lang="en-US" dirty="0"/>
          </a:p>
          <a:p>
            <a:r>
              <a:rPr lang="en-US" dirty="0"/>
              <a:t>Application file structure</a:t>
            </a:r>
          </a:p>
          <a:p>
            <a:r>
              <a:rPr lang="en-US" dirty="0"/>
              <a:t>Separation of concerns</a:t>
            </a:r>
          </a:p>
          <a:p>
            <a:r>
              <a:rPr lang="en-US" dirty="0"/>
              <a:t>Consistent architectural patterns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Documentation standards</a:t>
            </a:r>
          </a:p>
          <a:p>
            <a:r>
              <a:rPr lang="en-US" dirty="0"/>
              <a:t>Testing standards</a:t>
            </a:r>
          </a:p>
          <a:p>
            <a:r>
              <a:rPr lang="en-US" dirty="0"/>
              <a:t>Version control standards</a:t>
            </a:r>
          </a:p>
          <a:p>
            <a:r>
              <a:rPr lang="en-US" dirty="0"/>
              <a:t>Process standards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BE93-0619-444D-9CB6-CEE5A4D0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465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How do we define our standards?</a:t>
            </a:r>
          </a:p>
        </p:txBody>
      </p:sp>
      <p:pic>
        <p:nvPicPr>
          <p:cNvPr id="7" name="Picture 6" descr="320px-Stipula_fountain_p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45" y="1728275"/>
            <a:ext cx="2689152" cy="1798371"/>
          </a:xfrm>
          <a:prstGeom prst="rect">
            <a:avLst/>
          </a:prstGeom>
        </p:spPr>
      </p:pic>
      <p:pic>
        <p:nvPicPr>
          <p:cNvPr id="8" name="Picture 7" descr="rule-boo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81" y="1417639"/>
            <a:ext cx="1586411" cy="2246053"/>
          </a:xfrm>
          <a:prstGeom prst="rect">
            <a:avLst/>
          </a:prstGeom>
        </p:spPr>
      </p:pic>
      <p:pic>
        <p:nvPicPr>
          <p:cNvPr id="9" name="Picture 8" descr="7074107883_185364c3e6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4258291"/>
            <a:ext cx="2958278" cy="22187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20407" y="2254696"/>
            <a:ext cx="1103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ler" panose="02000503030000020004" pitchFamily="2" charset="77"/>
              </a:rPr>
              <a:t>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77499" y="3031845"/>
            <a:ext cx="781431" cy="49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5633" y="2932047"/>
            <a:ext cx="836029" cy="59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61131" y="3173116"/>
            <a:ext cx="615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ler" panose="02000503030000020004" pitchFamily="2" charset="77"/>
              </a:rPr>
              <a:t>+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68575" y="3922488"/>
            <a:ext cx="0" cy="347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1CECC3-DC55-014F-9CC5-1A7D8631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245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VD Comic Serif Pro" panose="02000506000000020004" pitchFamily="2" charset="77"/>
              </a:rPr>
              <a:t>Published Standards</a:t>
            </a:r>
          </a:p>
        </p:txBody>
      </p:sp>
      <p:pic>
        <p:nvPicPr>
          <p:cNvPr id="5" name="Picture 4" descr="standa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3640"/>
            <a:ext cx="8229600" cy="465795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3A803-7E3E-4C47-9210-A0860816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82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VD Comic Serif Pro" panose="02000506000000020004" pitchFamily="2" charset="77"/>
              </a:rPr>
              <a:t>PSR-0/-4 </a:t>
            </a:r>
            <a:r>
              <a:rPr lang="en-US" dirty="0" err="1">
                <a:latin typeface="HVD Comic Serif Pro" panose="02000506000000020004" pitchFamily="2" charset="77"/>
              </a:rPr>
              <a:t>Autoloading</a:t>
            </a:r>
            <a:endParaRPr lang="en-US" dirty="0">
              <a:latin typeface="HVD Comic Serif Pro" panose="02000506000000020004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1"/>
            <a:ext cx="8229600" cy="4957764"/>
          </a:xfrm>
        </p:spPr>
        <p:txBody>
          <a:bodyPr>
            <a:normAutofit/>
          </a:bodyPr>
          <a:lstStyle/>
          <a:p>
            <a:r>
              <a:rPr lang="en-US" sz="2400" dirty="0">
                <a:cs typeface="Menlo Regular"/>
              </a:rPr>
              <a:t>Filenames end in .</a:t>
            </a:r>
            <a:r>
              <a:rPr lang="en-US" sz="2400" dirty="0" err="1">
                <a:cs typeface="Menlo Regular"/>
              </a:rPr>
              <a:t>php</a:t>
            </a:r>
            <a:endParaRPr lang="en-US" sz="2400" dirty="0">
              <a:cs typeface="Menlo Regular"/>
            </a:endParaRPr>
          </a:p>
          <a:p>
            <a:r>
              <a:rPr lang="en-US" sz="2400" dirty="0">
                <a:cs typeface="Menlo Regular"/>
              </a:rPr>
              <a:t>One class per file</a:t>
            </a:r>
          </a:p>
          <a:p>
            <a:r>
              <a:rPr lang="en-US" sz="2400" dirty="0">
                <a:cs typeface="Menlo Regular"/>
              </a:rPr>
              <a:t>Classes must be under a vendor namespace (at least)</a:t>
            </a:r>
          </a:p>
          <a:p>
            <a:r>
              <a:rPr lang="en-US" sz="2400" dirty="0" err="1">
                <a:cs typeface="Menlo Regular"/>
              </a:rPr>
              <a:t>Classname</a:t>
            </a:r>
            <a:r>
              <a:rPr lang="en-US" sz="2400" dirty="0">
                <a:cs typeface="Menlo Regular"/>
              </a:rPr>
              <a:t> (after namespace) must match filename</a:t>
            </a:r>
          </a:p>
          <a:p>
            <a:r>
              <a:rPr lang="en-US" sz="2000" dirty="0">
                <a:latin typeface="Nimbus Mono" pitchFamily="2" charset="0"/>
                <a:cs typeface="Menlo Regular"/>
              </a:rPr>
              <a:t>\Symfony\Core\Request</a:t>
            </a:r>
            <a:r>
              <a:rPr lang="en-US" sz="2400" dirty="0"/>
              <a:t>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400" dirty="0">
                <a:sym typeface="Wingdings"/>
              </a:rPr>
            </a:br>
            <a:r>
              <a:rPr lang="en-US" sz="2400" dirty="0"/>
              <a:t>/path/to/</a:t>
            </a:r>
            <a:r>
              <a:rPr lang="en-US" sz="2400" dirty="0" err="1"/>
              <a:t>proj</a:t>
            </a:r>
            <a:r>
              <a:rPr lang="en-US" sz="2400" dirty="0"/>
              <a:t>/lib/vendor/Symfony/Core/</a:t>
            </a:r>
            <a:r>
              <a:rPr lang="en-US" sz="2400" dirty="0" err="1"/>
              <a:t>Request.php</a:t>
            </a:r>
            <a:endParaRPr lang="en-US" sz="2400" dirty="0"/>
          </a:p>
          <a:p>
            <a:r>
              <a:rPr lang="en-US" sz="2000" dirty="0">
                <a:latin typeface="Nimbus Mono" pitchFamily="2" charset="0"/>
                <a:cs typeface="Menlo Regular"/>
              </a:rPr>
              <a:t>\</a:t>
            </a:r>
            <a:r>
              <a:rPr lang="en-US" sz="2000" dirty="0" err="1">
                <a:latin typeface="Nimbus Mono" pitchFamily="2" charset="0"/>
                <a:cs typeface="Menlo Regular"/>
              </a:rPr>
              <a:t>Zend_Controller_Front</a:t>
            </a:r>
            <a:r>
              <a:rPr lang="en-US" sz="2400" dirty="0"/>
              <a:t>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400" dirty="0"/>
            </a:br>
            <a:r>
              <a:rPr lang="en-US" sz="2400" dirty="0"/>
              <a:t>/path/to/</a:t>
            </a:r>
            <a:r>
              <a:rPr lang="en-US" sz="2400" dirty="0" err="1"/>
              <a:t>proj</a:t>
            </a:r>
            <a:r>
              <a:rPr lang="en-US" sz="2400" dirty="0"/>
              <a:t>/lib/vendor/Zend/Controller/</a:t>
            </a:r>
            <a:r>
              <a:rPr lang="en-US" sz="2400" dirty="0" err="1"/>
              <a:t>Front.php</a:t>
            </a:r>
            <a:br>
              <a:rPr lang="en-US" sz="2400" dirty="0"/>
            </a:br>
            <a:r>
              <a:rPr lang="en-US" sz="2400" dirty="0"/>
              <a:t>(PSR-0 only)</a:t>
            </a:r>
          </a:p>
          <a:p>
            <a:r>
              <a:rPr lang="en-US" sz="2000" dirty="0">
                <a:latin typeface="Nimbus Mono" pitchFamily="2" charset="0"/>
                <a:cs typeface="Menlo Regular"/>
              </a:rPr>
              <a:t>\Aura\Web\Response\Status</a:t>
            </a:r>
            <a:r>
              <a:rPr lang="en-US" sz="2400" dirty="0"/>
              <a:t>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400" dirty="0"/>
            </a:br>
            <a:r>
              <a:rPr lang="en-US" sz="2400" dirty="0"/>
              <a:t>/path/to/aura-web/</a:t>
            </a:r>
            <a:r>
              <a:rPr lang="en-US" sz="2400" dirty="0" err="1"/>
              <a:t>src</a:t>
            </a:r>
            <a:r>
              <a:rPr lang="en-US" sz="2400" dirty="0"/>
              <a:t>/Response/</a:t>
            </a:r>
            <a:r>
              <a:rPr lang="en-US" sz="2400" dirty="0" err="1"/>
              <a:t>Status.php</a:t>
            </a:r>
            <a:br>
              <a:rPr lang="en-US" sz="2400" dirty="0"/>
            </a:br>
            <a:r>
              <a:rPr lang="en-US" sz="2400" dirty="0"/>
              <a:t>(PSR-4 with prefix of “Aura\Web”)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298C7-691C-9749-803A-E12E3434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2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VD Comic Serif Pro" panose="02000506000000020004" pitchFamily="2" charset="77"/>
              </a:rPr>
              <a:t>PSR-1 Basic 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Must follow PSR-0 or PSR-4 </a:t>
            </a:r>
            <a:r>
              <a:rPr lang="en-US" dirty="0" err="1"/>
              <a:t>autoloading</a:t>
            </a:r>
            <a:r>
              <a:rPr lang="en-US" dirty="0"/>
              <a:t> requirements</a:t>
            </a:r>
          </a:p>
          <a:p>
            <a:r>
              <a:rPr lang="en-US" dirty="0"/>
              <a:t>Side effects: “A file SHOULD declare new symbols (classes, functions, constants, etc.) and cause no other side effects, or it SHOULD execute logic with side effects, but SHOULD NOT do both.”</a:t>
            </a:r>
          </a:p>
          <a:p>
            <a:r>
              <a:rPr lang="en-US" dirty="0"/>
              <a:t>Namespace and class names: </a:t>
            </a:r>
            <a:r>
              <a:rPr lang="en-US" sz="2800" dirty="0" err="1">
                <a:latin typeface="Nimbus Mono" pitchFamily="2" charset="0"/>
                <a:cs typeface="Menlo Regular"/>
              </a:rPr>
              <a:t>StudlyCaps</a:t>
            </a:r>
            <a:endParaRPr lang="en-US" sz="2800" dirty="0">
              <a:latin typeface="Nimbus Mono" pitchFamily="2" charset="0"/>
              <a:cs typeface="Menlo Regular"/>
            </a:endParaRPr>
          </a:p>
          <a:p>
            <a:r>
              <a:rPr lang="en-US" dirty="0"/>
              <a:t>Class constants: </a:t>
            </a:r>
            <a:r>
              <a:rPr lang="en-US" sz="2800" dirty="0">
                <a:latin typeface="Nimbus Mono" pitchFamily="2" charset="0"/>
                <a:cs typeface="Menlo Regular"/>
              </a:rPr>
              <a:t>ALL_CAPS</a:t>
            </a:r>
          </a:p>
          <a:p>
            <a:r>
              <a:rPr lang="en-US" dirty="0"/>
              <a:t>Method names: </a:t>
            </a:r>
            <a:r>
              <a:rPr lang="en-US" sz="2800" dirty="0" err="1">
                <a:latin typeface="Nimbus Mono" pitchFamily="2" charset="0"/>
                <a:cs typeface="Menlo Regular"/>
              </a:rPr>
              <a:t>camelCase</a:t>
            </a:r>
            <a:r>
              <a:rPr lang="en-US" sz="2800" dirty="0">
                <a:latin typeface="Nimbus Mono" pitchFamily="2" charset="0"/>
                <a:cs typeface="Menlo Regular"/>
              </a:rPr>
              <a:t>()</a:t>
            </a:r>
            <a:endParaRPr lang="en-US" dirty="0">
              <a:latin typeface="Nimbus Mono" pitchFamily="2" charset="0"/>
              <a:cs typeface="Menl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6FD13-58E8-7C49-802C-AEE0B707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ler" panose="02000503030000020004" pitchFamily="2" charset="77"/>
              </a:rPr>
              <a:t>@</a:t>
            </a:r>
            <a:r>
              <a:rPr lang="en-US" dirty="0" err="1">
                <a:latin typeface="Aller" panose="02000503030000020004" pitchFamily="2" charset="77"/>
              </a:rPr>
              <a:t>PSchwisow</a:t>
            </a:r>
            <a:endParaRPr lang="en-US" dirty="0">
              <a:latin typeface="Aller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847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30678</TotalTime>
  <Words>1662</Words>
  <Application>Microsoft Macintosh PowerPoint</Application>
  <PresentationFormat>On-screen Show (4:3)</PresentationFormat>
  <Paragraphs>251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Aller</vt:lpstr>
      <vt:lpstr>Arial</vt:lpstr>
      <vt:lpstr>HVD Comic Serif Pro</vt:lpstr>
      <vt:lpstr>Nimbus Mono</vt:lpstr>
      <vt:lpstr>Wingdings</vt:lpstr>
      <vt:lpstr>Office Theme</vt:lpstr>
      <vt:lpstr>Achieving High-Quality Code Standards</vt:lpstr>
      <vt:lpstr>Why do we need standards?</vt:lpstr>
      <vt:lpstr>Why do we need standards?</vt:lpstr>
      <vt:lpstr>Why do we need standards?</vt:lpstr>
      <vt:lpstr>What areas should standards address?</vt:lpstr>
      <vt:lpstr>How do we define our standards?</vt:lpstr>
      <vt:lpstr>Published Standards</vt:lpstr>
      <vt:lpstr>PSR-0/-4 Autoloading</vt:lpstr>
      <vt:lpstr>PSR-1 Basic Coding Standard</vt:lpstr>
      <vt:lpstr>PSR-12 Extended Coding Style Guide</vt:lpstr>
      <vt:lpstr>PSR-12 Extended Coding Style Guide</vt:lpstr>
      <vt:lpstr>Checking and Enforcing Standards</vt:lpstr>
      <vt:lpstr>PHP_CodeSniffer</vt:lpstr>
      <vt:lpstr>PHP Code Beautifier and Fixer</vt:lpstr>
      <vt:lpstr>Custom Standards</vt:lpstr>
      <vt:lpstr>Automation!</vt:lpstr>
      <vt:lpstr>Documentation Standards: DocBlocks</vt:lpstr>
      <vt:lpstr>Documentation Standards: DocBlocks</vt:lpstr>
      <vt:lpstr>Documentation Standards: phpDocumentor</vt:lpstr>
      <vt:lpstr>Documentation Standards: PSR-5 and PSR-19</vt:lpstr>
      <vt:lpstr>Other Standards</vt:lpstr>
      <vt:lpstr>Who Am I? Feedback / Contact /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High-Quality Code Standards</dc:title>
  <dc:creator>ssadmin</dc:creator>
  <cp:lastModifiedBy>Lindsay Schwisow</cp:lastModifiedBy>
  <cp:revision>62</cp:revision>
  <cp:lastPrinted>2021-04-07T22:10:07Z</cp:lastPrinted>
  <dcterms:created xsi:type="dcterms:W3CDTF">2015-04-20T00:13:46Z</dcterms:created>
  <dcterms:modified xsi:type="dcterms:W3CDTF">2021-04-15T17:03:28Z</dcterms:modified>
</cp:coreProperties>
</file>