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44"/>
  </p:notesMasterIdLst>
  <p:handoutMasterIdLst>
    <p:handoutMasterId r:id="rId45"/>
  </p:handoutMasterIdLst>
  <p:sldIdLst>
    <p:sldId id="256" r:id="rId5"/>
    <p:sldId id="257" r:id="rId6"/>
    <p:sldId id="267" r:id="rId7"/>
    <p:sldId id="295" r:id="rId8"/>
    <p:sldId id="296" r:id="rId9"/>
    <p:sldId id="258" r:id="rId10"/>
    <p:sldId id="270" r:id="rId11"/>
    <p:sldId id="271" r:id="rId12"/>
    <p:sldId id="259" r:id="rId13"/>
    <p:sldId id="272" r:id="rId14"/>
    <p:sldId id="274" r:id="rId15"/>
    <p:sldId id="260" r:id="rId16"/>
    <p:sldId id="281" r:id="rId17"/>
    <p:sldId id="282" r:id="rId18"/>
    <p:sldId id="283" r:id="rId19"/>
    <p:sldId id="284" r:id="rId20"/>
    <p:sldId id="261" r:id="rId21"/>
    <p:sldId id="276" r:id="rId22"/>
    <p:sldId id="277" r:id="rId23"/>
    <p:sldId id="262" r:id="rId24"/>
    <p:sldId id="278" r:id="rId25"/>
    <p:sldId id="279" r:id="rId26"/>
    <p:sldId id="263" r:id="rId27"/>
    <p:sldId id="285" r:id="rId28"/>
    <p:sldId id="264" r:id="rId29"/>
    <p:sldId id="288" r:id="rId30"/>
    <p:sldId id="286" r:id="rId31"/>
    <p:sldId id="287" r:id="rId32"/>
    <p:sldId id="265" r:id="rId33"/>
    <p:sldId id="289" r:id="rId34"/>
    <p:sldId id="290" r:id="rId35"/>
    <p:sldId id="297" r:id="rId36"/>
    <p:sldId id="298" r:id="rId37"/>
    <p:sldId id="291" r:id="rId38"/>
    <p:sldId id="292" r:id="rId39"/>
    <p:sldId id="266" r:id="rId40"/>
    <p:sldId id="293" r:id="rId41"/>
    <p:sldId id="294" r:id="rId42"/>
    <p:sldId id="269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9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4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5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6797D-494D-1F4E-8BF5-EED968C33BD9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E2577-4A19-6045-9D66-3023E37F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270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1797C-D835-FA4C-BCD5-AC5588882758}" type="datetimeFigureOut">
              <a:rPr lang="en-US" smtClean="0"/>
              <a:t>9/22/17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95700-38A4-2244-9B33-8311326B2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01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Callbacks can only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autoload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classes from psr-0, psr-4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classmap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definitions. If a defined callback relies on functions defined outside of a class, the callback itself is responsible for loading the file containing these functions.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Functionality was built into the main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</a:t>
            </a:r>
            <a:r>
              <a:rPr lang="en-US" baseline="0" dirty="0" smtClean="0"/>
              <a:t> example: left-pad package is withdrawn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19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95700-38A4-2244-9B33-8311326B20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1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559B-E105-DB46-94E6-63050E1B206D}" type="datetime1">
              <a:rPr lang="en-US" smtClean="0"/>
              <a:t>9/22/17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D99-2E16-5D42-AAF0-06BE504F9A8C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EECEF-C1CB-D449-8E89-EF1435DDCECB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7B97-0B3B-844F-B87D-1AC735CC8E58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8108-028F-1247-BA4F-0B6BB68FB089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898F-8CAE-ED4B-83F8-D154ABFE876F}" type="datetime1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AFC4-D4F5-8C46-A2A4-A3C8F154C6D3}" type="datetime1">
              <a:rPr lang="en-US" smtClean="0"/>
              <a:t>9/22/17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8A9E-3CA1-4C45-8BF2-332B41C49B91}" type="datetime1">
              <a:rPr lang="en-US" smtClean="0"/>
              <a:t>9/22/17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959E-7C8C-FB48-BFE3-2BC517499773}" type="datetime1">
              <a:rPr lang="en-US" smtClean="0"/>
              <a:t>9/22/17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60D00-0515-EB42-B70B-103A3C80E673}" type="datetime1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9E887-0C03-0842-A9B6-070D89D7250E}" type="datetime1">
              <a:rPr lang="en-US" smtClean="0"/>
              <a:t>9/22/17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FA75-8537-E546-AE82-F5B462A4D18C}" type="datetime1">
              <a:rPr lang="en-US" smtClean="0"/>
              <a:t>9/22/17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@PSchwisow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VD Comic Serif Pro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ller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ller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ller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ller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ller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etcomposer.org/doc/articles/scripts.md%23event-names" TargetMode="Externa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utterstock.com/" TargetMode="External"/><Relationship Id="rId4" Type="http://schemas.openxmlformats.org/officeDocument/2006/relationships/hyperlink" Target="mailto:patrick.schwisow@gmail.com" TargetMode="External"/><Relationship Id="rId5" Type="http://schemas.openxmlformats.org/officeDocument/2006/relationships/hyperlink" Target="https://twitter.com/PSchwisow" TargetMode="External"/><Relationship Id="rId6" Type="http://schemas.openxmlformats.org/officeDocument/2006/relationships/hyperlink" Target="https://github.com/PSchwisow/Miscellaneous/" TargetMode="External"/><Relationship Id="rId7" Type="http://schemas.openxmlformats.org/officeDocument/2006/relationships/hyperlink" Target="https://joind.in/talk/dbefb" TargetMode="External"/><Relationship Id="rId8" Type="http://schemas.openxmlformats.org/officeDocument/2006/relationships/hyperlink" Target="http://wizardcat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522" y="765503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/>
              <a:t>10 Things You </a:t>
            </a:r>
            <a:r>
              <a:rPr lang="en-US" dirty="0" smtClean="0"/>
              <a:t>Didn’t </a:t>
            </a:r>
            <a:r>
              <a:rPr lang="en-US" dirty="0"/>
              <a:t>Know You Could Do With Composer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4388"/>
            <a:ext cx="6400800" cy="1314450"/>
          </a:xfrm>
        </p:spPr>
        <p:txBody>
          <a:bodyPr/>
          <a:lstStyle/>
          <a:p>
            <a:r>
              <a:rPr lang="en-US" dirty="0" smtClean="0"/>
              <a:t>Patrick Schwisow</a:t>
            </a:r>
          </a:p>
          <a:p>
            <a:r>
              <a:rPr lang="en-US" dirty="0" smtClean="0"/>
              <a:t>Madison PHP Conference 2017</a:t>
            </a:r>
            <a:endParaRPr lang="en-US" dirty="0"/>
          </a:p>
        </p:txBody>
      </p:sp>
      <p:pic>
        <p:nvPicPr>
          <p:cNvPr id="4" name="Picture 3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2" y="2019300"/>
            <a:ext cx="883920" cy="1085088"/>
          </a:xfrm>
          <a:prstGeom prst="rect">
            <a:avLst/>
          </a:prstGeom>
        </p:spPr>
      </p:pic>
      <p:pic>
        <p:nvPicPr>
          <p:cNvPr id="5" name="Picture 4" descr="logo-composer-transparen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42" y="2019300"/>
            <a:ext cx="883920" cy="1085088"/>
          </a:xfrm>
          <a:prstGeom prst="rect">
            <a:avLst/>
          </a:prstGeom>
        </p:spPr>
      </p:pic>
      <p:pic>
        <p:nvPicPr>
          <p:cNvPr id="6" name="Picture 5" descr="logo-composer-transparent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62" y="2019300"/>
            <a:ext cx="883920" cy="1085088"/>
          </a:xfrm>
          <a:prstGeom prst="rect">
            <a:avLst/>
          </a:prstGeom>
        </p:spPr>
      </p:pic>
      <p:pic>
        <p:nvPicPr>
          <p:cNvPr id="7" name="Picture 6" descr="logo-composer-transparent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82" y="2019300"/>
            <a:ext cx="883920" cy="1085088"/>
          </a:xfrm>
          <a:prstGeom prst="rect">
            <a:avLst/>
          </a:prstGeom>
        </p:spPr>
      </p:pic>
      <p:pic>
        <p:nvPicPr>
          <p:cNvPr id="8" name="Picture 7" descr="logo-composer-transparent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802" y="2019300"/>
            <a:ext cx="883920" cy="1085088"/>
          </a:xfrm>
          <a:prstGeom prst="rect">
            <a:avLst/>
          </a:prstGeom>
        </p:spPr>
      </p:pic>
      <p:pic>
        <p:nvPicPr>
          <p:cNvPr id="9" name="Picture 8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722" y="2019300"/>
            <a:ext cx="883920" cy="1085088"/>
          </a:xfrm>
          <a:prstGeom prst="rect">
            <a:avLst/>
          </a:prstGeom>
        </p:spPr>
      </p:pic>
      <p:pic>
        <p:nvPicPr>
          <p:cNvPr id="10" name="Picture 9" descr="logo-composer-transparen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42" y="2019300"/>
            <a:ext cx="883920" cy="1085088"/>
          </a:xfrm>
          <a:prstGeom prst="rect">
            <a:avLst/>
          </a:prstGeom>
        </p:spPr>
      </p:pic>
      <p:pic>
        <p:nvPicPr>
          <p:cNvPr id="11" name="Picture 10" descr="logo-composer-transparent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562" y="2019300"/>
            <a:ext cx="883920" cy="1085088"/>
          </a:xfrm>
          <a:prstGeom prst="rect">
            <a:avLst/>
          </a:prstGeom>
        </p:spPr>
      </p:pic>
      <p:pic>
        <p:nvPicPr>
          <p:cNvPr id="12" name="Picture 11" descr="logo-composer-transparent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482" y="2019300"/>
            <a:ext cx="883920" cy="1085088"/>
          </a:xfrm>
          <a:prstGeom prst="rect">
            <a:avLst/>
          </a:prstGeom>
        </p:spPr>
      </p:pic>
      <p:pic>
        <p:nvPicPr>
          <p:cNvPr id="13" name="Picture 12" descr="logo-composer-transparent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402" y="2019300"/>
            <a:ext cx="883920" cy="1085088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00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77823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 smtClean="0">
                <a:latin typeface="Nimbus Mono"/>
              </a:rPr>
              <a:t>    "require": {</a:t>
            </a:r>
          </a:p>
          <a:p>
            <a:r>
              <a:rPr lang="en-US" dirty="0" smtClean="0">
                <a:latin typeface="Nimbus Mono"/>
              </a:rPr>
              <a:t>        </a:t>
            </a:r>
            <a:r>
              <a:rPr lang="en-US" dirty="0">
                <a:latin typeface="Nimbus Mono"/>
              </a:rPr>
              <a:t>"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-</a:t>
            </a:r>
            <a:r>
              <a:rPr lang="en-US" dirty="0" err="1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-bot-react": </a:t>
            </a:r>
            <a:r>
              <a:rPr lang="en-US" dirty="0" smtClean="0">
                <a:latin typeface="Nimbus Mono"/>
              </a:rPr>
              <a:t>"</a:t>
            </a:r>
            <a:r>
              <a:rPr lang="en-US" dirty="0" err="1" smtClean="0">
                <a:latin typeface="Nimbus Mono"/>
              </a:rPr>
              <a:t>dev-bugfix</a:t>
            </a:r>
            <a:r>
              <a:rPr lang="en-US" dirty="0" smtClean="0">
                <a:latin typeface="Nimbus Mono"/>
              </a:rPr>
              <a:t>"</a:t>
            </a:r>
            <a:r>
              <a:rPr lang="en-US" dirty="0">
                <a:latin typeface="Nimbus Mono"/>
              </a:rPr>
              <a:t>,</a:t>
            </a:r>
          </a:p>
          <a:p>
            <a:r>
              <a:rPr lang="en-US" dirty="0" smtClean="0">
                <a:latin typeface="Nimbus Mono"/>
              </a:rPr>
              <a:t>        "</a:t>
            </a:r>
            <a:r>
              <a:rPr lang="en-US" dirty="0" err="1">
                <a:latin typeface="Nimbus Mono"/>
              </a:rPr>
              <a:t>pschwisow</a:t>
            </a:r>
            <a:r>
              <a:rPr lang="en-US" dirty="0" smtClean="0">
                <a:latin typeface="Nimbus Mono"/>
              </a:rPr>
              <a:t>/</a:t>
            </a:r>
            <a:r>
              <a:rPr lang="en-US" dirty="0" err="1" smtClean="0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-plugin-react</a:t>
            </a:r>
            <a:r>
              <a:rPr lang="en-US" dirty="0" smtClean="0">
                <a:latin typeface="Nimbus Mono"/>
              </a:rPr>
              <a:t>-karma"</a:t>
            </a:r>
            <a:r>
              <a:rPr lang="en-US" dirty="0">
                <a:latin typeface="Nimbus Mono"/>
              </a:rPr>
              <a:t>: "~</a:t>
            </a:r>
            <a:r>
              <a:rPr lang="en-US" dirty="0" smtClean="0">
                <a:latin typeface="Nimbus Mono"/>
              </a:rPr>
              <a:t>2"</a:t>
            </a:r>
            <a:endParaRPr lang="en-US" dirty="0">
              <a:latin typeface="Nimbus Mono"/>
            </a:endParaRPr>
          </a:p>
          <a:p>
            <a:r>
              <a:rPr lang="en-US" dirty="0" smtClean="0">
                <a:latin typeface="Nimbus Mono"/>
              </a:rPr>
              <a:t>    }</a:t>
            </a:r>
            <a:endParaRPr lang="en-US" dirty="0">
              <a:latin typeface="Nimbus Mono"/>
            </a:endParaRPr>
          </a:p>
          <a:p>
            <a:r>
              <a:rPr lang="en-US" dirty="0" smtClean="0">
                <a:latin typeface="Nimbus Mono"/>
              </a:rPr>
              <a:t>}</a:t>
            </a:r>
          </a:p>
          <a:p>
            <a:endParaRPr lang="en-US" dirty="0">
              <a:latin typeface="Nimbus Mono"/>
            </a:endParaRPr>
          </a:p>
          <a:p>
            <a:r>
              <a:rPr lang="en-US" dirty="0">
                <a:solidFill>
                  <a:srgbClr val="C0504D"/>
                </a:solidFill>
                <a:latin typeface="Nimbus Mono"/>
              </a:rPr>
              <a:t>Your requirements could not be resolved to an installable set of packages.</a:t>
            </a:r>
          </a:p>
          <a:p>
            <a:r>
              <a:rPr lang="en-US" dirty="0" smtClean="0">
                <a:latin typeface="Nimbus Mono"/>
              </a:rPr>
              <a:t>  </a:t>
            </a:r>
            <a:r>
              <a:rPr lang="en-US" dirty="0">
                <a:latin typeface="Nimbus Mono"/>
              </a:rPr>
              <a:t>Problem 1</a:t>
            </a:r>
          </a:p>
          <a:p>
            <a:r>
              <a:rPr lang="en-US" dirty="0">
                <a:latin typeface="Nimbus Mono"/>
              </a:rPr>
              <a:t>    - </a:t>
            </a:r>
            <a:r>
              <a:rPr lang="en-US" dirty="0" err="1">
                <a:latin typeface="Nimbus Mono"/>
              </a:rPr>
              <a:t>pschwisow</a:t>
            </a:r>
            <a:r>
              <a:rPr lang="en-US" dirty="0" smtClean="0">
                <a:latin typeface="Nimbus Mono"/>
              </a:rPr>
              <a:t>/</a:t>
            </a:r>
            <a:r>
              <a:rPr lang="en-US" dirty="0" err="1" smtClean="0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-plugin-react-karma</a:t>
            </a:r>
            <a:r>
              <a:rPr lang="en-US" dirty="0" smtClean="0">
                <a:latin typeface="Nimbus Mono"/>
              </a:rPr>
              <a:t> 2.0.0 </a:t>
            </a:r>
            <a:r>
              <a:rPr lang="en-US" dirty="0">
                <a:latin typeface="Nimbus Mono"/>
              </a:rPr>
              <a:t>requires 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-</a:t>
            </a:r>
            <a:r>
              <a:rPr lang="en-US" dirty="0" err="1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-bot-react</a:t>
            </a:r>
            <a:r>
              <a:rPr lang="en-US" dirty="0" smtClean="0">
                <a:latin typeface="Nimbus Mono"/>
              </a:rPr>
              <a:t> ~2 </a:t>
            </a:r>
            <a:r>
              <a:rPr lang="en-US" dirty="0">
                <a:latin typeface="Nimbus Mono"/>
              </a:rPr>
              <a:t>-&gt; </a:t>
            </a:r>
            <a:r>
              <a:rPr lang="en-US" dirty="0" err="1">
                <a:latin typeface="Nimbus Mono"/>
              </a:rPr>
              <a:t>satisfiable</a:t>
            </a:r>
            <a:r>
              <a:rPr lang="en-US" dirty="0">
                <a:latin typeface="Nimbus Mono"/>
              </a:rPr>
              <a:t> by 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-</a:t>
            </a:r>
            <a:r>
              <a:rPr lang="en-US" dirty="0" err="1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-bot-react </a:t>
            </a:r>
            <a:r>
              <a:rPr lang="en-US" dirty="0" smtClean="0">
                <a:latin typeface="Nimbus Mono"/>
              </a:rPr>
              <a:t>[2.0.0</a:t>
            </a:r>
            <a:r>
              <a:rPr lang="en-US" dirty="0">
                <a:latin typeface="Nimbus Mono"/>
              </a:rPr>
              <a:t>, </a:t>
            </a:r>
            <a:r>
              <a:rPr lang="en-US" dirty="0" smtClean="0">
                <a:latin typeface="Nimbus Mono"/>
              </a:rPr>
              <a:t>2.0.1</a:t>
            </a:r>
            <a:r>
              <a:rPr lang="en-US" dirty="0">
                <a:latin typeface="Nimbus Mono"/>
              </a:rPr>
              <a:t>] but these conflict with your requirements or minimum-stability.</a:t>
            </a:r>
          </a:p>
          <a:p>
            <a:r>
              <a:rPr lang="en-US" dirty="0" smtClean="0">
                <a:latin typeface="Nimbus Mono"/>
              </a:rPr>
              <a:t>    - </a:t>
            </a:r>
            <a:r>
              <a:rPr lang="en-US" dirty="0">
                <a:latin typeface="Nimbus Mono"/>
              </a:rPr>
              <a:t>Installation request for </a:t>
            </a:r>
            <a:r>
              <a:rPr lang="en-US" dirty="0" err="1">
                <a:latin typeface="Nimbus Mono"/>
              </a:rPr>
              <a:t>pschwisow</a:t>
            </a:r>
            <a:r>
              <a:rPr lang="en-US" dirty="0" smtClean="0">
                <a:latin typeface="Nimbus Mono"/>
              </a:rPr>
              <a:t>/</a:t>
            </a:r>
            <a:r>
              <a:rPr lang="en-US" dirty="0" err="1" smtClean="0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-plugin-react-karma</a:t>
            </a:r>
            <a:r>
              <a:rPr lang="en-US" dirty="0" smtClean="0">
                <a:latin typeface="Nimbus Mono"/>
              </a:rPr>
              <a:t> 2.0.0 </a:t>
            </a:r>
            <a:r>
              <a:rPr lang="en-US" dirty="0">
                <a:latin typeface="Nimbus Mono"/>
              </a:rPr>
              <a:t>-&gt; </a:t>
            </a:r>
            <a:r>
              <a:rPr lang="en-US" dirty="0" err="1">
                <a:latin typeface="Nimbus Mono"/>
              </a:rPr>
              <a:t>satisfiable</a:t>
            </a:r>
            <a:r>
              <a:rPr lang="en-US" dirty="0">
                <a:latin typeface="Nimbus Mono"/>
              </a:rPr>
              <a:t> by </a:t>
            </a:r>
            <a:r>
              <a:rPr lang="en-US" dirty="0" err="1">
                <a:latin typeface="Nimbus Mono"/>
              </a:rPr>
              <a:t>pschwisow</a:t>
            </a:r>
            <a:r>
              <a:rPr lang="en-US" dirty="0" smtClean="0">
                <a:latin typeface="Nimbus Mono"/>
              </a:rPr>
              <a:t>/</a:t>
            </a:r>
            <a:r>
              <a:rPr lang="en-US" dirty="0" err="1" smtClean="0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-plugin-react-karma </a:t>
            </a:r>
            <a:r>
              <a:rPr lang="en-US" dirty="0" smtClean="0">
                <a:latin typeface="Nimbus Mono"/>
              </a:rPr>
              <a:t>[2.0.0</a:t>
            </a:r>
            <a:r>
              <a:rPr lang="en-US" dirty="0">
                <a:latin typeface="Nimbus Mono"/>
              </a:rPr>
              <a:t>]</a:t>
            </a:r>
            <a:r>
              <a:rPr lang="en-US" dirty="0" smtClean="0">
                <a:latin typeface="Nimbus Mono"/>
              </a:rPr>
              <a:t>.</a:t>
            </a:r>
            <a:endParaRPr lang="en-US" dirty="0">
              <a:latin typeface="Nimbus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3</a:t>
            </a:r>
            <a:r>
              <a:rPr lang="en-US" sz="2000" dirty="0" smtClean="0">
                <a:latin typeface="HVD Comic Serif Pro"/>
              </a:rPr>
              <a:t>-1: Before Inline Alias</a:t>
            </a:r>
            <a:endParaRPr lang="en-US" sz="2000" dirty="0">
              <a:latin typeface="HVD Comic Serif Pro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0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173124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 smtClean="0">
                <a:latin typeface="Nimbus Mono"/>
              </a:rPr>
              <a:t>  "require": {</a:t>
            </a:r>
          </a:p>
          <a:p>
            <a:r>
              <a:rPr lang="en-US" dirty="0" smtClean="0">
                <a:latin typeface="Nimbus Mono"/>
              </a:rPr>
              <a:t>      "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-</a:t>
            </a:r>
            <a:r>
              <a:rPr lang="en-US" dirty="0" err="1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-bot-react": </a:t>
            </a:r>
            <a:r>
              <a:rPr lang="en-US" dirty="0" smtClean="0">
                <a:latin typeface="Nimbus Mono"/>
              </a:rPr>
              <a:t>"</a:t>
            </a:r>
            <a:r>
              <a:rPr lang="en-US" dirty="0" err="1" smtClean="0">
                <a:latin typeface="Nimbus Mono"/>
              </a:rPr>
              <a:t>dev-bugfix</a:t>
            </a:r>
            <a:r>
              <a:rPr lang="en-US" dirty="0" smtClean="0">
                <a:latin typeface="Nimbus Mono"/>
              </a:rPr>
              <a:t> as 2.0.1"</a:t>
            </a:r>
            <a:r>
              <a:rPr lang="en-US" dirty="0">
                <a:latin typeface="Nimbus Mono"/>
              </a:rPr>
              <a:t>,</a:t>
            </a:r>
          </a:p>
          <a:p>
            <a:r>
              <a:rPr lang="en-US" dirty="0" smtClean="0">
                <a:latin typeface="Nimbus Mono"/>
              </a:rPr>
              <a:t>      "</a:t>
            </a:r>
            <a:r>
              <a:rPr lang="en-US" dirty="0" err="1">
                <a:latin typeface="Nimbus Mono"/>
              </a:rPr>
              <a:t>pschwisow</a:t>
            </a:r>
            <a:r>
              <a:rPr lang="en-US" dirty="0" smtClean="0">
                <a:latin typeface="Nimbus Mono"/>
              </a:rPr>
              <a:t>/</a:t>
            </a:r>
            <a:r>
              <a:rPr lang="en-US" dirty="0" err="1" smtClean="0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-plugin-react</a:t>
            </a:r>
            <a:r>
              <a:rPr lang="en-US" dirty="0" smtClean="0">
                <a:latin typeface="Nimbus Mono"/>
              </a:rPr>
              <a:t>-karma"</a:t>
            </a:r>
            <a:r>
              <a:rPr lang="en-US" dirty="0">
                <a:latin typeface="Nimbus Mono"/>
              </a:rPr>
              <a:t>: "~</a:t>
            </a:r>
            <a:r>
              <a:rPr lang="en-US" dirty="0" smtClean="0">
                <a:latin typeface="Nimbus Mono"/>
              </a:rPr>
              <a:t>2"</a:t>
            </a:r>
            <a:endParaRPr lang="en-US" dirty="0">
              <a:latin typeface="Nimbus Mono"/>
            </a:endParaRPr>
          </a:p>
          <a:p>
            <a:r>
              <a:rPr lang="en-US" dirty="0" smtClean="0">
                <a:latin typeface="Nimbus Mono"/>
              </a:rPr>
              <a:t>  }</a:t>
            </a:r>
            <a:endParaRPr lang="en-US" dirty="0">
              <a:latin typeface="Nimbus Mono"/>
            </a:endParaRPr>
          </a:p>
          <a:p>
            <a:r>
              <a:rPr lang="en-US" dirty="0" smtClean="0">
                <a:latin typeface="Nimbus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3</a:t>
            </a:r>
            <a:r>
              <a:rPr lang="en-US" sz="2000" dirty="0" smtClean="0">
                <a:latin typeface="HVD Comic Serif Pro"/>
              </a:rPr>
              <a:t>-2: With Inline Alias</a:t>
            </a:r>
            <a:endParaRPr lang="en-US" sz="2000" dirty="0">
              <a:latin typeface="HVD Comic Serif Pro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871953" y="1781156"/>
            <a:ext cx="2655574" cy="824609"/>
          </a:xfrm>
          <a:prstGeom prst="wedgeRectCallout">
            <a:avLst>
              <a:gd name="adj1" fmla="val 32913"/>
              <a:gd name="adj2" fmla="val -104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ller"/>
              </a:rPr>
              <a:t>Use most recent version listed in </a:t>
            </a:r>
            <a:r>
              <a:rPr lang="en-US" dirty="0" err="1" smtClean="0">
                <a:latin typeface="Aller"/>
              </a:rPr>
              <a:t>composer.lock</a:t>
            </a:r>
            <a:endParaRPr lang="en-US" dirty="0">
              <a:latin typeface="All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7" name="Picture 6" descr="logo-composer-transparen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9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Beyond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require-</a:t>
            </a:r>
            <a:r>
              <a:rPr lang="en-US" dirty="0" err="1" smtClean="0"/>
              <a:t>dev</a:t>
            </a:r>
            <a:r>
              <a:rPr lang="en-US" dirty="0" smtClean="0"/>
              <a:t> – Do not install if </a:t>
            </a:r>
            <a:r>
              <a:rPr lang="en-US" sz="2800" dirty="0" smtClean="0">
                <a:latin typeface="Nimbus Mono"/>
                <a:cs typeface="Consolas"/>
              </a:rPr>
              <a:t>--no-</a:t>
            </a:r>
            <a:r>
              <a:rPr lang="en-US" sz="2800" dirty="0" err="1" smtClean="0">
                <a:latin typeface="Nimbus Mono"/>
                <a:cs typeface="Consolas"/>
              </a:rPr>
              <a:t>dev</a:t>
            </a:r>
            <a:r>
              <a:rPr lang="en-US" dirty="0" smtClean="0"/>
              <a:t> flag is set.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600" dirty="0" smtClean="0"/>
              <a:t>Example:</a:t>
            </a:r>
          </a:p>
          <a:p>
            <a:pPr marL="0" indent="0">
              <a:buNone/>
            </a:pPr>
            <a:r>
              <a:rPr lang="en-US" sz="2200" dirty="0" smtClean="0">
                <a:latin typeface="Nimbus Mono"/>
                <a:cs typeface="Consolas"/>
              </a:rPr>
              <a:t>    "require-</a:t>
            </a:r>
            <a:r>
              <a:rPr lang="en-US" sz="2200" dirty="0" err="1" smtClean="0">
                <a:latin typeface="Nimbus Mono"/>
                <a:cs typeface="Consolas"/>
              </a:rPr>
              <a:t>dev</a:t>
            </a:r>
            <a:r>
              <a:rPr lang="en-US" sz="2200" dirty="0" smtClean="0">
                <a:latin typeface="Nimbus Mono"/>
                <a:cs typeface="Consolas"/>
              </a:rPr>
              <a:t>": {</a:t>
            </a:r>
          </a:p>
          <a:p>
            <a:pPr marL="0" indent="0">
              <a:buNone/>
            </a:pPr>
            <a:r>
              <a:rPr lang="en-US" sz="2200" dirty="0" smtClean="0">
                <a:latin typeface="Nimbus Mono"/>
                <a:cs typeface="Consolas"/>
              </a:rPr>
              <a:t>        "</a:t>
            </a:r>
            <a:r>
              <a:rPr lang="en-US" sz="2200" dirty="0" err="1">
                <a:latin typeface="Nimbus Mono"/>
                <a:cs typeface="Consolas"/>
              </a:rPr>
              <a:t>phpunit</a:t>
            </a:r>
            <a:r>
              <a:rPr lang="en-US" sz="2200" dirty="0">
                <a:latin typeface="Nimbus Mono"/>
                <a:cs typeface="Consolas"/>
              </a:rPr>
              <a:t>/</a:t>
            </a:r>
            <a:r>
              <a:rPr lang="en-US" sz="2200" dirty="0" err="1">
                <a:latin typeface="Nimbus Mono"/>
                <a:cs typeface="Consolas"/>
              </a:rPr>
              <a:t>phpunit</a:t>
            </a:r>
            <a:r>
              <a:rPr lang="en-US" sz="2200" dirty="0">
                <a:latin typeface="Nimbus Mono"/>
                <a:cs typeface="Consolas"/>
              </a:rPr>
              <a:t>": "4.5.*",</a:t>
            </a:r>
          </a:p>
          <a:p>
            <a:pPr marL="0" indent="0">
              <a:buNone/>
            </a:pPr>
            <a:r>
              <a:rPr lang="nl-NL" sz="2200" dirty="0">
                <a:latin typeface="Nimbus Mono"/>
                <a:cs typeface="Consolas"/>
              </a:rPr>
              <a:t> </a:t>
            </a:r>
            <a:r>
              <a:rPr lang="nl-NL" sz="2200" dirty="0" smtClean="0">
                <a:latin typeface="Nimbus Mono"/>
                <a:cs typeface="Consolas"/>
              </a:rPr>
              <a:t>       "</a:t>
            </a:r>
            <a:r>
              <a:rPr lang="nl-NL" sz="2200" dirty="0" err="1">
                <a:latin typeface="Nimbus Mono"/>
                <a:cs typeface="Consolas"/>
              </a:rPr>
              <a:t>phake</a:t>
            </a:r>
            <a:r>
              <a:rPr lang="nl-NL" sz="2200" dirty="0">
                <a:latin typeface="Nimbus Mono"/>
                <a:cs typeface="Consolas"/>
              </a:rPr>
              <a:t>/</a:t>
            </a:r>
            <a:r>
              <a:rPr lang="nl-NL" sz="2200" dirty="0" err="1">
                <a:latin typeface="Nimbus Mono"/>
                <a:cs typeface="Consolas"/>
              </a:rPr>
              <a:t>phake</a:t>
            </a:r>
            <a:r>
              <a:rPr lang="nl-NL" sz="2200" dirty="0">
                <a:latin typeface="Nimbus Mono"/>
                <a:cs typeface="Consolas"/>
              </a:rPr>
              <a:t>": "2.0.0-</a:t>
            </a:r>
            <a:r>
              <a:rPr lang="nl-NL" sz="2200" dirty="0" smtClean="0">
                <a:latin typeface="Nimbus Mono"/>
                <a:cs typeface="Consolas"/>
              </a:rPr>
              <a:t>beta2",</a:t>
            </a:r>
          </a:p>
          <a:p>
            <a:pPr marL="0" indent="0">
              <a:buNone/>
            </a:pPr>
            <a:r>
              <a:rPr lang="en-US" sz="2200" dirty="0" smtClean="0">
                <a:latin typeface="Nimbus Mono"/>
                <a:cs typeface="Consolas"/>
              </a:rPr>
              <a:t>        "</a:t>
            </a:r>
            <a:r>
              <a:rPr lang="en-US" sz="2200" dirty="0" err="1">
                <a:latin typeface="Nimbus Mono"/>
                <a:cs typeface="Consolas"/>
              </a:rPr>
              <a:t>friendsofphp</a:t>
            </a:r>
            <a:r>
              <a:rPr lang="en-US" sz="2200" dirty="0">
                <a:latin typeface="Nimbus Mono"/>
                <a:cs typeface="Consolas"/>
              </a:rPr>
              <a:t>/</a:t>
            </a:r>
            <a:r>
              <a:rPr lang="en-US" sz="2200" dirty="0" err="1">
                <a:latin typeface="Nimbus Mono"/>
                <a:cs typeface="Consolas"/>
              </a:rPr>
              <a:t>php</a:t>
            </a:r>
            <a:r>
              <a:rPr lang="en-US" sz="2200" dirty="0">
                <a:latin typeface="Nimbus Mono"/>
                <a:cs typeface="Consolas"/>
              </a:rPr>
              <a:t>-</a:t>
            </a:r>
            <a:r>
              <a:rPr lang="en-US" sz="2200" dirty="0" err="1">
                <a:latin typeface="Nimbus Mono"/>
                <a:cs typeface="Consolas"/>
              </a:rPr>
              <a:t>cs</a:t>
            </a:r>
            <a:r>
              <a:rPr lang="en-US" sz="2200" dirty="0">
                <a:latin typeface="Nimbus Mono"/>
                <a:cs typeface="Consolas"/>
              </a:rPr>
              <a:t>-fixer": "~</a:t>
            </a:r>
            <a:r>
              <a:rPr lang="en-US" sz="2200" dirty="0" smtClean="0">
                <a:latin typeface="Nimbus Mono"/>
                <a:cs typeface="Consolas"/>
              </a:rPr>
              <a:t>1"</a:t>
            </a:r>
            <a:endParaRPr lang="en-US" sz="2200" dirty="0">
              <a:latin typeface="Nimbus Mono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Nimbus Mono"/>
                <a:cs typeface="Consolas"/>
              </a:rPr>
              <a:t>    }</a:t>
            </a:r>
            <a:r>
              <a:rPr lang="en-US" sz="2200" dirty="0">
                <a:latin typeface="Nimbus Mono"/>
                <a:cs typeface="Consolas"/>
              </a:rPr>
              <a:t>,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05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Beyond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conflict – This package cannot be used together with the specified package.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 smtClean="0"/>
              <a:t>Example: </a:t>
            </a:r>
            <a:r>
              <a:rPr lang="en-US" sz="2600" dirty="0" err="1" smtClean="0"/>
              <a:t>Phergie</a:t>
            </a:r>
            <a:r>
              <a:rPr lang="en-US" sz="2600" dirty="0" smtClean="0"/>
              <a:t> client now handles “pong” functionality internally. If you use it together with plugin, things break.</a:t>
            </a:r>
          </a:p>
          <a:p>
            <a:pPr marL="0" indent="0">
              <a:buNone/>
            </a:pPr>
            <a:r>
              <a:rPr lang="ro-RO" sz="2400" dirty="0" smtClean="0">
                <a:latin typeface="Nimbus Mono"/>
                <a:cs typeface="Consolas"/>
              </a:rPr>
              <a:t>  "</a:t>
            </a:r>
            <a:r>
              <a:rPr lang="ro-RO" sz="2400" dirty="0">
                <a:latin typeface="Nimbus Mono"/>
                <a:cs typeface="Consolas"/>
              </a:rPr>
              <a:t>conflict": {</a:t>
            </a:r>
          </a:p>
          <a:p>
            <a:pPr marL="0" indent="0">
              <a:buNone/>
            </a:pPr>
            <a:r>
              <a:rPr lang="ro-RO" sz="2400" dirty="0">
                <a:latin typeface="Nimbus Mono"/>
                <a:cs typeface="Consolas"/>
              </a:rPr>
              <a:t>  </a:t>
            </a:r>
            <a:r>
              <a:rPr lang="ro-RO" sz="2400" dirty="0" smtClean="0">
                <a:latin typeface="Nimbus Mono"/>
                <a:cs typeface="Consolas"/>
              </a:rPr>
              <a:t>  "</a:t>
            </a:r>
            <a:r>
              <a:rPr lang="ro-RO" sz="2400" dirty="0">
                <a:latin typeface="Nimbus Mono"/>
                <a:cs typeface="Consolas"/>
              </a:rPr>
              <a:t>phergie/phergie-irc-plugin-react-pong": "</a:t>
            </a:r>
            <a:r>
              <a:rPr lang="ro-RO" sz="2400" dirty="0" smtClean="0">
                <a:latin typeface="Nimbus Mono"/>
                <a:cs typeface="Consolas"/>
              </a:rPr>
              <a:t>*"</a:t>
            </a:r>
            <a:endParaRPr lang="ro-RO" sz="2400" dirty="0">
              <a:latin typeface="Nimbus Mono"/>
              <a:cs typeface="Consolas"/>
            </a:endParaRPr>
          </a:p>
          <a:p>
            <a:pPr marL="0" indent="0">
              <a:buNone/>
            </a:pPr>
            <a:r>
              <a:rPr lang="ro-RO" sz="2400" dirty="0" smtClean="0">
                <a:latin typeface="Nimbus Mono"/>
                <a:cs typeface="Consolas"/>
              </a:rPr>
              <a:t>  }</a:t>
            </a:r>
            <a:r>
              <a:rPr lang="ro-RO" sz="2400" dirty="0">
                <a:latin typeface="Nimbus Mono"/>
                <a:cs typeface="Consolas"/>
              </a:rPr>
              <a:t>,</a:t>
            </a:r>
            <a:endParaRPr lang="en-US" sz="2400" dirty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7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Beyond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– This package can be used in place of the specified package</a:t>
            </a:r>
            <a:r>
              <a:rPr lang="en-US" dirty="0" smtClean="0"/>
              <a:t>.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 smtClean="0"/>
              <a:t>Example: You fork a dependency to fix bugs, but you need other dependencies to treat it as the original.</a:t>
            </a:r>
          </a:p>
          <a:p>
            <a:pPr marL="0" indent="0">
              <a:buNone/>
            </a:pPr>
            <a:r>
              <a:rPr lang="ro-RO" sz="2200" dirty="0" smtClean="0">
                <a:latin typeface="Nimbus Mono"/>
                <a:cs typeface="Consolas"/>
              </a:rPr>
              <a:t>    "replace"</a:t>
            </a:r>
            <a:r>
              <a:rPr lang="ro-RO" sz="2200" dirty="0">
                <a:latin typeface="Nimbus Mono"/>
                <a:cs typeface="Consolas"/>
              </a:rPr>
              <a:t>: {</a:t>
            </a:r>
          </a:p>
          <a:p>
            <a:pPr marL="0" indent="0">
              <a:buNone/>
            </a:pPr>
            <a:r>
              <a:rPr lang="ro-RO" sz="2200" dirty="0">
                <a:latin typeface="Nimbus Mono"/>
                <a:cs typeface="Consolas"/>
              </a:rPr>
              <a:t>    </a:t>
            </a:r>
            <a:r>
              <a:rPr lang="ro-RO" sz="2200" dirty="0" smtClean="0">
                <a:latin typeface="Nimbus Mono"/>
                <a:cs typeface="Consolas"/>
              </a:rPr>
              <a:t>    "other/library"</a:t>
            </a:r>
            <a:r>
              <a:rPr lang="ro-RO" sz="2200" dirty="0">
                <a:latin typeface="Nimbus Mono"/>
                <a:cs typeface="Consolas"/>
              </a:rPr>
              <a:t>: </a:t>
            </a:r>
            <a:r>
              <a:rPr lang="ro-RO" sz="2200" dirty="0" smtClean="0">
                <a:latin typeface="Nimbus Mono"/>
                <a:cs typeface="Consolas"/>
              </a:rPr>
              <a:t>"1.2.3"</a:t>
            </a:r>
            <a:endParaRPr lang="ro-RO" sz="2200" dirty="0">
              <a:latin typeface="Nimbus Mono"/>
              <a:cs typeface="Consolas"/>
            </a:endParaRPr>
          </a:p>
          <a:p>
            <a:pPr marL="0" indent="0">
              <a:buNone/>
            </a:pPr>
            <a:r>
              <a:rPr lang="ro-RO" sz="2200" dirty="0" smtClean="0">
                <a:latin typeface="Nimbus Mono"/>
                <a:cs typeface="Consolas"/>
              </a:rPr>
              <a:t>    }</a:t>
            </a:r>
            <a:r>
              <a:rPr lang="ro-RO" sz="2200" dirty="0">
                <a:latin typeface="Nimbus Mono"/>
                <a:cs typeface="Consolas"/>
              </a:rPr>
              <a:t>,</a:t>
            </a:r>
            <a:endParaRPr lang="en-US" sz="2200" dirty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6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Beyond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 – This package provides an implementation of the specified </a:t>
            </a:r>
            <a:r>
              <a:rPr lang="en-US" dirty="0" smtClean="0"/>
              <a:t>package.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 smtClean="0"/>
              <a:t>Example: PSR-3 defines a logger interface. Packages can require </a:t>
            </a:r>
            <a:r>
              <a:rPr lang="en-US" sz="2400" dirty="0" smtClean="0">
                <a:latin typeface="Nimbus Mono"/>
              </a:rPr>
              <a:t>psr/log-implementation</a:t>
            </a:r>
            <a:r>
              <a:rPr lang="en-US" sz="2600" dirty="0" smtClean="0"/>
              <a:t>. Multiple loggers could satisfy this requirement.</a:t>
            </a:r>
          </a:p>
          <a:p>
            <a:pPr marL="0" indent="0">
              <a:buNone/>
            </a:pPr>
            <a:r>
              <a:rPr lang="ro-RO" sz="2200" dirty="0" smtClean="0">
                <a:latin typeface="Nimbus Mono"/>
                <a:cs typeface="Consolas"/>
              </a:rPr>
              <a:t>    "provide"</a:t>
            </a:r>
            <a:r>
              <a:rPr lang="ro-RO" sz="2200" dirty="0">
                <a:latin typeface="Nimbus Mono"/>
                <a:cs typeface="Consolas"/>
              </a:rPr>
              <a:t>: {</a:t>
            </a:r>
          </a:p>
          <a:p>
            <a:pPr marL="0" indent="0">
              <a:buNone/>
            </a:pPr>
            <a:r>
              <a:rPr lang="ro-RO" sz="2200" dirty="0">
                <a:latin typeface="Nimbus Mono"/>
                <a:cs typeface="Consolas"/>
              </a:rPr>
              <a:t>    </a:t>
            </a:r>
            <a:r>
              <a:rPr lang="ro-RO" sz="2200" dirty="0" smtClean="0">
                <a:latin typeface="Nimbus Mono"/>
                <a:cs typeface="Consolas"/>
              </a:rPr>
              <a:t>   </a:t>
            </a:r>
            <a:r>
              <a:rPr lang="ro-RO" sz="2200" dirty="0">
                <a:latin typeface="Nimbus Mono"/>
                <a:cs typeface="Consolas"/>
              </a:rPr>
              <a:t> "psr/log-implementation": "1.0.0"</a:t>
            </a:r>
          </a:p>
          <a:p>
            <a:pPr marL="0" indent="0">
              <a:buNone/>
            </a:pPr>
            <a:r>
              <a:rPr lang="ro-RO" sz="2200" dirty="0" smtClean="0">
                <a:latin typeface="Nimbus Mono"/>
                <a:cs typeface="Consolas"/>
              </a:rPr>
              <a:t>    }</a:t>
            </a:r>
            <a:r>
              <a:rPr lang="ro-RO" sz="2200" dirty="0">
                <a:latin typeface="Nimbus Mono"/>
                <a:cs typeface="Consolas"/>
              </a:rPr>
              <a:t>,</a:t>
            </a:r>
            <a:endParaRPr lang="en-US" sz="2200" dirty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2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Beyond Require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suggest – When installing, provide suggested additional </a:t>
            </a:r>
            <a:r>
              <a:rPr lang="en-US" dirty="0" smtClean="0"/>
              <a:t>packages.</a:t>
            </a:r>
          </a:p>
          <a:p>
            <a:pPr lvl="1"/>
            <a:r>
              <a:rPr lang="en-US" dirty="0" smtClean="0"/>
              <a:t>Values are text, rather than version constraints.</a:t>
            </a:r>
          </a:p>
          <a:p>
            <a:pPr marL="0" indent="0">
              <a:spcBef>
                <a:spcPts val="1224"/>
              </a:spcBef>
              <a:buNone/>
            </a:pPr>
            <a:r>
              <a:rPr lang="en-US" sz="2600" dirty="0" smtClean="0"/>
              <a:t>Example:</a:t>
            </a:r>
          </a:p>
          <a:p>
            <a:pPr marL="0" indent="0">
              <a:buNone/>
            </a:pPr>
            <a:r>
              <a:rPr lang="ro-RO" sz="2100" dirty="0" smtClean="0">
                <a:latin typeface="Nimbus Mono"/>
                <a:cs typeface="Consolas"/>
              </a:rPr>
              <a:t>  "suggest": {</a:t>
            </a:r>
          </a:p>
          <a:p>
            <a:pPr marL="0" indent="0">
              <a:buNone/>
            </a:pPr>
            <a:r>
              <a:rPr lang="ro-RO" sz="2100" dirty="0" smtClean="0">
                <a:latin typeface="Nimbus Mono"/>
                <a:cs typeface="Consolas"/>
              </a:rPr>
              <a:t>      </a:t>
            </a:r>
            <a:r>
              <a:rPr lang="ro-RO" sz="2100" dirty="0">
                <a:latin typeface="Nimbus Mono"/>
                <a:cs typeface="Consolas"/>
              </a:rPr>
              <a:t>"monolog/monolog": "Allows more advanced logging of the application flow",</a:t>
            </a:r>
          </a:p>
          <a:p>
            <a:pPr marL="0" indent="0">
              <a:buNone/>
            </a:pPr>
            <a:r>
              <a:rPr lang="ro-RO" sz="2100" dirty="0">
                <a:latin typeface="Nimbus Mono"/>
                <a:cs typeface="Consolas"/>
              </a:rPr>
              <a:t>  </a:t>
            </a:r>
            <a:r>
              <a:rPr lang="ro-RO" sz="2100" dirty="0" smtClean="0">
                <a:latin typeface="Nimbus Mono"/>
                <a:cs typeface="Consolas"/>
              </a:rPr>
              <a:t>    </a:t>
            </a:r>
            <a:r>
              <a:rPr lang="ro-RO" sz="2100" dirty="0">
                <a:latin typeface="Nimbus Mono"/>
                <a:cs typeface="Consolas"/>
              </a:rPr>
              <a:t>"ext-xml": "Needed to support XML format in </a:t>
            </a:r>
            <a:r>
              <a:rPr lang="ro-RO" sz="2100" dirty="0" smtClean="0">
                <a:latin typeface="Nimbus Mono"/>
                <a:cs typeface="Consolas"/>
              </a:rPr>
              <a:t>Foo"</a:t>
            </a:r>
          </a:p>
          <a:p>
            <a:pPr marL="0" indent="0">
              <a:buNone/>
            </a:pPr>
            <a:r>
              <a:rPr lang="ro-RO" sz="2100" dirty="0" smtClean="0">
                <a:latin typeface="Nimbus Mono"/>
                <a:cs typeface="Consolas"/>
              </a:rPr>
              <a:t>  }</a:t>
            </a:r>
            <a:r>
              <a:rPr lang="ro-RO" sz="2100" dirty="0">
                <a:latin typeface="Nimbus Mono"/>
                <a:cs typeface="Consolas"/>
              </a:rPr>
              <a:t>,</a:t>
            </a:r>
            <a:endParaRPr lang="en-US" sz="2100" dirty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5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34" y="205979"/>
            <a:ext cx="7739966" cy="857250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  <a:r>
              <a:rPr lang="en-US" dirty="0" smtClean="0"/>
              <a:t>. Non-</a:t>
            </a:r>
            <a:r>
              <a:rPr lang="en-US" dirty="0" err="1" smtClean="0"/>
              <a:t>Packagist</a:t>
            </a:r>
            <a:r>
              <a:rPr lang="en-US" dirty="0" smtClean="0"/>
              <a:t> Repos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 types:</a:t>
            </a:r>
          </a:p>
          <a:p>
            <a:pPr lvl="1"/>
            <a:r>
              <a:rPr lang="en-US" dirty="0" smtClean="0"/>
              <a:t>Composer – </a:t>
            </a:r>
            <a:r>
              <a:rPr lang="en-US" dirty="0" err="1" smtClean="0"/>
              <a:t>Satis</a:t>
            </a:r>
            <a:r>
              <a:rPr lang="en-US" dirty="0" smtClean="0"/>
              <a:t> or Private </a:t>
            </a:r>
            <a:r>
              <a:rPr lang="en-US" dirty="0" err="1" smtClean="0"/>
              <a:t>Packagist</a:t>
            </a:r>
            <a:endParaRPr lang="en-US" dirty="0" smtClean="0"/>
          </a:p>
          <a:p>
            <a:pPr lvl="1"/>
            <a:r>
              <a:rPr lang="en-US" dirty="0" smtClean="0"/>
              <a:t>VCS – </a:t>
            </a:r>
            <a:r>
              <a:rPr lang="en-US" dirty="0" err="1" smtClean="0"/>
              <a:t>git</a:t>
            </a:r>
            <a:r>
              <a:rPr lang="en-US" dirty="0" smtClean="0"/>
              <a:t>, Subversion, Mercurial, Fossil</a:t>
            </a:r>
          </a:p>
          <a:p>
            <a:pPr lvl="1"/>
            <a:r>
              <a:rPr lang="en-US" dirty="0" smtClean="0"/>
              <a:t>PEAR</a:t>
            </a:r>
          </a:p>
          <a:p>
            <a:pPr lvl="1"/>
            <a:r>
              <a:rPr lang="en-US" dirty="0" smtClean="0"/>
              <a:t>Package – Supports libraries without their own </a:t>
            </a:r>
            <a:r>
              <a:rPr lang="en-US" sz="2400" dirty="0" smtClean="0">
                <a:latin typeface="Nimbus Mono"/>
              </a:rPr>
              <a:t>composer.json</a:t>
            </a:r>
            <a:endParaRPr lang="en-US" sz="2400" dirty="0">
              <a:latin typeface="Nimbus Mono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56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80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5012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 smtClean="0">
                <a:latin typeface="Nimbus Mono"/>
              </a:rPr>
              <a:t>  "require": {</a:t>
            </a:r>
          </a:p>
          <a:p>
            <a:r>
              <a:rPr lang="en-US" dirty="0" smtClean="0">
                <a:latin typeface="Nimbus Mono"/>
              </a:rPr>
              <a:t>    "</a:t>
            </a:r>
            <a:r>
              <a:rPr lang="en-US" dirty="0">
                <a:latin typeface="Nimbus Mono"/>
              </a:rPr>
              <a:t>vendor/my-private-repo": "</a:t>
            </a:r>
            <a:r>
              <a:rPr lang="en-US" dirty="0" err="1">
                <a:latin typeface="Nimbus Mono"/>
              </a:rPr>
              <a:t>dev</a:t>
            </a:r>
            <a:r>
              <a:rPr lang="en-US" dirty="0">
                <a:latin typeface="Nimbus Mono"/>
              </a:rPr>
              <a:t>-master",</a:t>
            </a:r>
          </a:p>
          <a:p>
            <a:r>
              <a:rPr lang="en-US" dirty="0" smtClean="0">
                <a:latin typeface="Nimbus Mono"/>
              </a:rPr>
              <a:t>    "vendor/project-a"</a:t>
            </a:r>
            <a:r>
              <a:rPr lang="en-US" dirty="0">
                <a:latin typeface="Nimbus Mono"/>
              </a:rPr>
              <a:t>: "~</a:t>
            </a:r>
            <a:r>
              <a:rPr lang="en-US" dirty="0" smtClean="0">
                <a:latin typeface="Nimbus Mono"/>
              </a:rPr>
              <a:t>2"</a:t>
            </a:r>
            <a:endParaRPr lang="en-US" dirty="0">
              <a:latin typeface="Nimbus Mono"/>
            </a:endParaRPr>
          </a:p>
          <a:p>
            <a:r>
              <a:rPr lang="en-US" dirty="0" smtClean="0">
                <a:latin typeface="Nimbus Mono"/>
              </a:rPr>
              <a:t>  }</a:t>
            </a:r>
            <a:r>
              <a:rPr lang="en-US" dirty="0">
                <a:latin typeface="Nimbus Mono"/>
              </a:rPr>
              <a:t>,</a:t>
            </a:r>
          </a:p>
          <a:p>
            <a:r>
              <a:rPr lang="en-US" dirty="0" smtClean="0">
                <a:latin typeface="Nimbus Mono"/>
              </a:rPr>
              <a:t>  "</a:t>
            </a:r>
            <a:r>
              <a:rPr lang="en-US" dirty="0">
                <a:latin typeface="Nimbus Mono"/>
              </a:rPr>
              <a:t>repositories": [</a:t>
            </a: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{</a:t>
            </a:r>
            <a:endParaRPr lang="en-US" dirty="0">
              <a:latin typeface="Nimbus Mono"/>
            </a:endParaRP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  </a:t>
            </a:r>
            <a:r>
              <a:rPr lang="en-US" dirty="0">
                <a:latin typeface="Nimbus Mono"/>
              </a:rPr>
              <a:t>"type": "</a:t>
            </a:r>
            <a:r>
              <a:rPr lang="en-US" dirty="0" err="1">
                <a:latin typeface="Nimbus Mono"/>
              </a:rPr>
              <a:t>vcs</a:t>
            </a:r>
            <a:r>
              <a:rPr lang="en-US" dirty="0">
                <a:latin typeface="Nimbus Mono"/>
              </a:rPr>
              <a:t>",</a:t>
            </a: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  </a:t>
            </a:r>
            <a:r>
              <a:rPr lang="en-US" dirty="0">
                <a:latin typeface="Nimbus Mono"/>
              </a:rPr>
              <a:t>"</a:t>
            </a:r>
            <a:r>
              <a:rPr lang="en-US" dirty="0" err="1">
                <a:latin typeface="Nimbus Mono"/>
              </a:rPr>
              <a:t>url</a:t>
            </a:r>
            <a:r>
              <a:rPr lang="en-US" dirty="0">
                <a:latin typeface="Nimbus Mono"/>
              </a:rPr>
              <a:t>": </a:t>
            </a:r>
            <a:r>
              <a:rPr lang="en-US" dirty="0" smtClean="0">
                <a:latin typeface="Nimbus Mono"/>
              </a:rPr>
              <a:t>"</a:t>
            </a:r>
            <a:r>
              <a:rPr lang="en-US" dirty="0" err="1">
                <a:latin typeface="Nimbus Mono"/>
              </a:rPr>
              <a:t>git@bitbucket.org:vendor</a:t>
            </a:r>
            <a:r>
              <a:rPr lang="en-US" dirty="0">
                <a:latin typeface="Nimbus Mono"/>
              </a:rPr>
              <a:t>/my-private-</a:t>
            </a:r>
            <a:r>
              <a:rPr lang="en-US" dirty="0" err="1">
                <a:latin typeface="Nimbus Mono"/>
              </a:rPr>
              <a:t>repo.git</a:t>
            </a:r>
            <a:r>
              <a:rPr lang="en-US" dirty="0">
                <a:latin typeface="Nimbus Mono"/>
              </a:rPr>
              <a:t>"</a:t>
            </a: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},</a:t>
            </a:r>
            <a:endParaRPr lang="en-US" dirty="0">
              <a:latin typeface="Nimbus Mono"/>
            </a:endParaRPr>
          </a:p>
          <a:p>
            <a:r>
              <a:rPr lang="en-US" dirty="0">
                <a:latin typeface="Nimbus Mono"/>
              </a:rPr>
              <a:t> </a:t>
            </a:r>
            <a:r>
              <a:rPr lang="en-US" dirty="0" smtClean="0">
                <a:latin typeface="Nimbus Mono"/>
              </a:rPr>
              <a:t>   {</a:t>
            </a:r>
            <a:endParaRPr lang="en-US" dirty="0">
              <a:latin typeface="Nimbus Mono"/>
            </a:endParaRP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  </a:t>
            </a:r>
            <a:r>
              <a:rPr lang="en-US" dirty="0">
                <a:latin typeface="Nimbus Mono"/>
              </a:rPr>
              <a:t>"type": "</a:t>
            </a:r>
            <a:r>
              <a:rPr lang="en-US" dirty="0" err="1">
                <a:latin typeface="Nimbus Mono"/>
              </a:rPr>
              <a:t>vcs</a:t>
            </a:r>
            <a:r>
              <a:rPr lang="en-US" dirty="0">
                <a:latin typeface="Nimbus Mono"/>
              </a:rPr>
              <a:t>",</a:t>
            </a: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  </a:t>
            </a:r>
            <a:r>
              <a:rPr lang="en-US" dirty="0">
                <a:latin typeface="Nimbus Mono"/>
              </a:rPr>
              <a:t>"</a:t>
            </a:r>
            <a:r>
              <a:rPr lang="en-US" dirty="0" err="1">
                <a:latin typeface="Nimbus Mono"/>
              </a:rPr>
              <a:t>url</a:t>
            </a:r>
            <a:r>
              <a:rPr lang="en-US" dirty="0">
                <a:latin typeface="Nimbus Mono"/>
              </a:rPr>
              <a:t>": "http://</a:t>
            </a:r>
            <a:r>
              <a:rPr lang="en-US" dirty="0" err="1">
                <a:latin typeface="Nimbus Mono"/>
              </a:rPr>
              <a:t>svn.example.org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projectA</a:t>
            </a:r>
            <a:r>
              <a:rPr lang="en-US" dirty="0">
                <a:latin typeface="Nimbus Mono"/>
              </a:rPr>
              <a:t>/",</a:t>
            </a:r>
          </a:p>
          <a:p>
            <a:r>
              <a:rPr lang="en-US" dirty="0" smtClean="0">
                <a:latin typeface="Nimbus Mono"/>
              </a:rPr>
              <a:t>    }</a:t>
            </a:r>
          </a:p>
          <a:p>
            <a:r>
              <a:rPr lang="en-US" dirty="0" smtClean="0">
                <a:latin typeface="Nimbus Mono"/>
              </a:rPr>
              <a:t>  ]</a:t>
            </a:r>
          </a:p>
          <a:p>
            <a:r>
              <a:rPr lang="en-US" dirty="0" smtClean="0">
                <a:latin typeface="Nimbus Mono"/>
              </a:rPr>
              <a:t>}</a:t>
            </a:r>
            <a:endParaRPr lang="en-US" dirty="0">
              <a:latin typeface="Nimbus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5</a:t>
            </a:r>
            <a:r>
              <a:rPr lang="en-US" sz="2000" dirty="0" smtClean="0">
                <a:latin typeface="HVD Comic Serif Pro"/>
              </a:rPr>
              <a:t>-1: VCS Repositories</a:t>
            </a:r>
            <a:endParaRPr lang="en-US" sz="2000" dirty="0">
              <a:latin typeface="HVD Comic Serif Pro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7" name="Picture 6" descr="logo-composer-transparen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8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77823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 smtClean="0">
                <a:latin typeface="Nimbus Mono"/>
              </a:rPr>
              <a:t>  "require": { "</a:t>
            </a:r>
            <a:r>
              <a:rPr lang="en-US" dirty="0">
                <a:latin typeface="Nimbus Mono"/>
              </a:rPr>
              <a:t>smarty/smarty": "3.1.</a:t>
            </a:r>
            <a:r>
              <a:rPr lang="en-US" dirty="0" smtClean="0">
                <a:latin typeface="Nimbus Mono"/>
              </a:rPr>
              <a:t>*" }</a:t>
            </a:r>
            <a:r>
              <a:rPr lang="en-US" dirty="0">
                <a:latin typeface="Nimbus Mono"/>
              </a:rPr>
              <a:t>,</a:t>
            </a:r>
          </a:p>
          <a:p>
            <a:r>
              <a:rPr lang="en-US" dirty="0" smtClean="0">
                <a:latin typeface="Nimbus Mono"/>
              </a:rPr>
              <a:t>  "</a:t>
            </a:r>
            <a:r>
              <a:rPr lang="en-US" dirty="0">
                <a:latin typeface="Nimbus Mono"/>
              </a:rPr>
              <a:t>repositories": </a:t>
            </a:r>
            <a:r>
              <a:rPr lang="en-US" dirty="0" smtClean="0">
                <a:latin typeface="Nimbus Mono"/>
              </a:rPr>
              <a:t>[ {</a:t>
            </a:r>
            <a:endParaRPr lang="en-US" dirty="0">
              <a:latin typeface="Nimbus Mono"/>
            </a:endParaRP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"</a:t>
            </a:r>
            <a:r>
              <a:rPr lang="en-US" dirty="0">
                <a:latin typeface="Nimbus Mono"/>
              </a:rPr>
              <a:t>type": "package",</a:t>
            </a: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"</a:t>
            </a:r>
            <a:r>
              <a:rPr lang="en-US" dirty="0">
                <a:latin typeface="Nimbus Mono"/>
              </a:rPr>
              <a:t>package": {</a:t>
            </a: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    </a:t>
            </a:r>
            <a:r>
              <a:rPr lang="en-US" dirty="0">
                <a:latin typeface="Nimbus Mono"/>
              </a:rPr>
              <a:t>"name": "smarty/smarty",</a:t>
            </a: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    </a:t>
            </a:r>
            <a:r>
              <a:rPr lang="en-US" dirty="0">
                <a:latin typeface="Nimbus Mono"/>
              </a:rPr>
              <a:t>"version": "3.1.7",</a:t>
            </a: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    </a:t>
            </a:r>
            <a:r>
              <a:rPr lang="en-US" dirty="0">
                <a:latin typeface="Nimbus Mono"/>
              </a:rPr>
              <a:t>"</a:t>
            </a:r>
            <a:r>
              <a:rPr lang="en-US" dirty="0" err="1">
                <a:latin typeface="Nimbus Mono"/>
              </a:rPr>
              <a:t>dist</a:t>
            </a:r>
            <a:r>
              <a:rPr lang="en-US" dirty="0">
                <a:latin typeface="Nimbus Mono"/>
              </a:rPr>
              <a:t>": </a:t>
            </a:r>
            <a:r>
              <a:rPr lang="en-US" dirty="0" smtClean="0">
                <a:latin typeface="Nimbus Mono"/>
              </a:rPr>
              <a:t>{…}</a:t>
            </a:r>
            <a:r>
              <a:rPr lang="en-US" dirty="0">
                <a:latin typeface="Nimbus Mono"/>
              </a:rPr>
              <a:t>,</a:t>
            </a: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    </a:t>
            </a:r>
            <a:r>
              <a:rPr lang="en-US" dirty="0">
                <a:latin typeface="Nimbus Mono"/>
              </a:rPr>
              <a:t>"source": {</a:t>
            </a: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        </a:t>
            </a:r>
            <a:r>
              <a:rPr lang="en-US" dirty="0">
                <a:latin typeface="Nimbus Mono"/>
              </a:rPr>
              <a:t>"</a:t>
            </a:r>
            <a:r>
              <a:rPr lang="en-US" dirty="0" err="1">
                <a:latin typeface="Nimbus Mono"/>
              </a:rPr>
              <a:t>url</a:t>
            </a:r>
            <a:r>
              <a:rPr lang="en-US" dirty="0">
                <a:latin typeface="Nimbus Mono"/>
              </a:rPr>
              <a:t>": "http://smarty-</a:t>
            </a:r>
            <a:r>
              <a:rPr lang="en-US" dirty="0" err="1">
                <a:latin typeface="Nimbus Mono"/>
              </a:rPr>
              <a:t>php.googlecode.com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svn</a:t>
            </a:r>
            <a:r>
              <a:rPr lang="en-US" dirty="0">
                <a:latin typeface="Nimbus Mono"/>
              </a:rPr>
              <a:t>/",</a:t>
            </a: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        </a:t>
            </a:r>
            <a:r>
              <a:rPr lang="en-US" dirty="0">
                <a:latin typeface="Nimbus Mono"/>
              </a:rPr>
              <a:t>"type": "</a:t>
            </a:r>
            <a:r>
              <a:rPr lang="en-US" dirty="0" err="1">
                <a:latin typeface="Nimbus Mono"/>
              </a:rPr>
              <a:t>svn</a:t>
            </a:r>
            <a:r>
              <a:rPr lang="en-US" dirty="0">
                <a:latin typeface="Nimbus Mono"/>
              </a:rPr>
              <a:t>",</a:t>
            </a: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        </a:t>
            </a:r>
            <a:r>
              <a:rPr lang="en-US" dirty="0">
                <a:latin typeface="Nimbus Mono"/>
              </a:rPr>
              <a:t>"reference": "tags/Smarty_3_1_7/distribution/"</a:t>
            </a: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    </a:t>
            </a:r>
            <a:r>
              <a:rPr lang="en-US" dirty="0">
                <a:latin typeface="Nimbus Mono"/>
              </a:rPr>
              <a:t>},</a:t>
            </a: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    </a:t>
            </a:r>
            <a:r>
              <a:rPr lang="en-US" dirty="0">
                <a:latin typeface="Nimbus Mono"/>
              </a:rPr>
              <a:t>"</a:t>
            </a:r>
            <a:r>
              <a:rPr lang="en-US" dirty="0" err="1">
                <a:latin typeface="Nimbus Mono"/>
              </a:rPr>
              <a:t>autoload</a:t>
            </a:r>
            <a:r>
              <a:rPr lang="en-US" dirty="0">
                <a:latin typeface="Nimbus Mono"/>
              </a:rPr>
              <a:t>": </a:t>
            </a:r>
            <a:r>
              <a:rPr lang="en-US" dirty="0" smtClean="0">
                <a:latin typeface="Nimbus Mono"/>
              </a:rPr>
              <a:t>{ "</a:t>
            </a:r>
            <a:r>
              <a:rPr lang="en-US" dirty="0" err="1">
                <a:latin typeface="Nimbus Mono"/>
              </a:rPr>
              <a:t>classmap</a:t>
            </a:r>
            <a:r>
              <a:rPr lang="en-US" dirty="0">
                <a:latin typeface="Nimbus Mono"/>
              </a:rPr>
              <a:t>": ["libs</a:t>
            </a:r>
            <a:r>
              <a:rPr lang="en-US" dirty="0" smtClean="0">
                <a:latin typeface="Nimbus Mono"/>
              </a:rPr>
              <a:t>/"] </a:t>
            </a:r>
            <a:r>
              <a:rPr lang="en-US" dirty="0">
                <a:latin typeface="Nimbus Mono"/>
              </a:rPr>
              <a:t>}</a:t>
            </a: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  }</a:t>
            </a:r>
            <a:endParaRPr lang="en-US" dirty="0">
              <a:latin typeface="Nimbus Mono"/>
            </a:endParaRPr>
          </a:p>
          <a:p>
            <a:r>
              <a:rPr lang="en-US" dirty="0">
                <a:latin typeface="Nimbus Mono"/>
              </a:rPr>
              <a:t>  </a:t>
            </a:r>
            <a:r>
              <a:rPr lang="en-US" dirty="0" smtClean="0">
                <a:latin typeface="Nimbus Mono"/>
              </a:rPr>
              <a:t>} ]</a:t>
            </a:r>
          </a:p>
          <a:p>
            <a:r>
              <a:rPr lang="en-US" dirty="0" smtClean="0">
                <a:latin typeface="Nimbus Mono"/>
              </a:rPr>
              <a:t>}</a:t>
            </a:r>
            <a:endParaRPr lang="en-US" dirty="0">
              <a:latin typeface="Nimbus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5</a:t>
            </a:r>
            <a:r>
              <a:rPr lang="en-US" sz="2000" dirty="0" smtClean="0">
                <a:latin typeface="HVD Comic Serif Pro"/>
              </a:rPr>
              <a:t>-2: Package Repositories</a:t>
            </a:r>
            <a:endParaRPr lang="en-US" sz="2000" dirty="0">
              <a:latin typeface="HVD Comic Serif Pro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7" name="Picture 6" descr="logo-composer-transparen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0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0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 Things You Already Knew…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5" y="1200151"/>
            <a:ext cx="4227167" cy="3394472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Dependency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PHP Version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for Extensions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Updating Libraries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9826" y="1200151"/>
            <a:ext cx="3886974" cy="3394472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Works with </a:t>
            </a:r>
            <a:r>
              <a:rPr lang="en-US" dirty="0" err="1"/>
              <a:t>Packagist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 err="1" smtClean="0"/>
              <a:t>Autoloading</a:t>
            </a:r>
            <a:endParaRPr lang="en-US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Lock Library Versions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Minimum Stability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Use Named Branches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3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dist</a:t>
            </a:r>
            <a:r>
              <a:rPr lang="en-US" dirty="0" smtClean="0"/>
              <a:t> vs.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Dist</a:t>
            </a:r>
            <a:r>
              <a:rPr lang="en-US" dirty="0" smtClean="0"/>
              <a:t> – a packaged version (usually a ZIP)</a:t>
            </a:r>
          </a:p>
          <a:p>
            <a:r>
              <a:rPr lang="en-US" dirty="0" smtClean="0"/>
              <a:t>Source – clone / checkout from VCS</a:t>
            </a:r>
          </a:p>
          <a:p>
            <a:r>
              <a:rPr lang="en-US" dirty="0" smtClean="0"/>
              <a:t>Packages supply one or both of these.</a:t>
            </a:r>
          </a:p>
          <a:p>
            <a:r>
              <a:rPr lang="en-US" dirty="0" smtClean="0"/>
              <a:t>If both are available, default behavior:</a:t>
            </a:r>
          </a:p>
          <a:p>
            <a:pPr lvl="1"/>
            <a:r>
              <a:rPr lang="en-US" dirty="0" smtClean="0"/>
              <a:t>For stable versions, use </a:t>
            </a:r>
            <a:r>
              <a:rPr lang="en-US" dirty="0" err="1" smtClean="0"/>
              <a:t>dist</a:t>
            </a:r>
            <a:endParaRPr lang="en-US" dirty="0" smtClean="0"/>
          </a:p>
          <a:p>
            <a:pPr lvl="1"/>
            <a:r>
              <a:rPr lang="en-US" dirty="0" smtClean="0"/>
              <a:t>Otherwise, use source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6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dist</a:t>
            </a:r>
            <a:r>
              <a:rPr lang="en-US" dirty="0" smtClean="0"/>
              <a:t> vs.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 for </a:t>
            </a:r>
            <a:r>
              <a:rPr lang="en-US" dirty="0" err="1" smtClean="0"/>
              <a:t>dist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Faster installs</a:t>
            </a:r>
          </a:p>
          <a:p>
            <a:pPr lvl="1"/>
            <a:r>
              <a:rPr lang="en-US" dirty="0" smtClean="0"/>
              <a:t>Archives are cached</a:t>
            </a:r>
          </a:p>
          <a:p>
            <a:pPr marL="0" indent="0">
              <a:buNone/>
            </a:pPr>
            <a:r>
              <a:rPr lang="en-US" sz="2800" dirty="0" smtClean="0">
                <a:latin typeface="Nimbus Mono"/>
                <a:cs typeface="Consolas"/>
              </a:rPr>
              <a:t>composer install --prefer-</a:t>
            </a:r>
            <a:r>
              <a:rPr lang="en-US" sz="2800" dirty="0" err="1" smtClean="0">
                <a:latin typeface="Nimbus Mono"/>
                <a:cs typeface="Consolas"/>
              </a:rPr>
              <a:t>dist</a:t>
            </a:r>
            <a:endParaRPr lang="en-US" sz="2800" dirty="0" smtClean="0">
              <a:latin typeface="Nimbus Mono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Nimbus Mono"/>
                <a:cs typeface="Consolas"/>
              </a:rPr>
              <a:t>composer </a:t>
            </a:r>
            <a:r>
              <a:rPr lang="en-US" sz="2800" dirty="0" smtClean="0">
                <a:latin typeface="Nimbus Mono"/>
                <a:cs typeface="Consolas"/>
              </a:rPr>
              <a:t>update </a:t>
            </a:r>
            <a:r>
              <a:rPr lang="en-US" sz="2800" dirty="0">
                <a:latin typeface="Nimbus Mono"/>
                <a:cs typeface="Consolas"/>
              </a:rPr>
              <a:t>--prefer-</a:t>
            </a:r>
            <a:r>
              <a:rPr lang="en-US" sz="2800" dirty="0" err="1">
                <a:latin typeface="Nimbus Mono"/>
                <a:cs typeface="Consolas"/>
              </a:rPr>
              <a:t>dist</a:t>
            </a:r>
            <a:endParaRPr lang="en-US" sz="2800" dirty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56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. </a:t>
            </a:r>
            <a:r>
              <a:rPr lang="en-US" dirty="0" err="1" smtClean="0"/>
              <a:t>dist</a:t>
            </a:r>
            <a:r>
              <a:rPr lang="en-US" dirty="0" smtClean="0"/>
              <a:t> vs.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 for source:</a:t>
            </a:r>
          </a:p>
          <a:p>
            <a:pPr lvl="1"/>
            <a:r>
              <a:rPr lang="en-US" dirty="0" smtClean="0"/>
              <a:t>Faster updates (</a:t>
            </a:r>
            <a:r>
              <a:rPr lang="en-US" dirty="0" err="1" smtClean="0"/>
              <a:t>git</a:t>
            </a:r>
            <a:r>
              <a:rPr lang="en-US" dirty="0" smtClean="0"/>
              <a:t> fetch + </a:t>
            </a:r>
            <a:r>
              <a:rPr lang="en-US" dirty="0" err="1" smtClean="0"/>
              <a:t>git</a:t>
            </a:r>
            <a:r>
              <a:rPr lang="en-US" dirty="0" smtClean="0"/>
              <a:t> checkout)</a:t>
            </a:r>
          </a:p>
          <a:p>
            <a:pPr lvl="1"/>
            <a:r>
              <a:rPr lang="en-US" dirty="0" smtClean="0"/>
              <a:t>Vendors are </a:t>
            </a:r>
            <a:r>
              <a:rPr lang="en-US" dirty="0" err="1" smtClean="0"/>
              <a:t>git</a:t>
            </a:r>
            <a:r>
              <a:rPr lang="en-US" dirty="0" smtClean="0"/>
              <a:t> repos, can be edited</a:t>
            </a:r>
          </a:p>
          <a:p>
            <a:pPr marL="0" indent="0">
              <a:buNone/>
            </a:pPr>
            <a:r>
              <a:rPr lang="en-US" sz="2800" dirty="0" smtClean="0">
                <a:latin typeface="Nimbus Mono"/>
                <a:cs typeface="Consolas"/>
              </a:rPr>
              <a:t>composer install --prefer-source</a:t>
            </a:r>
          </a:p>
          <a:p>
            <a:pPr marL="0" indent="0">
              <a:buNone/>
            </a:pPr>
            <a:r>
              <a:rPr lang="en-US" sz="2800" dirty="0">
                <a:latin typeface="Nimbus Mono"/>
                <a:cs typeface="Consolas"/>
              </a:rPr>
              <a:t>composer </a:t>
            </a:r>
            <a:r>
              <a:rPr lang="en-US" sz="2800" dirty="0" smtClean="0">
                <a:latin typeface="Nimbus Mono"/>
                <a:cs typeface="Consolas"/>
              </a:rPr>
              <a:t>update </a:t>
            </a:r>
            <a:r>
              <a:rPr lang="en-US" sz="2800" dirty="0">
                <a:latin typeface="Nimbus Mono"/>
                <a:cs typeface="Consolas"/>
              </a:rPr>
              <a:t>--prefer</a:t>
            </a:r>
            <a:r>
              <a:rPr lang="en-US" sz="2800" dirty="0" smtClean="0">
                <a:latin typeface="Nimbus Mono"/>
                <a:cs typeface="Consolas"/>
              </a:rPr>
              <a:t>-source</a:t>
            </a:r>
            <a:endParaRPr lang="en-US" sz="2800" dirty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76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Vendor Binaries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Vendor binary</a:t>
            </a:r>
            <a:r>
              <a:rPr lang="en-US" dirty="0" smtClean="0"/>
              <a:t> – “</a:t>
            </a:r>
            <a:r>
              <a:rPr lang="en-US" dirty="0"/>
              <a:t>Any command line script that a Composer package would like to pass along to a </a:t>
            </a:r>
            <a:r>
              <a:rPr lang="en-US" dirty="0" smtClean="0"/>
              <a:t>user…”</a:t>
            </a:r>
          </a:p>
          <a:p>
            <a:r>
              <a:rPr lang="en-US" dirty="0" smtClean="0"/>
              <a:t>Composer creates </a:t>
            </a:r>
            <a:r>
              <a:rPr lang="en-US" dirty="0" err="1" smtClean="0"/>
              <a:t>symlinks</a:t>
            </a:r>
            <a:r>
              <a:rPr lang="en-US" dirty="0" smtClean="0"/>
              <a:t> to these files in </a:t>
            </a:r>
            <a:r>
              <a:rPr lang="en-US" sz="2800" dirty="0" smtClean="0">
                <a:latin typeface="Nimbus Mono"/>
                <a:cs typeface="Consolas"/>
              </a:rPr>
              <a:t>vendor/bin</a:t>
            </a:r>
            <a:r>
              <a:rPr lang="en-US" dirty="0" smtClean="0"/>
              <a:t> directory.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64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Vendor Binaries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r>
              <a:rPr lang="en-US" dirty="0" err="1"/>
              <a:t>phergie</a:t>
            </a:r>
            <a:r>
              <a:rPr lang="en-US" dirty="0"/>
              <a:t>/</a:t>
            </a:r>
            <a:r>
              <a:rPr lang="en-US" dirty="0" err="1"/>
              <a:t>phergie</a:t>
            </a:r>
            <a:r>
              <a:rPr lang="en-US" dirty="0"/>
              <a:t>-</a:t>
            </a:r>
            <a:r>
              <a:rPr lang="en-US" dirty="0" err="1"/>
              <a:t>irc</a:t>
            </a:r>
            <a:r>
              <a:rPr lang="en-US" dirty="0"/>
              <a:t>-bot-</a:t>
            </a:r>
            <a:r>
              <a:rPr lang="en-US" dirty="0" smtClean="0"/>
              <a:t>react contains a script “</a:t>
            </a:r>
            <a:r>
              <a:rPr lang="en-US" dirty="0" err="1" smtClean="0"/>
              <a:t>phergie</a:t>
            </a:r>
            <a:r>
              <a:rPr lang="en-US" dirty="0" smtClean="0"/>
              <a:t>” in its </a:t>
            </a:r>
            <a:r>
              <a:rPr lang="en-US" sz="2900" dirty="0" smtClean="0">
                <a:latin typeface="Nimbus Mono"/>
                <a:cs typeface="Consolas"/>
              </a:rPr>
              <a:t>bin</a:t>
            </a:r>
            <a:r>
              <a:rPr lang="en-US" dirty="0" smtClean="0"/>
              <a:t> directory.</a:t>
            </a:r>
          </a:p>
          <a:p>
            <a:r>
              <a:rPr lang="en-US" dirty="0" smtClean="0"/>
              <a:t>Its </a:t>
            </a:r>
            <a:r>
              <a:rPr lang="en-US" sz="2900" dirty="0" smtClean="0">
                <a:latin typeface="Nimbus Mono"/>
                <a:cs typeface="Consolas"/>
              </a:rPr>
              <a:t>composer.json</a:t>
            </a:r>
            <a:r>
              <a:rPr lang="en-US" dirty="0" smtClean="0"/>
              <a:t> contains:</a:t>
            </a:r>
          </a:p>
          <a:p>
            <a:pPr marL="57150" indent="0">
              <a:buNone/>
            </a:pPr>
            <a:r>
              <a:rPr lang="en-US" sz="2600" dirty="0">
                <a:latin typeface="Nimbus Mono"/>
                <a:cs typeface="Consolas"/>
              </a:rPr>
              <a:t> </a:t>
            </a:r>
            <a:r>
              <a:rPr lang="en-US" sz="2600" dirty="0" smtClean="0">
                <a:latin typeface="Nimbus Mono"/>
                <a:cs typeface="Consolas"/>
              </a:rPr>
              <a:t>   "</a:t>
            </a:r>
            <a:r>
              <a:rPr lang="en-US" sz="2600" dirty="0">
                <a:latin typeface="Nimbus Mono"/>
                <a:cs typeface="Consolas"/>
              </a:rPr>
              <a:t>bin": [</a:t>
            </a:r>
          </a:p>
          <a:p>
            <a:pPr marL="57150" indent="0">
              <a:buNone/>
            </a:pPr>
            <a:r>
              <a:rPr lang="en-US" sz="2600" dirty="0">
                <a:latin typeface="Nimbus Mono"/>
                <a:cs typeface="Consolas"/>
              </a:rPr>
              <a:t>        "bin/</a:t>
            </a:r>
            <a:r>
              <a:rPr lang="en-US" sz="2600" dirty="0" err="1">
                <a:latin typeface="Nimbus Mono"/>
                <a:cs typeface="Consolas"/>
              </a:rPr>
              <a:t>phergie</a:t>
            </a:r>
            <a:r>
              <a:rPr lang="en-US" sz="2600" dirty="0">
                <a:latin typeface="Nimbus Mono"/>
                <a:cs typeface="Consolas"/>
              </a:rPr>
              <a:t>"</a:t>
            </a:r>
          </a:p>
          <a:p>
            <a:pPr marL="57150" indent="0">
              <a:buNone/>
            </a:pPr>
            <a:r>
              <a:rPr lang="en-US" sz="2600" dirty="0">
                <a:latin typeface="Nimbus Mono"/>
                <a:cs typeface="Consolas"/>
              </a:rPr>
              <a:t>    ]</a:t>
            </a:r>
            <a:endParaRPr lang="en-US" sz="2600" dirty="0" smtClean="0">
              <a:latin typeface="Nimbus Mono"/>
              <a:cs typeface="Consolas"/>
            </a:endParaRPr>
          </a:p>
          <a:p>
            <a:r>
              <a:rPr lang="en-US" dirty="0" smtClean="0"/>
              <a:t>My installation of </a:t>
            </a:r>
            <a:r>
              <a:rPr lang="en-US" dirty="0" err="1" smtClean="0"/>
              <a:t>Phergie</a:t>
            </a:r>
            <a:r>
              <a:rPr lang="en-US" dirty="0" smtClean="0"/>
              <a:t> requires the bot package.</a:t>
            </a:r>
          </a:p>
          <a:p>
            <a:r>
              <a:rPr lang="en-US" dirty="0" smtClean="0"/>
              <a:t>Composer install creates a </a:t>
            </a:r>
            <a:r>
              <a:rPr lang="en-US" dirty="0" err="1" smtClean="0"/>
              <a:t>symlink</a:t>
            </a:r>
            <a:r>
              <a:rPr lang="en-US" dirty="0" smtClean="0"/>
              <a:t>:</a:t>
            </a:r>
          </a:p>
          <a:p>
            <a:pPr marL="57150" indent="0">
              <a:buNone/>
            </a:pPr>
            <a:r>
              <a:rPr lang="en-US" sz="2600" dirty="0" smtClean="0">
                <a:latin typeface="Nimbus Mono"/>
                <a:cs typeface="Consolas"/>
              </a:rPr>
              <a:t>    vendor/bin/</a:t>
            </a:r>
            <a:r>
              <a:rPr lang="en-US" sz="2600" dirty="0" err="1" smtClean="0">
                <a:latin typeface="Nimbus Mono"/>
                <a:cs typeface="Consolas"/>
              </a:rPr>
              <a:t>phergie</a:t>
            </a:r>
            <a:r>
              <a:rPr lang="en-US" sz="2600" dirty="0" smtClean="0">
                <a:latin typeface="Nimbus Mono"/>
                <a:cs typeface="Consolas"/>
              </a:rPr>
              <a:t> </a:t>
            </a:r>
            <a:r>
              <a:rPr lang="en-US" sz="2600" dirty="0">
                <a:latin typeface="Nimbus Mono"/>
                <a:cs typeface="Consolas"/>
              </a:rPr>
              <a:t>-</a:t>
            </a:r>
            <a:r>
              <a:rPr lang="en-US" sz="2600" dirty="0" smtClean="0">
                <a:latin typeface="Nimbus Mono"/>
                <a:cs typeface="Consolas"/>
              </a:rPr>
              <a:t>&gt;</a:t>
            </a:r>
          </a:p>
          <a:p>
            <a:pPr marL="57150" indent="0">
              <a:buNone/>
            </a:pPr>
            <a:r>
              <a:rPr lang="en-US" sz="2600" dirty="0">
                <a:latin typeface="Nimbus Mono"/>
                <a:cs typeface="Consolas"/>
              </a:rPr>
              <a:t> </a:t>
            </a:r>
            <a:r>
              <a:rPr lang="en-US" sz="2600" dirty="0" smtClean="0">
                <a:latin typeface="Nimbus Mono"/>
                <a:cs typeface="Consolas"/>
              </a:rPr>
              <a:t>       vendor/</a:t>
            </a:r>
            <a:r>
              <a:rPr lang="en-US" sz="2600" dirty="0" err="1">
                <a:latin typeface="Nimbus Mono"/>
                <a:cs typeface="Consolas"/>
              </a:rPr>
              <a:t>phergie</a:t>
            </a:r>
            <a:r>
              <a:rPr lang="en-US" sz="2600" dirty="0">
                <a:latin typeface="Nimbus Mono"/>
                <a:cs typeface="Consolas"/>
              </a:rPr>
              <a:t>/</a:t>
            </a:r>
            <a:r>
              <a:rPr lang="en-US" sz="2600" dirty="0" err="1">
                <a:latin typeface="Nimbus Mono"/>
                <a:cs typeface="Consolas"/>
              </a:rPr>
              <a:t>phergie</a:t>
            </a:r>
            <a:r>
              <a:rPr lang="en-US" sz="2600" dirty="0">
                <a:latin typeface="Nimbus Mono"/>
                <a:cs typeface="Consolas"/>
              </a:rPr>
              <a:t>-</a:t>
            </a:r>
            <a:r>
              <a:rPr lang="en-US" sz="2600" dirty="0" err="1">
                <a:latin typeface="Nimbus Mono"/>
                <a:cs typeface="Consolas"/>
              </a:rPr>
              <a:t>irc</a:t>
            </a:r>
            <a:r>
              <a:rPr lang="en-US" sz="2600" dirty="0">
                <a:latin typeface="Nimbus Mono"/>
                <a:cs typeface="Consolas"/>
              </a:rPr>
              <a:t>-bot-react/bin/</a:t>
            </a:r>
            <a:r>
              <a:rPr lang="en-US" sz="2600" dirty="0" err="1" smtClean="0">
                <a:latin typeface="Nimbus Mono"/>
                <a:cs typeface="Consolas"/>
              </a:rPr>
              <a:t>phergie</a:t>
            </a:r>
            <a:endParaRPr lang="en-US" sz="2600" dirty="0" smtClean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7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Scripts and Extra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Script</a:t>
            </a:r>
            <a:r>
              <a:rPr lang="en-US" dirty="0" smtClean="0"/>
              <a:t> – PHP static method or CLI command executed by composer during its work.</a:t>
            </a:r>
          </a:p>
          <a:p>
            <a:r>
              <a:rPr lang="en-US" b="1" dirty="0" smtClean="0"/>
              <a:t>Extra</a:t>
            </a:r>
            <a:r>
              <a:rPr lang="en-US" dirty="0" smtClean="0"/>
              <a:t> – arbitrary data that can be used by scripts.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. Scripts and Extra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Commonly-used events:</a:t>
            </a:r>
          </a:p>
          <a:p>
            <a:pPr lvl="1"/>
            <a:r>
              <a:rPr lang="en-US" dirty="0" smtClean="0"/>
              <a:t>pre-install-</a:t>
            </a:r>
            <a:r>
              <a:rPr lang="en-US" dirty="0" err="1" smtClean="0"/>
              <a:t>cmd</a:t>
            </a:r>
            <a:r>
              <a:rPr lang="en-US" dirty="0" smtClean="0"/>
              <a:t> / post-install-</a:t>
            </a:r>
            <a:r>
              <a:rPr lang="en-US" dirty="0" err="1" smtClean="0"/>
              <a:t>cmd</a:t>
            </a:r>
            <a:endParaRPr lang="en-US" dirty="0" smtClean="0"/>
          </a:p>
          <a:p>
            <a:pPr lvl="1"/>
            <a:r>
              <a:rPr lang="en-US" dirty="0" smtClean="0"/>
              <a:t>pre-update-</a:t>
            </a:r>
            <a:r>
              <a:rPr lang="en-US" dirty="0" err="1" smtClean="0"/>
              <a:t>cmd</a:t>
            </a:r>
            <a:r>
              <a:rPr lang="en-US" dirty="0" smtClean="0"/>
              <a:t> / post-update-</a:t>
            </a:r>
            <a:r>
              <a:rPr lang="en-US" dirty="0" err="1" smtClean="0"/>
              <a:t>cmd</a:t>
            </a:r>
            <a:endParaRPr lang="en-US" dirty="0" smtClean="0"/>
          </a:p>
          <a:p>
            <a:pPr lvl="1"/>
            <a:r>
              <a:rPr lang="en-US" dirty="0" smtClean="0"/>
              <a:t>pre-</a:t>
            </a:r>
            <a:r>
              <a:rPr lang="en-US" dirty="0" err="1" smtClean="0"/>
              <a:t>autoload</a:t>
            </a:r>
            <a:r>
              <a:rPr lang="en-US" dirty="0" smtClean="0"/>
              <a:t>-dump / post-</a:t>
            </a:r>
            <a:r>
              <a:rPr lang="en-US" dirty="0" err="1" smtClean="0"/>
              <a:t>autoload</a:t>
            </a:r>
            <a:r>
              <a:rPr lang="en-US" dirty="0" smtClean="0"/>
              <a:t>-dump</a:t>
            </a:r>
          </a:p>
          <a:p>
            <a:pPr lvl="1"/>
            <a:r>
              <a:rPr lang="en-US" dirty="0" smtClean="0"/>
              <a:t>post-create-project-</a:t>
            </a:r>
            <a:r>
              <a:rPr lang="en-US" dirty="0" err="1" smtClean="0"/>
              <a:t>cmd</a:t>
            </a:r>
            <a:endParaRPr lang="en-US" dirty="0" smtClean="0"/>
          </a:p>
          <a:p>
            <a:pPr lvl="1"/>
            <a:r>
              <a:rPr lang="en-US" dirty="0" smtClean="0"/>
              <a:t>pre-dependencies-solving / post-dependencies-solving</a:t>
            </a:r>
          </a:p>
          <a:p>
            <a:r>
              <a:rPr lang="en-US" dirty="0" smtClean="0"/>
              <a:t>Complete list: </a:t>
            </a:r>
            <a:r>
              <a:rPr lang="en-US" dirty="0" smtClean="0">
                <a:hlinkClick r:id="rId2"/>
              </a:rPr>
              <a:t>https://getcomposer.org/doc/articles/scripts.md#event-names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9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5012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>
                <a:latin typeface="Nimbus Mono"/>
              </a:rPr>
              <a:t>    "scripts": {</a:t>
            </a:r>
          </a:p>
          <a:p>
            <a:r>
              <a:rPr lang="en-US" dirty="0" smtClean="0">
                <a:latin typeface="Nimbus Mono"/>
              </a:rPr>
              <a:t>        "</a:t>
            </a:r>
            <a:r>
              <a:rPr lang="en-US" dirty="0">
                <a:latin typeface="Nimbus Mono"/>
              </a:rPr>
              <a:t>post-install-</a:t>
            </a:r>
            <a:r>
              <a:rPr lang="en-US" dirty="0" err="1">
                <a:latin typeface="Nimbus Mono"/>
              </a:rPr>
              <a:t>cmd</a:t>
            </a:r>
            <a:r>
              <a:rPr lang="en-US" dirty="0">
                <a:latin typeface="Nimbus Mono"/>
              </a:rPr>
              <a:t>": [</a:t>
            </a:r>
          </a:p>
          <a:p>
            <a:r>
              <a:rPr lang="en-US" dirty="0">
                <a:latin typeface="Nimbus Mono"/>
              </a:rPr>
              <a:t>            "</a:t>
            </a:r>
            <a:r>
              <a:rPr lang="en-US" dirty="0" err="1">
                <a:latin typeface="Nimbus Mono"/>
              </a:rPr>
              <a:t>MyVendor</a:t>
            </a:r>
            <a:r>
              <a:rPr lang="en-US" dirty="0">
                <a:latin typeface="Nimbus Mono"/>
              </a:rPr>
              <a:t>\\</a:t>
            </a:r>
            <a:r>
              <a:rPr lang="en-US" dirty="0" err="1">
                <a:latin typeface="Nimbus Mono"/>
              </a:rPr>
              <a:t>MyClass</a:t>
            </a:r>
            <a:r>
              <a:rPr lang="en-US" dirty="0">
                <a:latin typeface="Nimbus Mono"/>
              </a:rPr>
              <a:t>::</a:t>
            </a:r>
            <a:r>
              <a:rPr lang="en-US" dirty="0" err="1">
                <a:latin typeface="Nimbus Mono"/>
              </a:rPr>
              <a:t>warmCache</a:t>
            </a:r>
            <a:r>
              <a:rPr lang="en-US" dirty="0">
                <a:latin typeface="Nimbus Mono"/>
              </a:rPr>
              <a:t>",</a:t>
            </a:r>
          </a:p>
          <a:p>
            <a:r>
              <a:rPr lang="en-US" dirty="0">
                <a:latin typeface="Nimbus Mono"/>
              </a:rPr>
              <a:t>            "</a:t>
            </a:r>
            <a:r>
              <a:rPr lang="en-US" dirty="0" err="1">
                <a:latin typeface="Nimbus Mono"/>
              </a:rPr>
              <a:t>phpunit</a:t>
            </a:r>
            <a:r>
              <a:rPr lang="en-US" dirty="0">
                <a:latin typeface="Nimbus Mono"/>
              </a:rPr>
              <a:t> -c app/"</a:t>
            </a:r>
          </a:p>
          <a:p>
            <a:r>
              <a:rPr lang="en-US" dirty="0">
                <a:latin typeface="Nimbus Mono"/>
              </a:rPr>
              <a:t>        ],</a:t>
            </a:r>
          </a:p>
          <a:p>
            <a:r>
              <a:rPr lang="en-US" dirty="0">
                <a:latin typeface="Nimbus Mono"/>
              </a:rPr>
              <a:t>        "post-</a:t>
            </a:r>
            <a:r>
              <a:rPr lang="en-US" dirty="0" err="1">
                <a:latin typeface="Nimbus Mono"/>
              </a:rPr>
              <a:t>autoload</a:t>
            </a:r>
            <a:r>
              <a:rPr lang="en-US" dirty="0">
                <a:latin typeface="Nimbus Mono"/>
              </a:rPr>
              <a:t>-dump": </a:t>
            </a:r>
            <a:r>
              <a:rPr lang="en-US" dirty="0" smtClean="0">
                <a:latin typeface="Nimbus Mono"/>
              </a:rPr>
              <a:t>[</a:t>
            </a:r>
          </a:p>
          <a:p>
            <a:r>
              <a:rPr lang="en-US" dirty="0" smtClean="0">
                <a:latin typeface="Nimbus Mono"/>
              </a:rPr>
              <a:t>            "</a:t>
            </a:r>
            <a:r>
              <a:rPr lang="en-US" dirty="0" err="1" smtClean="0">
                <a:latin typeface="Nimbus Mono"/>
              </a:rPr>
              <a:t>MyVendor</a:t>
            </a:r>
            <a:r>
              <a:rPr lang="en-US" dirty="0" smtClean="0">
                <a:latin typeface="Nimbus Mono"/>
              </a:rPr>
              <a:t>\\</a:t>
            </a:r>
            <a:r>
              <a:rPr lang="en-US" dirty="0" err="1" smtClean="0">
                <a:latin typeface="Nimbus Mono"/>
              </a:rPr>
              <a:t>MyClass</a:t>
            </a:r>
            <a:r>
              <a:rPr lang="en-US" dirty="0" smtClean="0">
                <a:latin typeface="Nimbus Mono"/>
              </a:rPr>
              <a:t>::</a:t>
            </a:r>
            <a:r>
              <a:rPr lang="en-US" dirty="0" err="1" smtClean="0">
                <a:latin typeface="Nimbus Mono"/>
              </a:rPr>
              <a:t>postAutoloadDump</a:t>
            </a:r>
            <a:r>
              <a:rPr lang="en-US" dirty="0" smtClean="0">
                <a:latin typeface="Nimbus Mono"/>
              </a:rPr>
              <a:t>"</a:t>
            </a:r>
          </a:p>
          <a:p>
            <a:r>
              <a:rPr lang="en-US" dirty="0" smtClean="0">
                <a:latin typeface="Nimbus Mono"/>
              </a:rPr>
              <a:t>        </a:t>
            </a:r>
            <a:r>
              <a:rPr lang="en-US" dirty="0">
                <a:latin typeface="Nimbus Mono"/>
              </a:rPr>
              <a:t>],</a:t>
            </a:r>
          </a:p>
          <a:p>
            <a:r>
              <a:rPr lang="en-US" dirty="0">
                <a:latin typeface="Nimbus Mono"/>
              </a:rPr>
              <a:t>        "post-create-project-</a:t>
            </a:r>
            <a:r>
              <a:rPr lang="en-US" dirty="0" err="1">
                <a:latin typeface="Nimbus Mono"/>
              </a:rPr>
              <a:t>cmd</a:t>
            </a:r>
            <a:r>
              <a:rPr lang="en-US" dirty="0">
                <a:latin typeface="Nimbus Mono"/>
              </a:rPr>
              <a:t>": [</a:t>
            </a:r>
          </a:p>
          <a:p>
            <a:r>
              <a:rPr lang="en-US" dirty="0">
                <a:latin typeface="Nimbus Mono"/>
              </a:rPr>
              <a:t>            "</a:t>
            </a:r>
            <a:r>
              <a:rPr lang="en-US" dirty="0" err="1">
                <a:latin typeface="Nimbus Mono"/>
              </a:rPr>
              <a:t>php</a:t>
            </a:r>
            <a:r>
              <a:rPr lang="en-US" dirty="0">
                <a:latin typeface="Nimbus Mono"/>
              </a:rPr>
              <a:t> -r \"copy('</a:t>
            </a:r>
            <a:r>
              <a:rPr lang="en-US" dirty="0" err="1">
                <a:latin typeface="Nimbus Mono"/>
              </a:rPr>
              <a:t>config</a:t>
            </a:r>
            <a:r>
              <a:rPr lang="en-US" dirty="0">
                <a:latin typeface="Nimbus Mono"/>
              </a:rPr>
              <a:t>/local-</a:t>
            </a:r>
            <a:r>
              <a:rPr lang="en-US" dirty="0" err="1">
                <a:latin typeface="Nimbus Mono"/>
              </a:rPr>
              <a:t>example.php</a:t>
            </a:r>
            <a:r>
              <a:rPr lang="en-US" dirty="0">
                <a:latin typeface="Nimbus Mono"/>
              </a:rPr>
              <a:t>', '</a:t>
            </a:r>
            <a:r>
              <a:rPr lang="en-US" dirty="0" err="1">
                <a:latin typeface="Nimbus Mono"/>
              </a:rPr>
              <a:t>config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local.php</a:t>
            </a:r>
            <a:r>
              <a:rPr lang="en-US" dirty="0">
                <a:latin typeface="Nimbus Mono"/>
              </a:rPr>
              <a:t>');\""</a:t>
            </a:r>
          </a:p>
          <a:p>
            <a:r>
              <a:rPr lang="en-US" dirty="0">
                <a:latin typeface="Nimbus Mono"/>
              </a:rPr>
              <a:t>        ]</a:t>
            </a:r>
          </a:p>
          <a:p>
            <a:r>
              <a:rPr lang="en-US" dirty="0">
                <a:latin typeface="Nimbus Mono"/>
              </a:rPr>
              <a:t>    </a:t>
            </a:r>
            <a:r>
              <a:rPr lang="en-US" dirty="0" smtClean="0">
                <a:latin typeface="Nimbus Mono"/>
              </a:rPr>
              <a:t>},</a:t>
            </a:r>
          </a:p>
          <a:p>
            <a:r>
              <a:rPr lang="en-US" dirty="0">
                <a:latin typeface="Nimbus Mono"/>
              </a:rPr>
              <a:t> </a:t>
            </a:r>
            <a:r>
              <a:rPr lang="en-US" dirty="0" smtClean="0">
                <a:latin typeface="Nimbus Mono"/>
              </a:rPr>
              <a:t>   "extra": { "foo": "bar" }</a:t>
            </a:r>
            <a:endParaRPr lang="en-US" dirty="0">
              <a:latin typeface="Nimbus Mono"/>
            </a:endParaRPr>
          </a:p>
          <a:p>
            <a:r>
              <a:rPr lang="en-US" dirty="0">
                <a:latin typeface="Nimbus Mono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8</a:t>
            </a:r>
            <a:r>
              <a:rPr lang="en-US" sz="2000" dirty="0" smtClean="0">
                <a:latin typeface="HVD Comic Serif Pro"/>
              </a:rPr>
              <a:t>-1: Calling Scripts</a:t>
            </a:r>
            <a:endParaRPr lang="en-US" sz="2000" dirty="0">
              <a:latin typeface="HVD Comic Serif Pro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7" name="Picture 6" descr="logo-composer-transparent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3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77823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Nimbus Mono"/>
              </a:rPr>
              <a:t>&lt;?</a:t>
            </a:r>
            <a:r>
              <a:rPr lang="en-US" dirty="0" err="1">
                <a:solidFill>
                  <a:schemeClr val="accent4"/>
                </a:solidFill>
                <a:latin typeface="Nimbus Mono"/>
              </a:rPr>
              <a:t>php</a:t>
            </a:r>
            <a:endParaRPr lang="en-US" dirty="0">
              <a:solidFill>
                <a:schemeClr val="accent4"/>
              </a:solidFill>
              <a:latin typeface="Nimbus Mono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Nimbus Mono"/>
              </a:rPr>
              <a:t>namespace</a:t>
            </a:r>
            <a:r>
              <a:rPr lang="en-US" dirty="0" smtClean="0">
                <a:latin typeface="Nimbus Mono"/>
              </a:rPr>
              <a:t> </a:t>
            </a:r>
            <a:r>
              <a:rPr lang="en-US" dirty="0" err="1">
                <a:latin typeface="Nimbus Mono"/>
              </a:rPr>
              <a:t>MyVendor</a:t>
            </a:r>
            <a:r>
              <a:rPr lang="en-US" dirty="0">
                <a:latin typeface="Nimbus Mono"/>
              </a:rPr>
              <a:t>;</a:t>
            </a:r>
          </a:p>
          <a:p>
            <a:r>
              <a:rPr lang="en-US" dirty="0" smtClean="0">
                <a:solidFill>
                  <a:srgbClr val="4F81BD"/>
                </a:solidFill>
                <a:latin typeface="Nimbus Mono"/>
              </a:rPr>
              <a:t>use</a:t>
            </a:r>
            <a:r>
              <a:rPr lang="en-US" dirty="0" smtClean="0">
                <a:latin typeface="Nimbus Mono"/>
              </a:rPr>
              <a:t> </a:t>
            </a:r>
            <a:r>
              <a:rPr lang="en-US" dirty="0">
                <a:latin typeface="Nimbus Mono"/>
              </a:rPr>
              <a:t>Composer\Script\Event;</a:t>
            </a:r>
          </a:p>
          <a:p>
            <a:endParaRPr lang="en-US" dirty="0">
              <a:latin typeface="Nimbus Mono"/>
            </a:endParaRPr>
          </a:p>
          <a:p>
            <a:r>
              <a:rPr lang="en-US" dirty="0">
                <a:solidFill>
                  <a:srgbClr val="4F81BD"/>
                </a:solidFill>
                <a:latin typeface="Nimbus Mono"/>
              </a:rPr>
              <a:t>class</a:t>
            </a:r>
            <a:r>
              <a:rPr lang="en-US" dirty="0">
                <a:latin typeface="Nimbus Mono"/>
              </a:rPr>
              <a:t> </a:t>
            </a:r>
            <a:r>
              <a:rPr lang="en-US" dirty="0" err="1">
                <a:latin typeface="Nimbus Mono"/>
              </a:rPr>
              <a:t>MyClass</a:t>
            </a:r>
            <a:endParaRPr lang="en-US" dirty="0">
              <a:latin typeface="Nimbus Mono"/>
            </a:endParaRPr>
          </a:p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 smtClean="0">
                <a:latin typeface="Nimbus Mono"/>
              </a:rPr>
              <a:t>    </a:t>
            </a:r>
            <a:r>
              <a:rPr lang="en-US" dirty="0" smtClean="0">
                <a:solidFill>
                  <a:srgbClr val="4F81BD"/>
                </a:solidFill>
                <a:latin typeface="Nimbus Mono"/>
              </a:rPr>
              <a:t>public </a:t>
            </a:r>
            <a:r>
              <a:rPr lang="en-US" dirty="0">
                <a:solidFill>
                  <a:srgbClr val="4F81BD"/>
                </a:solidFill>
                <a:latin typeface="Nimbus Mono"/>
              </a:rPr>
              <a:t>static function</a:t>
            </a:r>
            <a:r>
              <a:rPr lang="en-US" dirty="0">
                <a:latin typeface="Nimbus Mono"/>
              </a:rPr>
              <a:t> </a:t>
            </a:r>
            <a:r>
              <a:rPr lang="en-US" dirty="0" err="1">
                <a:latin typeface="Nimbus Mono"/>
              </a:rPr>
              <a:t>postAutoloadDump</a:t>
            </a:r>
            <a:r>
              <a:rPr lang="en-US" dirty="0">
                <a:latin typeface="Nimbus Mono"/>
              </a:rPr>
              <a:t>(Event $event)</a:t>
            </a:r>
          </a:p>
          <a:p>
            <a:r>
              <a:rPr lang="en-US" dirty="0">
                <a:latin typeface="Nimbus Mono"/>
              </a:rPr>
              <a:t>    {</a:t>
            </a:r>
          </a:p>
          <a:p>
            <a:r>
              <a:rPr lang="en-US" dirty="0">
                <a:latin typeface="Nimbus Mono"/>
              </a:rPr>
              <a:t> </a:t>
            </a:r>
            <a:r>
              <a:rPr lang="en-US" dirty="0" smtClean="0">
                <a:latin typeface="Nimbus Mono"/>
              </a:rPr>
              <a:t>       $</a:t>
            </a:r>
            <a:r>
              <a:rPr lang="en-US" dirty="0">
                <a:latin typeface="Nimbus Mono"/>
              </a:rPr>
              <a:t>extra = $event-&gt;</a:t>
            </a:r>
            <a:r>
              <a:rPr lang="en-US" dirty="0" err="1">
                <a:latin typeface="Nimbus Mono"/>
              </a:rPr>
              <a:t>getComposer</a:t>
            </a:r>
            <a:r>
              <a:rPr lang="en-US" dirty="0">
                <a:latin typeface="Nimbus Mono"/>
              </a:rPr>
              <a:t>(</a:t>
            </a:r>
            <a:r>
              <a:rPr lang="en-US" dirty="0" smtClean="0">
                <a:latin typeface="Nimbus Mono"/>
              </a:rPr>
              <a:t>)</a:t>
            </a:r>
          </a:p>
          <a:p>
            <a:r>
              <a:rPr lang="en-US" dirty="0">
                <a:latin typeface="Nimbus Mono"/>
              </a:rPr>
              <a:t> </a:t>
            </a:r>
            <a:r>
              <a:rPr lang="en-US" dirty="0" smtClean="0">
                <a:latin typeface="Nimbus Mono"/>
              </a:rPr>
              <a:t>           -</a:t>
            </a:r>
            <a:r>
              <a:rPr lang="en-US" dirty="0">
                <a:latin typeface="Nimbus Mono"/>
              </a:rPr>
              <a:t>&gt;</a:t>
            </a:r>
            <a:r>
              <a:rPr lang="en-US" dirty="0" err="1">
                <a:latin typeface="Nimbus Mono"/>
              </a:rPr>
              <a:t>getPackage</a:t>
            </a:r>
            <a:r>
              <a:rPr lang="en-US" dirty="0">
                <a:latin typeface="Nimbus Mono"/>
              </a:rPr>
              <a:t>()-&gt;</a:t>
            </a:r>
            <a:r>
              <a:rPr lang="en-US" dirty="0" err="1">
                <a:latin typeface="Nimbus Mono"/>
              </a:rPr>
              <a:t>getExtra</a:t>
            </a:r>
            <a:r>
              <a:rPr lang="en-US" dirty="0">
                <a:latin typeface="Nimbus Mono"/>
              </a:rPr>
              <a:t>()</a:t>
            </a:r>
            <a:r>
              <a:rPr lang="en-US" dirty="0" smtClean="0">
                <a:latin typeface="Nimbus Mono"/>
              </a:rPr>
              <a:t>;</a:t>
            </a:r>
          </a:p>
          <a:p>
            <a:r>
              <a:rPr lang="en-US" dirty="0" smtClean="0">
                <a:latin typeface="Nimbus Mono"/>
              </a:rPr>
              <a:t>        $</a:t>
            </a:r>
            <a:r>
              <a:rPr lang="en-US" dirty="0" err="1">
                <a:latin typeface="Nimbus Mono"/>
              </a:rPr>
              <a:t>vendorDir</a:t>
            </a:r>
            <a:r>
              <a:rPr lang="en-US" dirty="0">
                <a:latin typeface="Nimbus Mono"/>
              </a:rPr>
              <a:t> = $event-&gt;</a:t>
            </a:r>
            <a:r>
              <a:rPr lang="en-US" dirty="0" err="1">
                <a:latin typeface="Nimbus Mono"/>
              </a:rPr>
              <a:t>getComposer</a:t>
            </a:r>
            <a:r>
              <a:rPr lang="en-US" dirty="0">
                <a:latin typeface="Nimbus Mono"/>
              </a:rPr>
              <a:t>(</a:t>
            </a:r>
            <a:r>
              <a:rPr lang="en-US" dirty="0" smtClean="0">
                <a:latin typeface="Nimbus Mono"/>
              </a:rPr>
              <a:t>)</a:t>
            </a:r>
          </a:p>
          <a:p>
            <a:r>
              <a:rPr lang="en-US" dirty="0">
                <a:latin typeface="Nimbus Mono"/>
              </a:rPr>
              <a:t> </a:t>
            </a:r>
            <a:r>
              <a:rPr lang="en-US" dirty="0" smtClean="0">
                <a:latin typeface="Nimbus Mono"/>
              </a:rPr>
              <a:t>           -</a:t>
            </a:r>
            <a:r>
              <a:rPr lang="en-US" dirty="0">
                <a:latin typeface="Nimbus Mono"/>
              </a:rPr>
              <a:t>&gt;</a:t>
            </a:r>
            <a:r>
              <a:rPr lang="en-US" dirty="0" err="1">
                <a:latin typeface="Nimbus Mono"/>
              </a:rPr>
              <a:t>getConfig</a:t>
            </a:r>
            <a:r>
              <a:rPr lang="en-US" dirty="0">
                <a:latin typeface="Nimbus Mono"/>
              </a:rPr>
              <a:t>()-&gt;get(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'vendor-</a:t>
            </a:r>
            <a:r>
              <a:rPr lang="en-US" dirty="0" err="1">
                <a:solidFill>
                  <a:srgbClr val="C0504D"/>
                </a:solidFill>
                <a:latin typeface="Nimbus Mono"/>
              </a:rPr>
              <a:t>dir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'</a:t>
            </a:r>
            <a:r>
              <a:rPr lang="en-US" dirty="0">
                <a:latin typeface="Nimbus Mono"/>
              </a:rPr>
              <a:t>);</a:t>
            </a:r>
          </a:p>
          <a:p>
            <a:r>
              <a:rPr lang="en-US" dirty="0">
                <a:latin typeface="Nimbus Mono"/>
              </a:rPr>
              <a:t>        </a:t>
            </a:r>
            <a:r>
              <a:rPr lang="en-US" dirty="0">
                <a:solidFill>
                  <a:srgbClr val="4F81BD"/>
                </a:solidFill>
                <a:latin typeface="Nimbus Mono"/>
              </a:rPr>
              <a:t>require</a:t>
            </a:r>
            <a:r>
              <a:rPr lang="en-US" dirty="0">
                <a:latin typeface="Nimbus Mono"/>
              </a:rPr>
              <a:t> $</a:t>
            </a:r>
            <a:r>
              <a:rPr lang="en-US" dirty="0" err="1">
                <a:latin typeface="Nimbus Mono"/>
              </a:rPr>
              <a:t>vendorDir</a:t>
            </a:r>
            <a:r>
              <a:rPr lang="en-US" dirty="0">
                <a:latin typeface="Nimbus Mono"/>
              </a:rPr>
              <a:t> . '/</a:t>
            </a:r>
            <a:r>
              <a:rPr lang="en-US" dirty="0" err="1">
                <a:latin typeface="Nimbus Mono"/>
              </a:rPr>
              <a:t>autoload.php</a:t>
            </a:r>
            <a:r>
              <a:rPr lang="en-US" dirty="0">
                <a:latin typeface="Nimbus Mono"/>
              </a:rPr>
              <a:t>';</a:t>
            </a:r>
          </a:p>
          <a:p>
            <a:endParaRPr lang="en-US" dirty="0" smtClean="0">
              <a:latin typeface="Nimbus Mono"/>
            </a:endParaRPr>
          </a:p>
          <a:p>
            <a:r>
              <a:rPr lang="en-US" dirty="0" smtClean="0">
                <a:latin typeface="Nimbus Mono"/>
              </a:rPr>
              <a:t>        </a:t>
            </a:r>
            <a:r>
              <a:rPr lang="en-US" dirty="0" err="1" smtClean="0">
                <a:latin typeface="Nimbus Mono"/>
              </a:rPr>
              <a:t>some_function_from_an_autoloaded_file</a:t>
            </a:r>
            <a:r>
              <a:rPr lang="en-US" dirty="0" smtClean="0">
                <a:latin typeface="Nimbus Mono"/>
              </a:rPr>
              <a:t>($extra[</a:t>
            </a:r>
            <a:r>
              <a:rPr lang="en-US" dirty="0" smtClean="0">
                <a:solidFill>
                  <a:schemeClr val="accent2"/>
                </a:solidFill>
                <a:latin typeface="Nimbus Mono"/>
              </a:rPr>
              <a:t>'foo'</a:t>
            </a:r>
            <a:r>
              <a:rPr lang="en-US" dirty="0" smtClean="0">
                <a:latin typeface="Nimbus Mono"/>
              </a:rPr>
              <a:t>])</a:t>
            </a:r>
            <a:r>
              <a:rPr lang="en-US" dirty="0">
                <a:latin typeface="Nimbus Mono"/>
              </a:rPr>
              <a:t>;</a:t>
            </a:r>
          </a:p>
          <a:p>
            <a:r>
              <a:rPr lang="en-US" dirty="0">
                <a:latin typeface="Nimbus Mono"/>
              </a:rPr>
              <a:t>    }</a:t>
            </a:r>
          </a:p>
          <a:p>
            <a:r>
              <a:rPr lang="en-US" dirty="0" smtClean="0">
                <a:latin typeface="Nimbus Mono"/>
              </a:rPr>
              <a:t>}</a:t>
            </a:r>
            <a:endParaRPr lang="en-US" dirty="0">
              <a:latin typeface="Nimbus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8</a:t>
            </a:r>
            <a:r>
              <a:rPr lang="en-US" sz="2000" dirty="0" smtClean="0">
                <a:latin typeface="HVD Comic Serif Pro"/>
              </a:rPr>
              <a:t>-2: Script Definitions</a:t>
            </a:r>
            <a:endParaRPr lang="en-US" sz="2000" dirty="0">
              <a:latin typeface="HVD Comic Serif Pro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334" y="205979"/>
            <a:ext cx="7521465" cy="857250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Informational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search – keyword search through current repositories (usually </a:t>
            </a:r>
            <a:r>
              <a:rPr lang="en-US" dirty="0" err="1" smtClean="0"/>
              <a:t>Packagist</a:t>
            </a:r>
            <a:r>
              <a:rPr lang="en-US" dirty="0" smtClean="0"/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900" dirty="0" smtClean="0">
                <a:solidFill>
                  <a:srgbClr val="4F81BD"/>
                </a:solidFill>
                <a:latin typeface="Nimbus Mono"/>
                <a:cs typeface="Consolas"/>
              </a:rPr>
              <a:t>$ composer </a:t>
            </a:r>
            <a:r>
              <a:rPr lang="en-US" sz="2900" dirty="0">
                <a:solidFill>
                  <a:srgbClr val="4F81BD"/>
                </a:solidFill>
                <a:latin typeface="Nimbus Mono"/>
                <a:cs typeface="Consolas"/>
              </a:rPr>
              <a:t>search </a:t>
            </a:r>
            <a:r>
              <a:rPr lang="en-US" sz="2900" dirty="0" err="1">
                <a:solidFill>
                  <a:srgbClr val="4F81BD"/>
                </a:solidFill>
                <a:latin typeface="Nimbus Mono"/>
                <a:cs typeface="Consolas"/>
              </a:rPr>
              <a:t>phergie</a:t>
            </a:r>
            <a:endParaRPr lang="en-US" sz="2900" dirty="0">
              <a:solidFill>
                <a:srgbClr val="4F81BD"/>
              </a:solidFill>
              <a:latin typeface="Nimbus Mono"/>
              <a:cs typeface="Consolas"/>
            </a:endParaRPr>
          </a:p>
          <a:p>
            <a:pPr marL="0" indent="0">
              <a:buNone/>
            </a:pPr>
            <a:r>
              <a:rPr lang="en-US" sz="2900" dirty="0" err="1" smtClean="0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/</a:t>
            </a:r>
            <a:r>
              <a:rPr lang="en-US" sz="2900" dirty="0" err="1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-</a:t>
            </a:r>
            <a:r>
              <a:rPr lang="en-US" sz="2900" dirty="0" err="1">
                <a:latin typeface="Nimbus Mono"/>
                <a:cs typeface="Consolas"/>
              </a:rPr>
              <a:t>irc</a:t>
            </a:r>
            <a:r>
              <a:rPr lang="en-US" sz="2900" dirty="0">
                <a:latin typeface="Nimbus Mono"/>
                <a:cs typeface="Consolas"/>
              </a:rPr>
              <a:t>-connection Data structure for containing information about an IRC client connection</a:t>
            </a:r>
          </a:p>
          <a:p>
            <a:pPr marL="0" indent="0">
              <a:buNone/>
            </a:pPr>
            <a:r>
              <a:rPr lang="en-US" sz="2900" dirty="0" err="1" smtClean="0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/</a:t>
            </a:r>
            <a:r>
              <a:rPr lang="en-US" sz="2900" dirty="0" err="1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-</a:t>
            </a:r>
            <a:r>
              <a:rPr lang="en-US" sz="2900" dirty="0" err="1">
                <a:latin typeface="Nimbus Mono"/>
                <a:cs typeface="Consolas"/>
              </a:rPr>
              <a:t>irc</a:t>
            </a:r>
            <a:r>
              <a:rPr lang="en-US" sz="2900" dirty="0">
                <a:latin typeface="Nimbus Mono"/>
                <a:cs typeface="Consolas"/>
              </a:rPr>
              <a:t>-client-react IRC client library built on React</a:t>
            </a:r>
          </a:p>
          <a:p>
            <a:pPr marL="0" indent="0">
              <a:buNone/>
            </a:pPr>
            <a:r>
              <a:rPr lang="en-US" sz="2900" dirty="0" err="1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/</a:t>
            </a:r>
            <a:r>
              <a:rPr lang="en-US" sz="2900" dirty="0" err="1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-</a:t>
            </a:r>
            <a:r>
              <a:rPr lang="en-US" sz="2900" dirty="0" err="1">
                <a:latin typeface="Nimbus Mono"/>
                <a:cs typeface="Consolas"/>
              </a:rPr>
              <a:t>irc</a:t>
            </a:r>
            <a:r>
              <a:rPr lang="en-US" sz="2900" dirty="0">
                <a:latin typeface="Nimbus Mono"/>
                <a:cs typeface="Consolas"/>
              </a:rPr>
              <a:t>-bot-react IRC bot built on React</a:t>
            </a:r>
          </a:p>
          <a:p>
            <a:pPr marL="0" indent="0">
              <a:buNone/>
            </a:pPr>
            <a:r>
              <a:rPr lang="en-US" sz="2900" dirty="0" err="1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/</a:t>
            </a:r>
            <a:r>
              <a:rPr lang="en-US" sz="2900" dirty="0" err="1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-</a:t>
            </a:r>
            <a:r>
              <a:rPr lang="en-US" sz="2900" dirty="0" err="1">
                <a:latin typeface="Nimbus Mono"/>
                <a:cs typeface="Consolas"/>
              </a:rPr>
              <a:t>irc</a:t>
            </a:r>
            <a:r>
              <a:rPr lang="en-US" sz="2900" dirty="0">
                <a:latin typeface="Nimbus Mono"/>
                <a:cs typeface="Consolas"/>
              </a:rPr>
              <a:t>-plugin-react-command </a:t>
            </a:r>
            <a:r>
              <a:rPr lang="en-US" sz="2900" dirty="0" err="1">
                <a:latin typeface="Nimbus Mono"/>
                <a:cs typeface="Consolas"/>
              </a:rPr>
              <a:t>Phergie</a:t>
            </a:r>
            <a:r>
              <a:rPr lang="en-US" sz="2900" dirty="0">
                <a:latin typeface="Nimbus Mono"/>
                <a:cs typeface="Consolas"/>
              </a:rPr>
              <a:t> plugin for parsing commands issued to the bot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9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52" y="205979"/>
            <a:ext cx="7505148" cy="857250"/>
          </a:xfrm>
        </p:spPr>
        <p:txBody>
          <a:bodyPr/>
          <a:lstStyle/>
          <a:p>
            <a:r>
              <a:rPr lang="en-US" dirty="0" smtClean="0"/>
              <a:t>1. Optimize Autoloader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PSR-0 / PSR-4 </a:t>
            </a:r>
            <a:r>
              <a:rPr lang="en-US" dirty="0" err="1" smtClean="0"/>
              <a:t>autoloading</a:t>
            </a:r>
            <a:r>
              <a:rPr lang="en-US" dirty="0" smtClean="0"/>
              <a:t> may require many calls to </a:t>
            </a:r>
            <a:r>
              <a:rPr lang="en-US" sz="2800" dirty="0" smtClean="0">
                <a:latin typeface="Nimbus Mono"/>
                <a:cs typeface="Consolas"/>
              </a:rPr>
              <a:t>file_exists</a:t>
            </a:r>
            <a:r>
              <a:rPr lang="en-US" dirty="0"/>
              <a:t> </a:t>
            </a:r>
            <a:r>
              <a:rPr lang="en-US" dirty="0" smtClean="0"/>
              <a:t>(SLOW).</a:t>
            </a:r>
          </a:p>
          <a:p>
            <a:r>
              <a:rPr lang="en-US" dirty="0" err="1" smtClean="0"/>
              <a:t>Classmaps</a:t>
            </a:r>
            <a:r>
              <a:rPr lang="en-US" dirty="0" smtClean="0"/>
              <a:t> are faster, but require manual updates.</a:t>
            </a:r>
          </a:p>
          <a:p>
            <a:r>
              <a:rPr lang="en-US" dirty="0" smtClean="0"/>
              <a:t>Composer to the rescue!!!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6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86" y="205979"/>
            <a:ext cx="7516914" cy="857250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Informational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show – Displays currently installed packages.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latin typeface="Nimbus Mono"/>
                <a:cs typeface="Consolas"/>
              </a:rPr>
              <a:t>composer show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Lists all packages.</a:t>
            </a:r>
          </a:p>
          <a:p>
            <a:pPr marL="0" indent="0">
              <a:buNone/>
            </a:pPr>
            <a:r>
              <a:rPr lang="en-US" dirty="0" smtClean="0">
                <a:latin typeface="Nimbus Mono"/>
                <a:cs typeface="Consolas"/>
              </a:rPr>
              <a:t>composer show </a:t>
            </a:r>
            <a:r>
              <a:rPr lang="en-US" dirty="0" err="1" smtClean="0">
                <a:latin typeface="Nimbus Mono"/>
                <a:cs typeface="Consolas"/>
              </a:rPr>
              <a:t>pschwisow</a:t>
            </a:r>
            <a:r>
              <a:rPr lang="en-US" dirty="0" smtClean="0">
                <a:latin typeface="Nimbus Mono"/>
                <a:cs typeface="Consolas"/>
              </a:rPr>
              <a:t>/*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Lists all packages under </a:t>
            </a:r>
            <a:r>
              <a:rPr lang="en-US" dirty="0" err="1" smtClean="0"/>
              <a:t>pschwisow</a:t>
            </a:r>
            <a:r>
              <a:rPr lang="en-US" dirty="0" smtClean="0"/>
              <a:t> vendor.</a:t>
            </a:r>
          </a:p>
          <a:p>
            <a:pPr marL="0" indent="0">
              <a:buNone/>
            </a:pPr>
            <a:r>
              <a:rPr lang="en-US" dirty="0" smtClean="0">
                <a:latin typeface="Nimbus Mono"/>
                <a:cs typeface="Consolas"/>
              </a:rPr>
              <a:t>composer show </a:t>
            </a:r>
            <a:r>
              <a:rPr lang="en-US" dirty="0" err="1" smtClean="0">
                <a:latin typeface="Nimbus Mono"/>
                <a:cs typeface="Consolas"/>
              </a:rPr>
              <a:t>pschwisow</a:t>
            </a:r>
            <a:r>
              <a:rPr lang="en-US" dirty="0" smtClean="0">
                <a:latin typeface="Nimbus Mono"/>
                <a:cs typeface="Consolas"/>
              </a:rPr>
              <a:t>/foo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Shows detailed information about one package.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71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38" y="205979"/>
            <a:ext cx="7512362" cy="857250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Informational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(depends) – Shows which packages depend on the specified package.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dirty="0" smtClean="0">
                <a:solidFill>
                  <a:srgbClr val="4F81BD"/>
                </a:solidFill>
                <a:latin typeface="Nimbus Mono"/>
                <a:cs typeface="Consolas"/>
              </a:rPr>
              <a:t>$ composer why </a:t>
            </a:r>
            <a:r>
              <a:rPr lang="en-US" sz="1800" dirty="0">
                <a:solidFill>
                  <a:srgbClr val="4F81BD"/>
                </a:solidFill>
                <a:latin typeface="Nimbus Mono"/>
                <a:cs typeface="Consolas"/>
              </a:rPr>
              <a:t>doctrine/</a:t>
            </a:r>
            <a:r>
              <a:rPr lang="en-US" sz="1800" dirty="0" err="1">
                <a:solidFill>
                  <a:srgbClr val="4F81BD"/>
                </a:solidFill>
                <a:latin typeface="Nimbus Mono"/>
                <a:cs typeface="Consolas"/>
              </a:rPr>
              <a:t>lexer</a:t>
            </a:r>
            <a:endParaRPr lang="en-US" sz="1800" dirty="0">
              <a:solidFill>
                <a:srgbClr val="4F81BD"/>
              </a:solidFill>
              <a:latin typeface="Nimbus Mono"/>
              <a:cs typeface="Consolas"/>
            </a:endParaRPr>
          </a:p>
          <a:p>
            <a:pPr marL="0" indent="0">
              <a:buNone/>
            </a:pPr>
            <a:r>
              <a:rPr lang="en-US" sz="1800" dirty="0" smtClean="0">
                <a:latin typeface="Nimbus Mono"/>
                <a:cs typeface="Consolas"/>
              </a:rPr>
              <a:t>doctrine</a:t>
            </a:r>
            <a:r>
              <a:rPr lang="en-US" sz="1800" dirty="0">
                <a:latin typeface="Nimbus Mono"/>
                <a:cs typeface="Consolas"/>
              </a:rPr>
              <a:t>/annotations v1.2.7 requires doctrine/</a:t>
            </a:r>
            <a:r>
              <a:rPr lang="en-US" sz="1800" dirty="0" err="1">
                <a:latin typeface="Nimbus Mono"/>
                <a:cs typeface="Consolas"/>
              </a:rPr>
              <a:t>lexer</a:t>
            </a:r>
            <a:r>
              <a:rPr lang="en-US" sz="1800" dirty="0">
                <a:latin typeface="Nimbus Mono"/>
                <a:cs typeface="Consolas"/>
              </a:rPr>
              <a:t> (1.*)</a:t>
            </a:r>
          </a:p>
          <a:p>
            <a:pPr marL="0" indent="0">
              <a:buNone/>
            </a:pPr>
            <a:r>
              <a:rPr lang="en-US" sz="1800" dirty="0" smtClean="0">
                <a:latin typeface="Nimbus Mono"/>
                <a:cs typeface="Consolas"/>
              </a:rPr>
              <a:t>doctrine</a:t>
            </a:r>
            <a:r>
              <a:rPr lang="en-US" sz="1800" dirty="0">
                <a:latin typeface="Nimbus Mono"/>
                <a:cs typeface="Consolas"/>
              </a:rPr>
              <a:t>/common      v2.6.1 requires doctrine/</a:t>
            </a:r>
            <a:r>
              <a:rPr lang="en-US" sz="1800" dirty="0" err="1">
                <a:latin typeface="Nimbus Mono"/>
                <a:cs typeface="Consolas"/>
              </a:rPr>
              <a:t>lexer</a:t>
            </a:r>
            <a:r>
              <a:rPr lang="en-US" sz="1800" dirty="0">
                <a:latin typeface="Nimbus Mono"/>
                <a:cs typeface="Consolas"/>
              </a:rPr>
              <a:t> (1.*</a:t>
            </a:r>
            <a:r>
              <a:rPr lang="en-US" sz="1800" dirty="0" smtClean="0">
                <a:latin typeface="Nimbus Mono"/>
                <a:cs typeface="Consolas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44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86" y="205979"/>
            <a:ext cx="7516914" cy="857250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Informational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why -</a:t>
            </a:r>
            <a:r>
              <a:rPr lang="en-US" dirty="0"/>
              <a:t>-tree – Show </a:t>
            </a:r>
            <a:r>
              <a:rPr lang="en-US" dirty="0" smtClean="0"/>
              <a:t>a </a:t>
            </a:r>
            <a:r>
              <a:rPr lang="en-US" dirty="0"/>
              <a:t>recursive </a:t>
            </a:r>
            <a:r>
              <a:rPr lang="en-US" dirty="0" smtClean="0"/>
              <a:t>tree of dependencies.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100" dirty="0" smtClean="0">
                <a:solidFill>
                  <a:srgbClr val="4F81BD"/>
                </a:solidFill>
                <a:latin typeface="Nimbus Mono"/>
                <a:cs typeface="Consolas"/>
              </a:rPr>
              <a:t>$ composer why psr/log --tree</a:t>
            </a:r>
            <a:endParaRPr lang="en-US" sz="2100" dirty="0">
              <a:solidFill>
                <a:srgbClr val="4F81BD"/>
              </a:solidFill>
              <a:latin typeface="Nimbus Mono"/>
              <a:cs typeface="Consolas"/>
            </a:endParaRPr>
          </a:p>
          <a:p>
            <a:pPr marL="0" indent="0">
              <a:buNone/>
            </a:pPr>
            <a:r>
              <a:rPr lang="en-US" sz="2100" dirty="0">
                <a:latin typeface="Nimbus Mono"/>
                <a:cs typeface="Consolas"/>
              </a:rPr>
              <a:t>psr/log 1.0.0 Common interface for logging libraries</a:t>
            </a:r>
          </a:p>
          <a:p>
            <a:pPr marL="0" indent="0">
              <a:buNone/>
            </a:pPr>
            <a:r>
              <a:rPr lang="en-US" sz="2100" dirty="0">
                <a:latin typeface="Nimbus Mono"/>
                <a:cs typeface="Consolas"/>
              </a:rPr>
              <a:t>|- </a:t>
            </a:r>
            <a:r>
              <a:rPr lang="en-US" sz="2100" dirty="0" err="1">
                <a:latin typeface="Nimbus Mono"/>
                <a:cs typeface="Consolas"/>
              </a:rPr>
              <a:t>aboutyou</a:t>
            </a:r>
            <a:r>
              <a:rPr lang="en-US" sz="2100" dirty="0">
                <a:latin typeface="Nimbus Mono"/>
                <a:cs typeface="Consolas"/>
              </a:rPr>
              <a:t>/app-</a:t>
            </a:r>
            <a:r>
              <a:rPr lang="en-US" sz="2100" dirty="0" err="1">
                <a:latin typeface="Nimbus Mono"/>
                <a:cs typeface="Consolas"/>
              </a:rPr>
              <a:t>sdk</a:t>
            </a:r>
            <a:r>
              <a:rPr lang="en-US" sz="2100" dirty="0">
                <a:latin typeface="Nimbus Mono"/>
                <a:cs typeface="Consolas"/>
              </a:rPr>
              <a:t> 2.6.11 (requires psr/log 1.0.*)</a:t>
            </a:r>
          </a:p>
          <a:p>
            <a:pPr marL="0" indent="0">
              <a:buNone/>
            </a:pPr>
            <a:r>
              <a:rPr lang="en-US" sz="2100" dirty="0">
                <a:latin typeface="Nimbus Mono"/>
                <a:cs typeface="Consolas"/>
              </a:rPr>
              <a:t>|  `- __root__ (requires </a:t>
            </a:r>
            <a:r>
              <a:rPr lang="en-US" sz="2100" dirty="0" err="1">
                <a:latin typeface="Nimbus Mono"/>
                <a:cs typeface="Consolas"/>
              </a:rPr>
              <a:t>aboutyou</a:t>
            </a:r>
            <a:r>
              <a:rPr lang="en-US" sz="2100" dirty="0">
                <a:latin typeface="Nimbus Mono"/>
                <a:cs typeface="Consolas"/>
              </a:rPr>
              <a:t>/app-</a:t>
            </a:r>
            <a:r>
              <a:rPr lang="en-US" sz="2100" dirty="0" err="1">
                <a:latin typeface="Nimbus Mono"/>
                <a:cs typeface="Consolas"/>
              </a:rPr>
              <a:t>sdk</a:t>
            </a:r>
            <a:r>
              <a:rPr lang="en-US" sz="2100" dirty="0">
                <a:latin typeface="Nimbus Mono"/>
                <a:cs typeface="Consolas"/>
              </a:rPr>
              <a:t> ^2.6)</a:t>
            </a:r>
          </a:p>
          <a:p>
            <a:pPr marL="0" indent="0">
              <a:buNone/>
            </a:pPr>
            <a:r>
              <a:rPr lang="en-US" sz="2100" dirty="0">
                <a:latin typeface="Nimbus Mono"/>
                <a:cs typeface="Consolas"/>
              </a:rPr>
              <a:t>|- monolog/monolog 1.17.2 (requires psr/log ~1.0)</a:t>
            </a:r>
          </a:p>
          <a:p>
            <a:pPr marL="0" indent="0">
              <a:buNone/>
            </a:pPr>
            <a:r>
              <a:rPr lang="en-US" sz="2100" dirty="0">
                <a:latin typeface="Nimbus Mono"/>
                <a:cs typeface="Consolas"/>
              </a:rPr>
              <a:t>|  `- </a:t>
            </a:r>
            <a:r>
              <a:rPr lang="en-US" sz="2100" dirty="0" err="1">
                <a:latin typeface="Nimbus Mono"/>
                <a:cs typeface="Consolas"/>
              </a:rPr>
              <a:t>laravel</a:t>
            </a:r>
            <a:r>
              <a:rPr lang="en-US" sz="2100" dirty="0">
                <a:latin typeface="Nimbus Mono"/>
                <a:cs typeface="Consolas"/>
              </a:rPr>
              <a:t>/framework v5.2.16 (requires monolog/monolog ~1.11)</a:t>
            </a:r>
          </a:p>
          <a:p>
            <a:pPr marL="0" indent="0">
              <a:buNone/>
            </a:pPr>
            <a:r>
              <a:rPr lang="en-US" sz="2100" dirty="0">
                <a:latin typeface="Nimbus Mono"/>
                <a:cs typeface="Consolas"/>
              </a:rPr>
              <a:t>|     `- __root__ (requires </a:t>
            </a:r>
            <a:r>
              <a:rPr lang="en-US" sz="2100" dirty="0" err="1">
                <a:latin typeface="Nimbus Mono"/>
                <a:cs typeface="Consolas"/>
              </a:rPr>
              <a:t>laravel</a:t>
            </a:r>
            <a:r>
              <a:rPr lang="en-US" sz="2100" dirty="0">
                <a:latin typeface="Nimbus Mono"/>
                <a:cs typeface="Consolas"/>
              </a:rPr>
              <a:t>/framework ^5.2)</a:t>
            </a:r>
          </a:p>
          <a:p>
            <a:pPr marL="0" indent="0">
              <a:buNone/>
            </a:pPr>
            <a:r>
              <a:rPr lang="en-US" sz="2100" dirty="0">
                <a:latin typeface="Nimbus Mono"/>
                <a:cs typeface="Consolas"/>
              </a:rPr>
              <a:t>`- </a:t>
            </a:r>
            <a:r>
              <a:rPr lang="en-US" sz="2100" dirty="0" err="1">
                <a:latin typeface="Nimbus Mono"/>
                <a:cs typeface="Consolas"/>
              </a:rPr>
              <a:t>symfony</a:t>
            </a:r>
            <a:r>
              <a:rPr lang="en-US" sz="2100" dirty="0">
                <a:latin typeface="Nimbus Mono"/>
                <a:cs typeface="Consolas"/>
              </a:rPr>
              <a:t>/</a:t>
            </a:r>
            <a:r>
              <a:rPr lang="en-US" sz="2100" dirty="0" err="1">
                <a:latin typeface="Nimbus Mono"/>
                <a:cs typeface="Consolas"/>
              </a:rPr>
              <a:t>symfony</a:t>
            </a:r>
            <a:r>
              <a:rPr lang="en-US" sz="2100" dirty="0">
                <a:latin typeface="Nimbus Mono"/>
                <a:cs typeface="Consolas"/>
              </a:rPr>
              <a:t> v3.0.2 (requires psr/log ~1.0)</a:t>
            </a:r>
          </a:p>
          <a:p>
            <a:pPr marL="0" indent="0">
              <a:buNone/>
            </a:pPr>
            <a:r>
              <a:rPr lang="en-US" sz="2100" dirty="0">
                <a:latin typeface="Nimbus Mono"/>
                <a:cs typeface="Consolas"/>
              </a:rPr>
              <a:t>   `- __root__ (requires </a:t>
            </a:r>
            <a:r>
              <a:rPr lang="en-US" sz="2100" dirty="0" err="1">
                <a:latin typeface="Nimbus Mono"/>
                <a:cs typeface="Consolas"/>
              </a:rPr>
              <a:t>symfony</a:t>
            </a:r>
            <a:r>
              <a:rPr lang="en-US" sz="2100" dirty="0">
                <a:latin typeface="Nimbus Mono"/>
                <a:cs typeface="Consolas"/>
              </a:rPr>
              <a:t>/</a:t>
            </a:r>
            <a:r>
              <a:rPr lang="en-US" sz="2100" dirty="0" err="1">
                <a:latin typeface="Nimbus Mono"/>
                <a:cs typeface="Consolas"/>
              </a:rPr>
              <a:t>symfony</a:t>
            </a:r>
            <a:r>
              <a:rPr lang="en-US" sz="2100" dirty="0">
                <a:latin typeface="Nimbus Mono"/>
                <a:cs typeface="Consolas"/>
              </a:rPr>
              <a:t> ^3.0)</a:t>
            </a:r>
            <a:endParaRPr lang="en-US" sz="2100" dirty="0" smtClean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6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38" y="205979"/>
            <a:ext cx="7512362" cy="857250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Informational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why-not (prohibits) – Shows which packages block specified version of a package.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4F81BD"/>
                </a:solidFill>
                <a:latin typeface="Nimbus Mono"/>
                <a:cs typeface="Consolas"/>
              </a:rPr>
              <a:t>$ composer why-not </a:t>
            </a:r>
            <a:r>
              <a:rPr lang="en-US" sz="2000" dirty="0" err="1" smtClean="0">
                <a:solidFill>
                  <a:srgbClr val="4F81BD"/>
                </a:solidFill>
                <a:latin typeface="Nimbus Mono"/>
                <a:cs typeface="Consolas"/>
              </a:rPr>
              <a:t>symfony</a:t>
            </a:r>
            <a:r>
              <a:rPr lang="en-US" sz="2000" dirty="0" smtClean="0">
                <a:solidFill>
                  <a:srgbClr val="4F81BD"/>
                </a:solidFill>
                <a:latin typeface="Nimbus Mono"/>
                <a:cs typeface="Consolas"/>
              </a:rPr>
              <a:t>/</a:t>
            </a:r>
            <a:r>
              <a:rPr lang="en-US" sz="2000" dirty="0" err="1" smtClean="0">
                <a:solidFill>
                  <a:srgbClr val="4F81BD"/>
                </a:solidFill>
                <a:latin typeface="Nimbus Mono"/>
                <a:cs typeface="Consolas"/>
              </a:rPr>
              <a:t>symfony</a:t>
            </a:r>
            <a:r>
              <a:rPr lang="en-US" sz="2000" dirty="0" smtClean="0">
                <a:solidFill>
                  <a:srgbClr val="4F81BD"/>
                </a:solidFill>
                <a:latin typeface="Nimbus Mono"/>
                <a:cs typeface="Consolas"/>
              </a:rPr>
              <a:t> 3.1</a:t>
            </a:r>
            <a:endParaRPr lang="en-US" sz="2000" dirty="0">
              <a:solidFill>
                <a:srgbClr val="4F81BD"/>
              </a:solidFill>
              <a:latin typeface="Nimbus Mono"/>
              <a:cs typeface="Consolas"/>
            </a:endParaRPr>
          </a:p>
          <a:p>
            <a:pPr marL="0" indent="0">
              <a:buNone/>
            </a:pPr>
            <a:r>
              <a:rPr lang="en-US" sz="2000" dirty="0" err="1">
                <a:latin typeface="Nimbus Mono"/>
                <a:cs typeface="Consolas"/>
              </a:rPr>
              <a:t>laravel</a:t>
            </a:r>
            <a:r>
              <a:rPr lang="en-US" sz="2000" dirty="0">
                <a:latin typeface="Nimbus Mono"/>
                <a:cs typeface="Consolas"/>
              </a:rPr>
              <a:t>/framework v5.2.16 requires </a:t>
            </a:r>
            <a:r>
              <a:rPr lang="en-US" sz="2000" dirty="0" err="1">
                <a:latin typeface="Nimbus Mono"/>
                <a:cs typeface="Consolas"/>
              </a:rPr>
              <a:t>symfony</a:t>
            </a:r>
            <a:r>
              <a:rPr lang="en-US" sz="2000" dirty="0">
                <a:latin typeface="Nimbus Mono"/>
                <a:cs typeface="Consolas"/>
              </a:rPr>
              <a:t>/</a:t>
            </a:r>
            <a:r>
              <a:rPr lang="en-US" sz="2000" dirty="0" err="1">
                <a:latin typeface="Nimbus Mono"/>
                <a:cs typeface="Consolas"/>
              </a:rPr>
              <a:t>var</a:t>
            </a:r>
            <a:r>
              <a:rPr lang="en-US" sz="2000" dirty="0">
                <a:latin typeface="Nimbus Mono"/>
                <a:cs typeface="Consolas"/>
              </a:rPr>
              <a:t>-dumper (2.8.*|3.0.*)</a:t>
            </a:r>
            <a:endParaRPr lang="en-US" sz="2000" dirty="0" smtClean="0">
              <a:latin typeface="Nimbus Mono"/>
              <a:cs typeface="Consolas"/>
            </a:endParaRPr>
          </a:p>
          <a:p>
            <a:r>
              <a:rPr lang="en-US" dirty="0" smtClean="0"/>
              <a:t>-t or --tree also works for why-not.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86" y="205979"/>
            <a:ext cx="7516914" cy="857250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Informational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-v – Checks for local modifications in your dependencies.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200" dirty="0" smtClean="0">
                <a:solidFill>
                  <a:srgbClr val="4F81BD"/>
                </a:solidFill>
                <a:latin typeface="Nimbus Mono"/>
                <a:cs typeface="Consolas"/>
              </a:rPr>
              <a:t>$ composer </a:t>
            </a:r>
            <a:r>
              <a:rPr lang="en-US" sz="2200" dirty="0">
                <a:solidFill>
                  <a:srgbClr val="4F81BD"/>
                </a:solidFill>
                <a:latin typeface="Nimbus Mono"/>
                <a:cs typeface="Consolas"/>
              </a:rPr>
              <a:t>status </a:t>
            </a:r>
            <a:r>
              <a:rPr lang="en-US" sz="2200" dirty="0" smtClean="0">
                <a:solidFill>
                  <a:srgbClr val="4F81BD"/>
                </a:solidFill>
                <a:latin typeface="Nimbus Mono"/>
                <a:cs typeface="Consolas"/>
              </a:rPr>
              <a:t>–v</a:t>
            </a:r>
            <a:endParaRPr lang="en-US" sz="2200" dirty="0">
              <a:solidFill>
                <a:srgbClr val="4F81BD"/>
              </a:solidFill>
              <a:latin typeface="Nimbus Mono"/>
              <a:cs typeface="Consolas"/>
            </a:endParaRPr>
          </a:p>
          <a:p>
            <a:pPr marL="0" indent="0">
              <a:buNone/>
            </a:pPr>
            <a:r>
              <a:rPr lang="en-US" sz="2200" dirty="0" smtClean="0">
                <a:latin typeface="Nimbus Mono"/>
                <a:cs typeface="Consolas"/>
              </a:rPr>
              <a:t>You </a:t>
            </a:r>
            <a:r>
              <a:rPr lang="en-US" sz="2200" dirty="0">
                <a:latin typeface="Nimbus Mono"/>
                <a:cs typeface="Consolas"/>
              </a:rPr>
              <a:t>have changes in the following dependencies:</a:t>
            </a:r>
          </a:p>
          <a:p>
            <a:pPr marL="0" indent="0">
              <a:buNone/>
            </a:pPr>
            <a:r>
              <a:rPr lang="en-US" sz="2200" dirty="0">
                <a:latin typeface="Nimbus Mono"/>
                <a:cs typeface="Consolas"/>
              </a:rPr>
              <a:t>vendor/</a:t>
            </a:r>
            <a:r>
              <a:rPr lang="en-US" sz="2200" dirty="0" err="1">
                <a:latin typeface="Nimbus Mono"/>
                <a:cs typeface="Consolas"/>
              </a:rPr>
              <a:t>seld</a:t>
            </a:r>
            <a:r>
              <a:rPr lang="en-US" sz="2200" dirty="0">
                <a:latin typeface="Nimbus Mono"/>
                <a:cs typeface="Consolas"/>
              </a:rPr>
              <a:t>/</a:t>
            </a:r>
            <a:r>
              <a:rPr lang="en-US" sz="2200" dirty="0" err="1">
                <a:latin typeface="Nimbus Mono"/>
                <a:cs typeface="Consolas"/>
              </a:rPr>
              <a:t>jsonlint</a:t>
            </a:r>
            <a:r>
              <a:rPr lang="en-US" sz="2200" dirty="0">
                <a:latin typeface="Nimbus Mono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2200" dirty="0">
                <a:latin typeface="Nimbus Mono"/>
                <a:cs typeface="Consolas"/>
              </a:rPr>
              <a:t>    M </a:t>
            </a:r>
            <a:r>
              <a:rPr lang="en-US" sz="2200" dirty="0" err="1">
                <a:latin typeface="Nimbus Mono"/>
                <a:cs typeface="Consolas"/>
              </a:rPr>
              <a:t>README.mdown</a:t>
            </a:r>
            <a:endParaRPr lang="en-US" sz="2200" dirty="0" smtClean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60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886" y="205979"/>
            <a:ext cx="7516914" cy="857250"/>
          </a:xfrm>
        </p:spPr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Informational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4400" dirty="0" smtClean="0"/>
              <a:t>validate – Checks if your </a:t>
            </a:r>
            <a:r>
              <a:rPr lang="en-US" sz="4400" dirty="0" err="1" smtClean="0"/>
              <a:t>composer.json</a:t>
            </a:r>
            <a:r>
              <a:rPr lang="en-US" sz="4400" dirty="0" smtClean="0"/>
              <a:t> is valid.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 smtClean="0">
                <a:solidFill>
                  <a:srgbClr val="4F81BD"/>
                </a:solidFill>
                <a:latin typeface="Nimbus Mono"/>
                <a:cs typeface="Consolas"/>
              </a:rPr>
              <a:t>$ composer </a:t>
            </a:r>
            <a:r>
              <a:rPr lang="en-US" dirty="0">
                <a:solidFill>
                  <a:srgbClr val="4F81BD"/>
                </a:solidFill>
                <a:latin typeface="Nimbus Mono"/>
                <a:cs typeface="Consolas"/>
              </a:rPr>
              <a:t>validate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Nimbus Mono"/>
                <a:cs typeface="Consolas"/>
              </a:rPr>
              <a:t>.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Nimbus Mono"/>
                <a:cs typeface="Consolas"/>
              </a:rPr>
              <a:t>/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Nimbus Mono"/>
                <a:cs typeface="Consolas"/>
              </a:rPr>
              <a:t>composer.json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Nimbus Mono"/>
                <a:cs typeface="Consolas"/>
              </a:rPr>
              <a:t> is valid for simple usage with composer but has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Nimbus Mono"/>
                <a:cs typeface="Consolas"/>
              </a:rPr>
              <a:t>strict errors that make it unable to be published as a package:</a:t>
            </a:r>
          </a:p>
          <a:p>
            <a:pPr marL="0" indent="0">
              <a:buNone/>
            </a:pPr>
            <a:r>
              <a:rPr lang="en-US" dirty="0">
                <a:latin typeface="Nimbus Mono"/>
                <a:cs typeface="Consolas"/>
              </a:rPr>
              <a:t>See https://</a:t>
            </a:r>
            <a:r>
              <a:rPr lang="en-US" dirty="0" err="1">
                <a:latin typeface="Nimbus Mono"/>
                <a:cs typeface="Consolas"/>
              </a:rPr>
              <a:t>getcomposer.org</a:t>
            </a:r>
            <a:r>
              <a:rPr lang="en-US" dirty="0">
                <a:latin typeface="Nimbus Mono"/>
                <a:cs typeface="Consolas"/>
              </a:rPr>
              <a:t>/doc/04-schema.md for details on the schema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Nimbus Mono"/>
                <a:cs typeface="Consolas"/>
              </a:rPr>
              <a:t>description </a:t>
            </a:r>
            <a:r>
              <a:rPr lang="en-US" dirty="0">
                <a:solidFill>
                  <a:schemeClr val="accent2"/>
                </a:solidFill>
                <a:latin typeface="Nimbus Mono"/>
                <a:cs typeface="Consolas"/>
              </a:rPr>
              <a:t>: The property description is required</a:t>
            </a:r>
          </a:p>
          <a:p>
            <a:pPr marL="0" indent="0">
              <a:buNone/>
            </a:pPr>
            <a:r>
              <a:rPr lang="en-US" dirty="0">
                <a:latin typeface="Nimbus Mono"/>
                <a:cs typeface="Consolas"/>
              </a:rPr>
              <a:t>No license specified, it is recommended to do so. For closed-source software you may use "proprietary" as license.</a:t>
            </a:r>
          </a:p>
          <a:p>
            <a:pPr marL="0" indent="0">
              <a:buNone/>
            </a:pPr>
            <a:r>
              <a:rPr lang="en-US" dirty="0" err="1">
                <a:latin typeface="Nimbus Mono"/>
                <a:cs typeface="Consolas"/>
              </a:rPr>
              <a:t>require.pschwisow</a:t>
            </a:r>
            <a:r>
              <a:rPr lang="en-US" dirty="0">
                <a:latin typeface="Nimbus Mono"/>
                <a:cs typeface="Consolas"/>
              </a:rPr>
              <a:t>/</a:t>
            </a:r>
            <a:r>
              <a:rPr lang="en-US" dirty="0" err="1">
                <a:latin typeface="Nimbus Mono"/>
                <a:cs typeface="Consolas"/>
              </a:rPr>
              <a:t>phergie</a:t>
            </a:r>
            <a:r>
              <a:rPr lang="en-US" dirty="0">
                <a:latin typeface="Nimbus Mono"/>
                <a:cs typeface="Consolas"/>
              </a:rPr>
              <a:t>-</a:t>
            </a:r>
            <a:r>
              <a:rPr lang="en-US" dirty="0" err="1">
                <a:latin typeface="Nimbus Mono"/>
                <a:cs typeface="Consolas"/>
              </a:rPr>
              <a:t>irc</a:t>
            </a:r>
            <a:r>
              <a:rPr lang="en-US" dirty="0">
                <a:latin typeface="Nimbus Mono"/>
                <a:cs typeface="Consolas"/>
              </a:rPr>
              <a:t>-plugin-react-karma : unbound version constraints (</a:t>
            </a:r>
            <a:r>
              <a:rPr lang="en-US" dirty="0" err="1">
                <a:latin typeface="Nimbus Mono"/>
                <a:cs typeface="Consolas"/>
              </a:rPr>
              <a:t>dev</a:t>
            </a:r>
            <a:r>
              <a:rPr lang="en-US" dirty="0">
                <a:latin typeface="Nimbus Mono"/>
                <a:cs typeface="Consolas"/>
              </a:rPr>
              <a:t>-master) should be avoided</a:t>
            </a:r>
            <a:endParaRPr lang="en-US" dirty="0" smtClean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1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Composer can be configured through the </a:t>
            </a:r>
            <a:r>
              <a:rPr lang="en-US" sz="2800" dirty="0" smtClean="0">
                <a:latin typeface="Nimbus Mono"/>
                <a:cs typeface="Consolas"/>
              </a:rPr>
              <a:t>config</a:t>
            </a:r>
            <a:r>
              <a:rPr lang="en-US" dirty="0" smtClean="0"/>
              <a:t> section of </a:t>
            </a:r>
            <a:r>
              <a:rPr lang="en-US" sz="2800" dirty="0" smtClean="0">
                <a:latin typeface="Nimbus Mono"/>
                <a:cs typeface="Consolas"/>
              </a:rPr>
              <a:t>composer.json</a:t>
            </a:r>
            <a:r>
              <a:rPr lang="en-US" dirty="0" smtClean="0"/>
              <a:t> (root level only).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7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22423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 smtClean="0">
                <a:latin typeface="Nimbus Mono"/>
              </a:rPr>
              <a:t>  "config"</a:t>
            </a:r>
            <a:r>
              <a:rPr lang="en-US" dirty="0">
                <a:latin typeface="Nimbus Mono"/>
              </a:rPr>
              <a:t>: </a:t>
            </a:r>
            <a:r>
              <a:rPr lang="en-US" dirty="0" smtClean="0">
                <a:latin typeface="Nimbus Mono"/>
              </a:rPr>
              <a:t>{ </a:t>
            </a:r>
            <a:r>
              <a:rPr lang="en-US" dirty="0" smtClean="0">
                <a:solidFill>
                  <a:schemeClr val="accent3"/>
                </a:solidFill>
                <a:latin typeface="Nimbus Mono"/>
              </a:rPr>
              <a:t>// default values shown below</a:t>
            </a:r>
          </a:p>
          <a:p>
            <a:r>
              <a:rPr lang="en-US" dirty="0" smtClean="0">
                <a:solidFill>
                  <a:schemeClr val="accent3"/>
                </a:solidFill>
                <a:latin typeface="Nimbus Mono"/>
              </a:rPr>
              <a:t>    // directories that are generally inside your project</a:t>
            </a:r>
            <a:endParaRPr lang="en-US" dirty="0">
              <a:solidFill>
                <a:schemeClr val="accent3"/>
              </a:solidFill>
              <a:latin typeface="Nimbus Mono"/>
            </a:endParaRPr>
          </a:p>
          <a:p>
            <a:r>
              <a:rPr lang="en-US" dirty="0" smtClean="0">
                <a:latin typeface="Nimbus Mono"/>
              </a:rPr>
              <a:t>    "vendor-</a:t>
            </a:r>
            <a:r>
              <a:rPr lang="en-US" dirty="0" err="1" smtClean="0">
                <a:latin typeface="Nimbus Mono"/>
              </a:rPr>
              <a:t>dir</a:t>
            </a:r>
            <a:r>
              <a:rPr lang="en-US" dirty="0" smtClean="0">
                <a:latin typeface="Nimbus Mono"/>
              </a:rPr>
              <a:t>"</a:t>
            </a:r>
            <a:r>
              <a:rPr lang="en-US" dirty="0">
                <a:latin typeface="Nimbus Mono"/>
              </a:rPr>
              <a:t>: </a:t>
            </a:r>
            <a:r>
              <a:rPr lang="en-US" dirty="0" smtClean="0">
                <a:latin typeface="Nimbus Mono"/>
              </a:rPr>
              <a:t>"vendor", </a:t>
            </a:r>
            <a:r>
              <a:rPr lang="en-US" dirty="0" smtClean="0">
                <a:solidFill>
                  <a:srgbClr val="9BBB59"/>
                </a:solidFill>
                <a:latin typeface="Nimbus Mono"/>
              </a:rPr>
              <a:t>// where package are installed</a:t>
            </a:r>
            <a:endParaRPr lang="en-US" dirty="0">
              <a:solidFill>
                <a:srgbClr val="9BBB59"/>
              </a:solidFill>
              <a:latin typeface="Nimbus Mono"/>
            </a:endParaRPr>
          </a:p>
          <a:p>
            <a:r>
              <a:rPr lang="en-US" dirty="0" smtClean="0">
                <a:latin typeface="Nimbus Mono"/>
              </a:rPr>
              <a:t>    "bin-</a:t>
            </a:r>
            <a:r>
              <a:rPr lang="en-US" dirty="0" err="1">
                <a:latin typeface="Nimbus Mono"/>
              </a:rPr>
              <a:t>dir</a:t>
            </a:r>
            <a:r>
              <a:rPr lang="en-US" dirty="0">
                <a:latin typeface="Nimbus Mono"/>
              </a:rPr>
              <a:t>": "</a:t>
            </a:r>
            <a:r>
              <a:rPr lang="en-US" dirty="0" smtClean="0">
                <a:latin typeface="Nimbus Mono"/>
              </a:rPr>
              <a:t>vendor/bin", </a:t>
            </a:r>
            <a:r>
              <a:rPr lang="en-US" dirty="0" smtClean="0">
                <a:solidFill>
                  <a:srgbClr val="9BBB59"/>
                </a:solidFill>
                <a:latin typeface="Nimbus Mono"/>
              </a:rPr>
              <a:t>// </a:t>
            </a:r>
            <a:r>
              <a:rPr lang="en-US" dirty="0" err="1" smtClean="0">
                <a:solidFill>
                  <a:srgbClr val="9BBB59"/>
                </a:solidFill>
                <a:latin typeface="Nimbus Mono"/>
              </a:rPr>
              <a:t>symlinks</a:t>
            </a:r>
            <a:r>
              <a:rPr lang="en-US" dirty="0" smtClean="0">
                <a:solidFill>
                  <a:srgbClr val="9BBB59"/>
                </a:solidFill>
                <a:latin typeface="Nimbus Mono"/>
              </a:rPr>
              <a:t> to vendor binaries</a:t>
            </a:r>
          </a:p>
          <a:p>
            <a:endParaRPr lang="en-US" dirty="0" smtClean="0">
              <a:solidFill>
                <a:srgbClr val="9BBB59"/>
              </a:solidFill>
              <a:latin typeface="Nimbus Mono"/>
            </a:endParaRPr>
          </a:p>
          <a:p>
            <a:r>
              <a:rPr lang="en-US" dirty="0" smtClean="0">
                <a:solidFill>
                  <a:srgbClr val="9BBB59"/>
                </a:solidFill>
                <a:latin typeface="Nimbus Mono"/>
              </a:rPr>
              <a:t>    // “global” directories</a:t>
            </a:r>
          </a:p>
          <a:p>
            <a:r>
              <a:rPr lang="en-US" dirty="0" smtClean="0">
                <a:solidFill>
                  <a:srgbClr val="9BBB59"/>
                </a:solidFill>
                <a:latin typeface="Nimbus Mono"/>
              </a:rPr>
              <a:t>    // $HOME or ~ can be used to represent home directory</a:t>
            </a:r>
          </a:p>
          <a:p>
            <a:r>
              <a:rPr lang="en-US" dirty="0" smtClean="0">
                <a:latin typeface="Nimbus Mono"/>
              </a:rPr>
              <a:t>    "cache-</a:t>
            </a:r>
            <a:r>
              <a:rPr lang="en-US" dirty="0" err="1">
                <a:latin typeface="Nimbus Mono"/>
              </a:rPr>
              <a:t>dir</a:t>
            </a:r>
            <a:r>
              <a:rPr lang="en-US" dirty="0">
                <a:latin typeface="Nimbus Mono"/>
              </a:rPr>
              <a:t>": </a:t>
            </a:r>
            <a:r>
              <a:rPr lang="en-US" dirty="0" smtClean="0">
                <a:latin typeface="Nimbus Mono"/>
              </a:rPr>
              <a:t>"$HOME/.composer/cache",</a:t>
            </a:r>
          </a:p>
          <a:p>
            <a:r>
              <a:rPr lang="en-US" dirty="0" smtClean="0">
                <a:latin typeface="Nimbus Mono"/>
              </a:rPr>
              <a:t>    "</a:t>
            </a:r>
            <a:r>
              <a:rPr lang="en-US" dirty="0">
                <a:latin typeface="Nimbus Mono"/>
              </a:rPr>
              <a:t>cache</a:t>
            </a:r>
            <a:r>
              <a:rPr lang="en-US" dirty="0" smtClean="0">
                <a:latin typeface="Nimbus Mono"/>
              </a:rPr>
              <a:t>-files-</a:t>
            </a:r>
            <a:r>
              <a:rPr lang="en-US" dirty="0" err="1" smtClean="0">
                <a:latin typeface="Nimbus Mono"/>
              </a:rPr>
              <a:t>dir</a:t>
            </a:r>
            <a:r>
              <a:rPr lang="en-US" dirty="0">
                <a:latin typeface="Nimbus Mono"/>
              </a:rPr>
              <a:t>": "</a:t>
            </a:r>
            <a:r>
              <a:rPr lang="en-US" dirty="0" smtClean="0">
                <a:latin typeface="Nimbus Mono"/>
              </a:rPr>
              <a:t>$cache-</a:t>
            </a:r>
            <a:r>
              <a:rPr lang="en-US" dirty="0" err="1" smtClean="0">
                <a:latin typeface="Nimbus Mono"/>
              </a:rPr>
              <a:t>dir</a:t>
            </a:r>
            <a:r>
              <a:rPr lang="en-US" dirty="0" smtClean="0">
                <a:latin typeface="Nimbus Mono"/>
              </a:rPr>
              <a:t>/files", </a:t>
            </a:r>
            <a:r>
              <a:rPr lang="en-US" dirty="0" smtClean="0">
                <a:solidFill>
                  <a:srgbClr val="9BBB59"/>
                </a:solidFill>
                <a:latin typeface="Nimbus Mono"/>
              </a:rPr>
              <a:t>// cache for </a:t>
            </a:r>
            <a:r>
              <a:rPr lang="en-US" dirty="0" err="1" smtClean="0">
                <a:solidFill>
                  <a:srgbClr val="9BBB59"/>
                </a:solidFill>
                <a:latin typeface="Nimbus Mono"/>
              </a:rPr>
              <a:t>dist</a:t>
            </a:r>
            <a:endParaRPr lang="en-US" dirty="0" smtClean="0">
              <a:solidFill>
                <a:srgbClr val="9BBB59"/>
              </a:solidFill>
              <a:latin typeface="Nimbus Mono"/>
            </a:endParaRPr>
          </a:p>
          <a:p>
            <a:r>
              <a:rPr lang="en-US" dirty="0" smtClean="0">
                <a:latin typeface="Nimbus Mono"/>
              </a:rPr>
              <a:t>    "</a:t>
            </a:r>
            <a:r>
              <a:rPr lang="en-US" dirty="0">
                <a:latin typeface="Nimbus Mono"/>
              </a:rPr>
              <a:t>cache</a:t>
            </a:r>
            <a:r>
              <a:rPr lang="en-US" dirty="0" smtClean="0">
                <a:latin typeface="Nimbus Mono"/>
              </a:rPr>
              <a:t>-</a:t>
            </a:r>
            <a:r>
              <a:rPr lang="en-US" dirty="0" err="1" smtClean="0">
                <a:latin typeface="Nimbus Mono"/>
              </a:rPr>
              <a:t>vcs</a:t>
            </a:r>
            <a:r>
              <a:rPr lang="en-US" dirty="0" smtClean="0">
                <a:latin typeface="Nimbus Mono"/>
              </a:rPr>
              <a:t>-</a:t>
            </a:r>
            <a:r>
              <a:rPr lang="en-US" dirty="0" err="1" smtClean="0">
                <a:latin typeface="Nimbus Mono"/>
              </a:rPr>
              <a:t>dir</a:t>
            </a:r>
            <a:r>
              <a:rPr lang="en-US" dirty="0">
                <a:latin typeface="Nimbus Mono"/>
              </a:rPr>
              <a:t>": </a:t>
            </a:r>
            <a:r>
              <a:rPr lang="en-US" dirty="0" smtClean="0">
                <a:latin typeface="Nimbus Mono"/>
              </a:rPr>
              <a:t>"$cache-</a:t>
            </a:r>
            <a:r>
              <a:rPr lang="en-US" dirty="0" err="1" smtClean="0">
                <a:latin typeface="Nimbus Mono"/>
              </a:rPr>
              <a:t>dir</a:t>
            </a:r>
            <a:r>
              <a:rPr lang="en-US" dirty="0" smtClean="0">
                <a:latin typeface="Nimbus Mono"/>
              </a:rPr>
              <a:t>/</a:t>
            </a:r>
            <a:r>
              <a:rPr lang="en-US" dirty="0" err="1" smtClean="0">
                <a:latin typeface="Nimbus Mono"/>
              </a:rPr>
              <a:t>vcs</a:t>
            </a:r>
            <a:r>
              <a:rPr lang="en-US" dirty="0" smtClean="0">
                <a:latin typeface="Nimbus Mono"/>
              </a:rPr>
              <a:t>" </a:t>
            </a:r>
            <a:r>
              <a:rPr lang="en-US" dirty="0" smtClean="0">
                <a:solidFill>
                  <a:srgbClr val="9BBB59"/>
                </a:solidFill>
                <a:latin typeface="Nimbus Mono"/>
              </a:rPr>
              <a:t>// cache of </a:t>
            </a:r>
            <a:r>
              <a:rPr lang="en-US" dirty="0" err="1" smtClean="0">
                <a:solidFill>
                  <a:srgbClr val="9BBB59"/>
                </a:solidFill>
                <a:latin typeface="Nimbus Mono"/>
              </a:rPr>
              <a:t>git</a:t>
            </a:r>
            <a:r>
              <a:rPr lang="en-US" dirty="0" smtClean="0">
                <a:solidFill>
                  <a:srgbClr val="9BBB59"/>
                </a:solidFill>
                <a:latin typeface="Nimbus Mono"/>
              </a:rPr>
              <a:t> repos</a:t>
            </a:r>
          </a:p>
          <a:p>
            <a:r>
              <a:rPr lang="en-US" dirty="0" smtClean="0">
                <a:latin typeface="Nimbus Mono"/>
              </a:rPr>
              <a:t>  }</a:t>
            </a:r>
            <a:endParaRPr lang="en-US" dirty="0">
              <a:latin typeface="Nimbus Mono"/>
            </a:endParaRPr>
          </a:p>
          <a:p>
            <a:r>
              <a:rPr lang="en-US" dirty="0" smtClean="0">
                <a:latin typeface="Nimbus Mono"/>
              </a:rPr>
              <a:t>}</a:t>
            </a:r>
          </a:p>
          <a:p>
            <a:endParaRPr lang="en-US" dirty="0">
              <a:latin typeface="Nimbus Mono"/>
            </a:endParaRPr>
          </a:p>
          <a:p>
            <a:r>
              <a:rPr lang="en-US" dirty="0" smtClean="0">
                <a:solidFill>
                  <a:srgbClr val="9BBB59"/>
                </a:solidFill>
                <a:latin typeface="Nimbus Mono"/>
              </a:rPr>
              <a:t>// P.S. You can’t really use comments in JSON.</a:t>
            </a:r>
            <a:endParaRPr lang="en-US" dirty="0">
              <a:solidFill>
                <a:srgbClr val="9BBB59"/>
              </a:solidFill>
              <a:latin typeface="Nimbus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</a:t>
            </a:r>
            <a:r>
              <a:rPr lang="en-US" sz="2000" dirty="0" smtClean="0">
                <a:latin typeface="HVD Comic Serif Pro"/>
              </a:rPr>
              <a:t>10-1: Path Configuration</a:t>
            </a:r>
            <a:endParaRPr lang="en-US" sz="2000" dirty="0">
              <a:latin typeface="HVD Comic Serif Pro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7" name="Picture 6" descr="logo-composer-transparen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2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5012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 smtClean="0">
                <a:latin typeface="Nimbus Mono"/>
              </a:rPr>
              <a:t>  "config"</a:t>
            </a:r>
            <a:r>
              <a:rPr lang="en-US" dirty="0">
                <a:latin typeface="Nimbus Mono"/>
              </a:rPr>
              <a:t>: </a:t>
            </a:r>
            <a:r>
              <a:rPr lang="en-US" dirty="0" smtClean="0">
                <a:latin typeface="Nimbus Mono"/>
              </a:rPr>
              <a:t>{ </a:t>
            </a:r>
            <a:r>
              <a:rPr lang="en-US" dirty="0" smtClean="0">
                <a:solidFill>
                  <a:schemeClr val="accent3"/>
                </a:solidFill>
                <a:latin typeface="Nimbus Mono"/>
              </a:rPr>
              <a:t>// default values shown below</a:t>
            </a:r>
          </a:p>
          <a:p>
            <a:r>
              <a:rPr lang="en-US" dirty="0" smtClean="0">
                <a:solidFill>
                  <a:schemeClr val="accent3"/>
                </a:solidFill>
                <a:latin typeface="Nimbus Mono"/>
              </a:rPr>
              <a:t>    // Autoloader searches PHP include path</a:t>
            </a:r>
            <a:endParaRPr lang="en-US" dirty="0">
              <a:solidFill>
                <a:schemeClr val="accent3"/>
              </a:solidFill>
              <a:latin typeface="Nimbus Mono"/>
            </a:endParaRPr>
          </a:p>
          <a:p>
            <a:r>
              <a:rPr lang="en-US" dirty="0" smtClean="0">
                <a:latin typeface="Nimbus Mono"/>
              </a:rPr>
              <a:t>    "use-include-path"</a:t>
            </a:r>
            <a:r>
              <a:rPr lang="en-US" dirty="0">
                <a:latin typeface="Nimbus Mono"/>
              </a:rPr>
              <a:t>: </a:t>
            </a:r>
            <a:r>
              <a:rPr lang="en-US" dirty="0" smtClean="0">
                <a:latin typeface="Nimbus Mono"/>
              </a:rPr>
              <a:t>false,</a:t>
            </a:r>
          </a:p>
          <a:p>
            <a:r>
              <a:rPr lang="en-US" dirty="0" smtClean="0">
                <a:solidFill>
                  <a:srgbClr val="9BBB59"/>
                </a:solidFill>
                <a:latin typeface="Nimbus Mono"/>
              </a:rPr>
              <a:t>    </a:t>
            </a:r>
          </a:p>
          <a:p>
            <a:r>
              <a:rPr lang="en-US" dirty="0" smtClean="0">
                <a:solidFill>
                  <a:srgbClr val="9BBB59"/>
                </a:solidFill>
                <a:latin typeface="Nimbus Mono"/>
              </a:rPr>
              <a:t>    // Always optimize autoloader </a:t>
            </a:r>
            <a:r>
              <a:rPr lang="en-US" sz="1600" dirty="0" smtClean="0">
                <a:solidFill>
                  <a:srgbClr val="9BBB59"/>
                </a:solidFill>
                <a:latin typeface="Nimbus Mono"/>
              </a:rPr>
              <a:t>(see --optimize-autoloader)</a:t>
            </a:r>
          </a:p>
          <a:p>
            <a:r>
              <a:rPr lang="en-US" dirty="0" smtClean="0">
                <a:latin typeface="Nimbus Mono"/>
              </a:rPr>
              <a:t>    "optimize-autoloader"</a:t>
            </a:r>
            <a:r>
              <a:rPr lang="en-US" dirty="0">
                <a:latin typeface="Nimbus Mono"/>
              </a:rPr>
              <a:t>: </a:t>
            </a:r>
            <a:r>
              <a:rPr lang="en-US" dirty="0" smtClean="0">
                <a:latin typeface="Nimbus Mono"/>
              </a:rPr>
              <a:t>false,</a:t>
            </a:r>
            <a:endParaRPr lang="en-US" dirty="0" smtClean="0">
              <a:solidFill>
                <a:srgbClr val="9BBB59"/>
              </a:solidFill>
              <a:latin typeface="Nimbus Mono"/>
            </a:endParaRPr>
          </a:p>
          <a:p>
            <a:endParaRPr lang="en-US" dirty="0" smtClean="0">
              <a:solidFill>
                <a:srgbClr val="9BBB59"/>
              </a:solidFill>
              <a:latin typeface="Nimbus Mono"/>
            </a:endParaRPr>
          </a:p>
          <a:p>
            <a:r>
              <a:rPr lang="en-US" dirty="0" smtClean="0">
                <a:solidFill>
                  <a:srgbClr val="9BBB59"/>
                </a:solidFill>
                <a:latin typeface="Nimbus Mono"/>
              </a:rPr>
              <a:t>    /</a:t>
            </a:r>
            <a:r>
              <a:rPr lang="en-US" dirty="0">
                <a:solidFill>
                  <a:srgbClr val="9BBB59"/>
                </a:solidFill>
                <a:latin typeface="Nimbus Mono"/>
              </a:rPr>
              <a:t>/ </a:t>
            </a:r>
            <a:r>
              <a:rPr lang="en-US" dirty="0" smtClean="0">
                <a:solidFill>
                  <a:srgbClr val="9BBB59"/>
                </a:solidFill>
                <a:latin typeface="Nimbus Mono"/>
              </a:rPr>
              <a:t>Use only </a:t>
            </a:r>
            <a:r>
              <a:rPr lang="en-US" dirty="0" err="1" smtClean="0">
                <a:solidFill>
                  <a:srgbClr val="9BBB59"/>
                </a:solidFill>
                <a:latin typeface="Nimbus Mono"/>
              </a:rPr>
              <a:t>classmap</a:t>
            </a:r>
            <a:r>
              <a:rPr lang="en-US" dirty="0" smtClean="0">
                <a:solidFill>
                  <a:srgbClr val="9BBB59"/>
                </a:solidFill>
                <a:latin typeface="Nimbus Mono"/>
              </a:rPr>
              <a:t> </a:t>
            </a:r>
            <a:r>
              <a:rPr lang="en-US" dirty="0">
                <a:solidFill>
                  <a:srgbClr val="9BBB59"/>
                </a:solidFill>
                <a:latin typeface="Nimbus Mono"/>
              </a:rPr>
              <a:t>(see --</a:t>
            </a:r>
            <a:r>
              <a:rPr lang="en-US" dirty="0" err="1">
                <a:solidFill>
                  <a:srgbClr val="9BBB59"/>
                </a:solidFill>
                <a:latin typeface="Nimbus Mono"/>
              </a:rPr>
              <a:t>classmap</a:t>
            </a:r>
            <a:r>
              <a:rPr lang="en-US" dirty="0">
                <a:solidFill>
                  <a:srgbClr val="9BBB59"/>
                </a:solidFill>
                <a:latin typeface="Nimbus Mono"/>
              </a:rPr>
              <a:t>-authoritative)</a:t>
            </a:r>
          </a:p>
          <a:p>
            <a:r>
              <a:rPr lang="en-US" dirty="0" smtClean="0">
                <a:latin typeface="Nimbus Mono"/>
              </a:rPr>
              <a:t>    </a:t>
            </a:r>
            <a:r>
              <a:rPr lang="en-US" dirty="0">
                <a:latin typeface="Nimbus Mono"/>
              </a:rPr>
              <a:t>"</a:t>
            </a:r>
            <a:r>
              <a:rPr lang="en-US" dirty="0" err="1">
                <a:latin typeface="Nimbus Mono"/>
              </a:rPr>
              <a:t>classmap</a:t>
            </a:r>
            <a:r>
              <a:rPr lang="en-US" dirty="0">
                <a:latin typeface="Nimbus Mono"/>
              </a:rPr>
              <a:t>-authoritative": false</a:t>
            </a:r>
            <a:r>
              <a:rPr lang="en-US" dirty="0" smtClean="0">
                <a:latin typeface="Nimbus Mono"/>
              </a:rPr>
              <a:t>,</a:t>
            </a:r>
          </a:p>
          <a:p>
            <a:endParaRPr lang="en-US" dirty="0">
              <a:solidFill>
                <a:srgbClr val="9BBB59"/>
              </a:solidFill>
              <a:latin typeface="Nimbus Mono"/>
            </a:endParaRPr>
          </a:p>
          <a:p>
            <a:r>
              <a:rPr lang="en-US" dirty="0" smtClean="0">
                <a:solidFill>
                  <a:srgbClr val="9BBB59"/>
                </a:solidFill>
                <a:latin typeface="Nimbus Mono"/>
              </a:rPr>
              <a:t>    // Add to this list if you have </a:t>
            </a:r>
            <a:r>
              <a:rPr lang="en-US" dirty="0" err="1" smtClean="0">
                <a:solidFill>
                  <a:srgbClr val="9BBB59"/>
                </a:solidFill>
                <a:latin typeface="Nimbus Mono"/>
              </a:rPr>
              <a:t>GitHub</a:t>
            </a:r>
            <a:r>
              <a:rPr lang="en-US" dirty="0" smtClean="0">
                <a:solidFill>
                  <a:srgbClr val="9BBB59"/>
                </a:solidFill>
                <a:latin typeface="Nimbus Mono"/>
              </a:rPr>
              <a:t> Enterprise</a:t>
            </a:r>
          </a:p>
          <a:p>
            <a:r>
              <a:rPr lang="en-US" dirty="0" smtClean="0">
                <a:latin typeface="Nimbus Mono"/>
              </a:rPr>
              <a:t>    </a:t>
            </a:r>
            <a:r>
              <a:rPr lang="en-US" dirty="0">
                <a:latin typeface="Nimbus Mono"/>
              </a:rPr>
              <a:t>"</a:t>
            </a:r>
            <a:r>
              <a:rPr lang="en-US" dirty="0" err="1">
                <a:latin typeface="Nimbus Mono"/>
              </a:rPr>
              <a:t>github</a:t>
            </a:r>
            <a:r>
              <a:rPr lang="en-US" dirty="0">
                <a:latin typeface="Nimbus Mono"/>
              </a:rPr>
              <a:t>-domains": ["</a:t>
            </a:r>
            <a:r>
              <a:rPr lang="en-US" dirty="0" err="1" smtClean="0">
                <a:latin typeface="Nimbus Mono"/>
              </a:rPr>
              <a:t>github.com</a:t>
            </a:r>
            <a:r>
              <a:rPr lang="en-US" dirty="0" smtClean="0">
                <a:latin typeface="Nimbus Mono"/>
              </a:rPr>
              <a:t>"]</a:t>
            </a:r>
            <a:endParaRPr lang="en-US" dirty="0" smtClean="0">
              <a:solidFill>
                <a:srgbClr val="9BBB59"/>
              </a:solidFill>
              <a:latin typeface="Nimbus Mono"/>
            </a:endParaRPr>
          </a:p>
          <a:p>
            <a:r>
              <a:rPr lang="en-US" dirty="0" smtClean="0">
                <a:latin typeface="Nimbus Mono"/>
              </a:rPr>
              <a:t>  }</a:t>
            </a:r>
            <a:endParaRPr lang="en-US" dirty="0">
              <a:latin typeface="Nimbus Mono"/>
            </a:endParaRPr>
          </a:p>
          <a:p>
            <a:r>
              <a:rPr lang="en-US" dirty="0" smtClean="0">
                <a:latin typeface="Nimbus Mono"/>
              </a:rPr>
              <a:t>}</a:t>
            </a:r>
          </a:p>
          <a:p>
            <a:r>
              <a:rPr lang="en-US" dirty="0" smtClean="0">
                <a:solidFill>
                  <a:srgbClr val="9BBB59"/>
                </a:solidFill>
                <a:latin typeface="Nimbus Mono"/>
              </a:rPr>
              <a:t>// P.S. You can’t really use comments in JSON.</a:t>
            </a:r>
            <a:endParaRPr lang="en-US" dirty="0">
              <a:solidFill>
                <a:srgbClr val="9BBB59"/>
              </a:solidFill>
              <a:latin typeface="Nimbus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</a:t>
            </a:r>
            <a:r>
              <a:rPr lang="en-US" sz="2000" dirty="0" smtClean="0">
                <a:latin typeface="HVD Comic Serif Pro"/>
              </a:rPr>
              <a:t>10-2: More Configuration</a:t>
            </a:r>
            <a:endParaRPr lang="en-US" sz="2000" dirty="0">
              <a:latin typeface="HVD Comic Serif Pro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7" name="Picture 6" descr="logo-composer-transparent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88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Am I?</a:t>
            </a:r>
            <a:br>
              <a:rPr lang="en-US" dirty="0" smtClean="0"/>
            </a:br>
            <a:r>
              <a:rPr lang="en-US" dirty="0" smtClean="0"/>
              <a:t>Feedback / Contact /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Software Engineer at </a:t>
            </a:r>
            <a:r>
              <a:rPr lang="en-US" dirty="0" smtClean="0">
                <a:hlinkClick r:id="rId3"/>
              </a:rPr>
              <a:t>Shutterstock</a:t>
            </a:r>
            <a:endParaRPr lang="en-US" dirty="0" smtClean="0"/>
          </a:p>
          <a:p>
            <a:r>
              <a:rPr lang="en-US" dirty="0" err="1" smtClean="0"/>
              <a:t>Zend</a:t>
            </a:r>
            <a:r>
              <a:rPr lang="en-US" dirty="0" smtClean="0"/>
              <a:t> Certified Engineer – PHP 5 and </a:t>
            </a:r>
            <a:r>
              <a:rPr lang="en-US" dirty="0" err="1" smtClean="0"/>
              <a:t>Zend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4"/>
              </a:rPr>
              <a:t>patrick.schwisow@gmail.com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5"/>
              </a:rPr>
              <a:t>@PSchwisow</a:t>
            </a:r>
            <a:endParaRPr lang="en-US" dirty="0" smtClean="0"/>
          </a:p>
          <a:p>
            <a:r>
              <a:rPr lang="en-US" dirty="0" smtClean="0"/>
              <a:t>Slides: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6"/>
              </a:rPr>
              <a:t>github.com/PSchwisow/Miscellaneous/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err="1"/>
              <a:t>Joind.in</a:t>
            </a:r>
            <a:r>
              <a:rPr lang="en-US" dirty="0"/>
              <a:t>: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7"/>
              </a:rPr>
              <a:t>https://joind.in/talk/dbefb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Composer logo </a:t>
            </a:r>
            <a:r>
              <a:rPr lang="en-US" dirty="0"/>
              <a:t>was created by </a:t>
            </a:r>
            <a:r>
              <a:rPr lang="en-US" dirty="0">
                <a:hlinkClick r:id="rId8"/>
              </a:rPr>
              <a:t>http://</a:t>
            </a:r>
            <a:r>
              <a:rPr lang="en-US" dirty="0" err="1">
                <a:hlinkClick r:id="rId8"/>
              </a:rPr>
              <a:t>wizardcat.com</a:t>
            </a:r>
            <a:r>
              <a:rPr lang="en-US" dirty="0">
                <a:hlinkClick r:id="rId8"/>
              </a:rPr>
              <a:t>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PSchwisow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4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0" y="205979"/>
            <a:ext cx="7507809" cy="857250"/>
          </a:xfrm>
        </p:spPr>
        <p:txBody>
          <a:bodyPr/>
          <a:lstStyle/>
          <a:p>
            <a:r>
              <a:rPr lang="en-US" dirty="0" smtClean="0"/>
              <a:t>1. Optimize Autoloader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Composer can generate a </a:t>
            </a:r>
            <a:r>
              <a:rPr lang="en-US" dirty="0" err="1" smtClean="0"/>
              <a:t>classmap</a:t>
            </a:r>
            <a:r>
              <a:rPr lang="en-US" dirty="0" smtClean="0"/>
              <a:t> for all PSR-0/4 classes.</a:t>
            </a:r>
          </a:p>
          <a:p>
            <a:r>
              <a:rPr lang="en-US" dirty="0" smtClean="0"/>
              <a:t>If not in </a:t>
            </a:r>
            <a:r>
              <a:rPr lang="en-US" dirty="0" err="1" smtClean="0"/>
              <a:t>classmap</a:t>
            </a:r>
            <a:r>
              <a:rPr lang="en-US" dirty="0" smtClean="0"/>
              <a:t>, fallback to PSR-0/4 autoloader.</a:t>
            </a:r>
          </a:p>
          <a:p>
            <a:pPr marL="0" indent="0">
              <a:buNone/>
            </a:pPr>
            <a:r>
              <a:rPr lang="en-US" sz="2400" dirty="0" smtClean="0">
                <a:latin typeface="Nimbus Mono"/>
                <a:cs typeface="Consolas"/>
              </a:rPr>
              <a:t>composer dump-</a:t>
            </a:r>
            <a:r>
              <a:rPr lang="en-US" sz="2400" dirty="0" err="1" smtClean="0">
                <a:latin typeface="Nimbus Mono"/>
                <a:cs typeface="Consolas"/>
              </a:rPr>
              <a:t>autoload</a:t>
            </a:r>
            <a:r>
              <a:rPr lang="en-US" sz="2400" dirty="0" smtClean="0">
                <a:latin typeface="Nimbus Mono"/>
                <a:cs typeface="Consolas"/>
              </a:rPr>
              <a:t> --optimize</a:t>
            </a:r>
          </a:p>
          <a:p>
            <a:pPr marL="0" indent="0">
              <a:buNone/>
            </a:pPr>
            <a:r>
              <a:rPr lang="en-US" sz="2400" dirty="0" smtClean="0">
                <a:latin typeface="Nimbus Mono"/>
                <a:cs typeface="Consolas"/>
              </a:rPr>
              <a:t>composer install --optimize-autoloader</a:t>
            </a:r>
            <a:endParaRPr lang="en-US" dirty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0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438" y="205979"/>
            <a:ext cx="7512362" cy="857250"/>
          </a:xfrm>
        </p:spPr>
        <p:txBody>
          <a:bodyPr/>
          <a:lstStyle/>
          <a:p>
            <a:r>
              <a:rPr lang="en-US" dirty="0" smtClean="0"/>
              <a:t>1. Optimize Autoloader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turn off PSR-0/4 fallback:</a:t>
            </a:r>
          </a:p>
          <a:p>
            <a:pPr marL="0" indent="0">
              <a:buNone/>
            </a:pPr>
            <a:r>
              <a:rPr lang="en-US" sz="2400" dirty="0" smtClean="0">
                <a:latin typeface="Nimbus Mono"/>
                <a:cs typeface="Consolas"/>
              </a:rPr>
              <a:t>composer dump-</a:t>
            </a:r>
            <a:r>
              <a:rPr lang="en-US" sz="2400" dirty="0" err="1" smtClean="0">
                <a:latin typeface="Nimbus Mono"/>
                <a:cs typeface="Consolas"/>
              </a:rPr>
              <a:t>autoload</a:t>
            </a:r>
            <a:r>
              <a:rPr lang="en-US" sz="2400" dirty="0" smtClean="0">
                <a:latin typeface="Nimbus Mono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Nimbus Mono"/>
                <a:cs typeface="Consolas"/>
              </a:rPr>
              <a:t>	</a:t>
            </a:r>
            <a:r>
              <a:rPr lang="en-US" sz="2400" dirty="0" smtClean="0">
                <a:latin typeface="Nimbus Mono"/>
                <a:cs typeface="Consolas"/>
              </a:rPr>
              <a:t>				-</a:t>
            </a:r>
            <a:r>
              <a:rPr lang="en-US" sz="2400" dirty="0">
                <a:latin typeface="Nimbus Mono"/>
                <a:cs typeface="Consolas"/>
              </a:rPr>
              <a:t>-</a:t>
            </a:r>
            <a:r>
              <a:rPr lang="en-US" sz="2400" dirty="0" err="1">
                <a:latin typeface="Nimbus Mono"/>
                <a:cs typeface="Consolas"/>
              </a:rPr>
              <a:t>classmap</a:t>
            </a:r>
            <a:r>
              <a:rPr lang="en-US" sz="2400" dirty="0">
                <a:latin typeface="Nimbus Mono"/>
                <a:cs typeface="Consolas"/>
              </a:rPr>
              <a:t>-authoritative</a:t>
            </a:r>
            <a:endParaRPr lang="en-US" sz="2400" dirty="0" smtClean="0">
              <a:latin typeface="Nimbus Mono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Nimbus Mono"/>
                <a:cs typeface="Consolas"/>
              </a:rPr>
              <a:t>composer install --</a:t>
            </a:r>
            <a:r>
              <a:rPr lang="en-US" sz="2400" dirty="0" err="1" smtClean="0">
                <a:latin typeface="Nimbus Mono"/>
                <a:cs typeface="Consolas"/>
              </a:rPr>
              <a:t>classmap</a:t>
            </a:r>
            <a:r>
              <a:rPr lang="en-US" sz="2400" dirty="0" smtClean="0">
                <a:latin typeface="Nimbus Mono"/>
                <a:cs typeface="Consolas"/>
              </a:rPr>
              <a:t>-authoritative</a:t>
            </a:r>
            <a:endParaRPr lang="en-US" sz="2400" dirty="0">
              <a:latin typeface="Nimbus Mono"/>
              <a:cs typeface="Consola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1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74438" y="205979"/>
            <a:ext cx="7512362" cy="85725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Override </a:t>
            </a:r>
            <a:r>
              <a:rPr lang="en-US" dirty="0" err="1" smtClean="0"/>
              <a:t>Autoloading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Autoloader is built from a sorted list of </a:t>
            </a:r>
            <a:r>
              <a:rPr lang="en-US" dirty="0" err="1" smtClean="0"/>
              <a:t>autoload</a:t>
            </a:r>
            <a:r>
              <a:rPr lang="en-US" dirty="0" smtClean="0"/>
              <a:t> mappings from </a:t>
            </a:r>
            <a:r>
              <a:rPr lang="en-US" sz="2800" dirty="0" smtClean="0">
                <a:latin typeface="Nimbus Mono"/>
                <a:cs typeface="Consolas"/>
              </a:rPr>
              <a:t>composer.json</a:t>
            </a:r>
            <a:r>
              <a:rPr lang="en-US" dirty="0" smtClean="0"/>
              <a:t> files in the project and all dependencies.</a:t>
            </a:r>
          </a:p>
          <a:p>
            <a:r>
              <a:rPr lang="en-US" dirty="0" err="1"/>
              <a:t>Autoload</a:t>
            </a:r>
            <a:r>
              <a:rPr lang="en-US" dirty="0"/>
              <a:t> mappings in main </a:t>
            </a:r>
            <a:r>
              <a:rPr lang="en-US" sz="2800" dirty="0">
                <a:latin typeface="Nimbus Mono"/>
                <a:cs typeface="Consolas"/>
              </a:rPr>
              <a:t>composer.json</a:t>
            </a:r>
            <a:r>
              <a:rPr lang="en-US" dirty="0"/>
              <a:t> take precedence.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8" name="Picture 7" descr="logo-composer-transparent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6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311623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latin typeface="Nimbus Mono"/>
              </a:rPr>
              <a:t>{</a:t>
            </a:r>
          </a:p>
          <a:p>
            <a:r>
              <a:rPr lang="en-US" dirty="0" smtClean="0">
                <a:latin typeface="Nimbus Mono"/>
              </a:rPr>
              <a:t>    "require": {</a:t>
            </a:r>
          </a:p>
          <a:p>
            <a:r>
              <a:rPr lang="en-US" dirty="0" smtClean="0">
                <a:latin typeface="Nimbus Mono"/>
              </a:rPr>
              <a:t>        </a:t>
            </a:r>
            <a:r>
              <a:rPr lang="en-US" dirty="0">
                <a:latin typeface="Nimbus Mono"/>
              </a:rPr>
              <a:t>"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phergie</a:t>
            </a:r>
            <a:r>
              <a:rPr lang="en-US" dirty="0">
                <a:latin typeface="Nimbus Mono"/>
              </a:rPr>
              <a:t>-</a:t>
            </a:r>
            <a:r>
              <a:rPr lang="en-US" dirty="0" err="1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-bot-react": "~2",</a:t>
            </a:r>
          </a:p>
          <a:p>
            <a:r>
              <a:rPr lang="en-US" dirty="0" smtClean="0">
                <a:latin typeface="Nimbus Mono"/>
              </a:rPr>
              <a:t>        "</a:t>
            </a:r>
            <a:r>
              <a:rPr lang="en-US" dirty="0" err="1">
                <a:latin typeface="Nimbus Mono"/>
              </a:rPr>
              <a:t>pschwisow</a:t>
            </a:r>
            <a:r>
              <a:rPr lang="en-US" dirty="0" smtClean="0">
                <a:latin typeface="Nimbus Mono"/>
              </a:rPr>
              <a:t>/</a:t>
            </a:r>
            <a:r>
              <a:rPr lang="en-US" dirty="0" err="1" smtClean="0">
                <a:latin typeface="Nimbus Mono"/>
              </a:rPr>
              <a:t>irc</a:t>
            </a:r>
            <a:r>
              <a:rPr lang="en-US" dirty="0">
                <a:latin typeface="Nimbus Mono"/>
              </a:rPr>
              <a:t>-plugin-react</a:t>
            </a:r>
            <a:r>
              <a:rPr lang="en-US" dirty="0" smtClean="0">
                <a:latin typeface="Nimbus Mono"/>
              </a:rPr>
              <a:t>-karma"</a:t>
            </a:r>
            <a:r>
              <a:rPr lang="en-US" dirty="0">
                <a:latin typeface="Nimbus Mono"/>
              </a:rPr>
              <a:t>: "~</a:t>
            </a:r>
            <a:r>
              <a:rPr lang="en-US" dirty="0" smtClean="0">
                <a:latin typeface="Nimbus Mono"/>
              </a:rPr>
              <a:t>2"</a:t>
            </a:r>
            <a:endParaRPr lang="en-US" dirty="0">
              <a:latin typeface="Nimbus Mono"/>
            </a:endParaRPr>
          </a:p>
          <a:p>
            <a:r>
              <a:rPr lang="en-US" dirty="0" smtClean="0">
                <a:latin typeface="Nimbus Mono"/>
              </a:rPr>
              <a:t>    }</a:t>
            </a:r>
            <a:r>
              <a:rPr lang="en-US" dirty="0">
                <a:latin typeface="Nimbus Mono"/>
              </a:rPr>
              <a:t>,</a:t>
            </a:r>
          </a:p>
          <a:p>
            <a:r>
              <a:rPr lang="en-US" dirty="0" smtClean="0">
                <a:latin typeface="Nimbus Mono"/>
              </a:rPr>
              <a:t>    "</a:t>
            </a:r>
            <a:r>
              <a:rPr lang="en-US" dirty="0" err="1">
                <a:latin typeface="Nimbus Mono"/>
              </a:rPr>
              <a:t>autoload</a:t>
            </a:r>
            <a:r>
              <a:rPr lang="en-US" dirty="0">
                <a:latin typeface="Nimbus Mono"/>
              </a:rPr>
              <a:t>": {</a:t>
            </a:r>
          </a:p>
          <a:p>
            <a:r>
              <a:rPr lang="en-US" dirty="0">
                <a:latin typeface="Nimbus Mono"/>
              </a:rPr>
              <a:t>        "psr-4": {</a:t>
            </a:r>
          </a:p>
          <a:p>
            <a:r>
              <a:rPr lang="en-US" dirty="0">
                <a:latin typeface="Nimbus Mono"/>
              </a:rPr>
              <a:t>            "</a:t>
            </a:r>
            <a:r>
              <a:rPr lang="en-US" dirty="0" err="1">
                <a:latin typeface="Nimbus Mono"/>
              </a:rPr>
              <a:t>PSchwisow</a:t>
            </a:r>
            <a:r>
              <a:rPr lang="en-US" dirty="0">
                <a:latin typeface="Nimbus Mono"/>
              </a:rPr>
              <a:t>\</a:t>
            </a:r>
            <a:r>
              <a:rPr lang="en-US" dirty="0" smtClean="0">
                <a:latin typeface="Nimbus Mono"/>
              </a:rPr>
              <a:t>\Plugin</a:t>
            </a:r>
            <a:r>
              <a:rPr lang="en-US" dirty="0">
                <a:latin typeface="Nimbus Mono"/>
              </a:rPr>
              <a:t>\\Karma\\": </a:t>
            </a:r>
            <a:r>
              <a:rPr lang="en-US" dirty="0" smtClean="0">
                <a:latin typeface="Nimbus Mono"/>
              </a:rPr>
              <a:t>"/code/karma</a:t>
            </a:r>
            <a:r>
              <a:rPr lang="en-US" dirty="0">
                <a:latin typeface="Nimbus Mono"/>
              </a:rPr>
              <a:t>/</a:t>
            </a:r>
            <a:r>
              <a:rPr lang="en-US" dirty="0" err="1">
                <a:latin typeface="Nimbus Mono"/>
              </a:rPr>
              <a:t>src</a:t>
            </a:r>
            <a:r>
              <a:rPr lang="en-US" dirty="0">
                <a:latin typeface="Nimbus Mono"/>
              </a:rPr>
              <a:t>"</a:t>
            </a:r>
          </a:p>
          <a:p>
            <a:r>
              <a:rPr lang="en-US" dirty="0">
                <a:latin typeface="Nimbus Mono"/>
              </a:rPr>
              <a:t>        }</a:t>
            </a:r>
          </a:p>
          <a:p>
            <a:r>
              <a:rPr lang="en-US" dirty="0">
                <a:latin typeface="Nimbus Mono"/>
              </a:rPr>
              <a:t>    }</a:t>
            </a:r>
          </a:p>
          <a:p>
            <a:r>
              <a:rPr lang="en-US" dirty="0" smtClean="0">
                <a:latin typeface="Nimbus Mono"/>
              </a:rPr>
              <a:t>}</a:t>
            </a:r>
            <a:endParaRPr lang="en-US" dirty="0">
              <a:latin typeface="Nimbus Mon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2</a:t>
            </a:r>
            <a:r>
              <a:rPr lang="en-US" sz="2000" dirty="0" smtClean="0">
                <a:latin typeface="HVD Comic Serif Pro"/>
              </a:rPr>
              <a:t>-1: Override </a:t>
            </a:r>
            <a:r>
              <a:rPr lang="en-US" sz="2000" dirty="0" err="1" smtClean="0">
                <a:latin typeface="HVD Comic Serif Pro"/>
              </a:rPr>
              <a:t>Autoloading</a:t>
            </a:r>
            <a:r>
              <a:rPr lang="en-US" sz="2000" dirty="0" smtClean="0">
                <a:latin typeface="HVD Comic Serif Pro"/>
              </a:rPr>
              <a:t> in </a:t>
            </a:r>
            <a:r>
              <a:rPr lang="en-US" sz="2000" dirty="0" err="1" smtClean="0">
                <a:latin typeface="HVD Comic Serif Pro"/>
              </a:rPr>
              <a:t>composer.json</a:t>
            </a:r>
            <a:endParaRPr lang="en-US" sz="2000" dirty="0">
              <a:latin typeface="HVD Comic Serif Pro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7" name="Picture 6" descr="logo-composer-transparen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2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37980"/>
            <a:ext cx="701617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6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7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8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9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10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11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12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13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14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15</a:t>
            </a:r>
          </a:p>
          <a:p>
            <a:pPr algn="r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Nimbus Mono"/>
              </a:rPr>
              <a:t>16</a:t>
            </a:r>
          </a:p>
          <a:p>
            <a:pPr algn="r"/>
            <a:endParaRPr lang="en-US" b="1" dirty="0">
              <a:latin typeface="Nimbus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618" y="437980"/>
            <a:ext cx="8442383" cy="422423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Nimbus Mono"/>
              </a:rPr>
              <a:t>&lt;?</a:t>
            </a:r>
            <a:r>
              <a:rPr lang="en-US" dirty="0" err="1">
                <a:solidFill>
                  <a:schemeClr val="accent4"/>
                </a:solidFill>
                <a:latin typeface="Nimbus Mono"/>
              </a:rPr>
              <a:t>php</a:t>
            </a:r>
            <a:endParaRPr lang="en-US" dirty="0">
              <a:solidFill>
                <a:schemeClr val="accent4"/>
              </a:solidFill>
              <a:latin typeface="Nimbus Mono"/>
            </a:endParaRPr>
          </a:p>
          <a:p>
            <a:r>
              <a:rPr lang="en-US" dirty="0" smtClean="0">
                <a:solidFill>
                  <a:schemeClr val="accent3"/>
                </a:solidFill>
                <a:latin typeface="Nimbus Mono"/>
              </a:rPr>
              <a:t>/</a:t>
            </a:r>
            <a:r>
              <a:rPr lang="en-US" dirty="0">
                <a:solidFill>
                  <a:schemeClr val="accent3"/>
                </a:solidFill>
                <a:latin typeface="Nimbus Mono"/>
              </a:rPr>
              <a:t>/ autoload_psr4.php @generated by Composer</a:t>
            </a:r>
          </a:p>
          <a:p>
            <a:endParaRPr lang="en-US" dirty="0" smtClean="0">
              <a:latin typeface="Nimbus Mono"/>
            </a:endParaRPr>
          </a:p>
          <a:p>
            <a:r>
              <a:rPr lang="en-US" dirty="0" smtClean="0">
                <a:latin typeface="Nimbus Mono"/>
              </a:rPr>
              <a:t>$</a:t>
            </a:r>
            <a:r>
              <a:rPr lang="en-US" dirty="0" err="1">
                <a:latin typeface="Nimbus Mono"/>
              </a:rPr>
              <a:t>vendorDir</a:t>
            </a:r>
            <a:r>
              <a:rPr lang="en-US" dirty="0">
                <a:latin typeface="Nimbus Mono"/>
              </a:rPr>
              <a:t> = </a:t>
            </a:r>
            <a:r>
              <a:rPr lang="en-US" dirty="0" err="1">
                <a:latin typeface="Nimbus Mono"/>
              </a:rPr>
              <a:t>dirname</a:t>
            </a:r>
            <a:r>
              <a:rPr lang="en-US" dirty="0">
                <a:latin typeface="Nimbus Mono"/>
              </a:rPr>
              <a:t>(</a:t>
            </a:r>
            <a:r>
              <a:rPr lang="en-US" dirty="0" err="1">
                <a:latin typeface="Nimbus Mono"/>
              </a:rPr>
              <a:t>dirname</a:t>
            </a:r>
            <a:r>
              <a:rPr lang="en-US" dirty="0">
                <a:latin typeface="Nimbus Mono"/>
              </a:rPr>
              <a:t>(__FILE__));</a:t>
            </a:r>
          </a:p>
          <a:p>
            <a:r>
              <a:rPr lang="en-US" dirty="0">
                <a:latin typeface="Nimbus Mono"/>
              </a:rPr>
              <a:t>$</a:t>
            </a:r>
            <a:r>
              <a:rPr lang="en-US" dirty="0" err="1">
                <a:latin typeface="Nimbus Mono"/>
              </a:rPr>
              <a:t>baseDir</a:t>
            </a:r>
            <a:r>
              <a:rPr lang="en-US" dirty="0">
                <a:latin typeface="Nimbus Mono"/>
              </a:rPr>
              <a:t> = </a:t>
            </a:r>
            <a:r>
              <a:rPr lang="en-US" dirty="0" err="1">
                <a:latin typeface="Nimbus Mono"/>
              </a:rPr>
              <a:t>dirname</a:t>
            </a:r>
            <a:r>
              <a:rPr lang="en-US" dirty="0">
                <a:latin typeface="Nimbus Mono"/>
              </a:rPr>
              <a:t>($</a:t>
            </a:r>
            <a:r>
              <a:rPr lang="en-US" dirty="0" err="1">
                <a:latin typeface="Nimbus Mono"/>
              </a:rPr>
              <a:t>vendorDir</a:t>
            </a:r>
            <a:r>
              <a:rPr lang="en-US" dirty="0">
                <a:latin typeface="Nimbus Mono"/>
              </a:rPr>
              <a:t>);</a:t>
            </a:r>
          </a:p>
          <a:p>
            <a:endParaRPr lang="en-US" dirty="0">
              <a:latin typeface="Nimbus Mono"/>
            </a:endParaRPr>
          </a:p>
          <a:p>
            <a:r>
              <a:rPr lang="en-US" dirty="0">
                <a:solidFill>
                  <a:schemeClr val="accent1"/>
                </a:solidFill>
                <a:latin typeface="Nimbus Mono"/>
              </a:rPr>
              <a:t>return</a:t>
            </a:r>
            <a:r>
              <a:rPr lang="en-US" dirty="0">
                <a:latin typeface="Nimbus Mono"/>
              </a:rPr>
              <a:t> array(</a:t>
            </a:r>
          </a:p>
          <a:p>
            <a:r>
              <a:rPr lang="en-US" dirty="0" smtClean="0">
                <a:latin typeface="Nimbus Mono"/>
              </a:rPr>
              <a:t>    </a:t>
            </a:r>
            <a:r>
              <a:rPr lang="en-US" dirty="0" smtClean="0">
                <a:solidFill>
                  <a:schemeClr val="accent2"/>
                </a:solidFill>
                <a:latin typeface="Nimbus Mono"/>
              </a:rPr>
              <a:t>'</a:t>
            </a:r>
            <a:r>
              <a:rPr lang="en-US" dirty="0" err="1">
                <a:solidFill>
                  <a:schemeClr val="accent2"/>
                </a:solidFill>
                <a:latin typeface="Nimbus Mono"/>
              </a:rPr>
              <a:t>Phergie</a:t>
            </a:r>
            <a:r>
              <a:rPr lang="en-US" dirty="0">
                <a:solidFill>
                  <a:schemeClr val="accent2"/>
                </a:solidFill>
                <a:latin typeface="Nimbus Mono"/>
              </a:rPr>
              <a:t>\\</a:t>
            </a:r>
            <a:r>
              <a:rPr lang="en-US" dirty="0" err="1">
                <a:solidFill>
                  <a:schemeClr val="accent2"/>
                </a:solidFill>
                <a:latin typeface="Nimbus Mono"/>
              </a:rPr>
              <a:t>Irc</a:t>
            </a:r>
            <a:r>
              <a:rPr lang="en-US" dirty="0">
                <a:solidFill>
                  <a:schemeClr val="accent2"/>
                </a:solidFill>
                <a:latin typeface="Nimbus Mono"/>
              </a:rPr>
              <a:t>\\Bot\\React\\'</a:t>
            </a:r>
            <a:r>
              <a:rPr lang="en-US" dirty="0">
                <a:latin typeface="Nimbus Mono"/>
              </a:rPr>
              <a:t> =</a:t>
            </a:r>
            <a:r>
              <a:rPr lang="en-US" dirty="0" smtClean="0">
                <a:latin typeface="Nimbus Mono"/>
              </a:rPr>
              <a:t>&gt; array(</a:t>
            </a:r>
          </a:p>
          <a:p>
            <a:r>
              <a:rPr lang="en-US" dirty="0">
                <a:latin typeface="Nimbus Mono"/>
              </a:rPr>
              <a:t> </a:t>
            </a:r>
            <a:r>
              <a:rPr lang="en-US" dirty="0" smtClean="0">
                <a:latin typeface="Nimbus Mono"/>
              </a:rPr>
              <a:t>       $</a:t>
            </a:r>
            <a:r>
              <a:rPr lang="en-US" dirty="0" err="1">
                <a:latin typeface="Nimbus Mono"/>
              </a:rPr>
              <a:t>vendorDir</a:t>
            </a:r>
            <a:r>
              <a:rPr lang="en-US" dirty="0">
                <a:latin typeface="Nimbus Mono"/>
              </a:rPr>
              <a:t> . 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'/</a:t>
            </a:r>
            <a:r>
              <a:rPr lang="en-US" dirty="0" err="1">
                <a:solidFill>
                  <a:srgbClr val="C0504D"/>
                </a:solidFill>
                <a:latin typeface="Nimbus Mono"/>
              </a:rPr>
              <a:t>phergie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/</a:t>
            </a:r>
            <a:r>
              <a:rPr lang="en-US" dirty="0" err="1">
                <a:solidFill>
                  <a:srgbClr val="C0504D"/>
                </a:solidFill>
                <a:latin typeface="Nimbus Mono"/>
              </a:rPr>
              <a:t>phergie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-</a:t>
            </a:r>
            <a:r>
              <a:rPr lang="en-US" dirty="0" err="1">
                <a:solidFill>
                  <a:srgbClr val="C0504D"/>
                </a:solidFill>
                <a:latin typeface="Nimbus Mono"/>
              </a:rPr>
              <a:t>irc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-bot-react/</a:t>
            </a:r>
            <a:r>
              <a:rPr lang="en-US" dirty="0" err="1" smtClean="0">
                <a:solidFill>
                  <a:srgbClr val="C0504D"/>
                </a:solidFill>
                <a:latin typeface="Nimbus Mono"/>
              </a:rPr>
              <a:t>src</a:t>
            </a:r>
            <a:r>
              <a:rPr lang="en-US" dirty="0" smtClean="0">
                <a:solidFill>
                  <a:srgbClr val="C0504D"/>
                </a:solidFill>
                <a:latin typeface="Nimbus Mono"/>
              </a:rPr>
              <a:t>'</a:t>
            </a:r>
          </a:p>
          <a:p>
            <a:r>
              <a:rPr lang="en-US" dirty="0">
                <a:latin typeface="Nimbus Mono"/>
              </a:rPr>
              <a:t> </a:t>
            </a:r>
            <a:r>
              <a:rPr lang="en-US" dirty="0" smtClean="0">
                <a:latin typeface="Nimbus Mono"/>
              </a:rPr>
              <a:t>   )</a:t>
            </a:r>
            <a:r>
              <a:rPr lang="en-US" dirty="0">
                <a:latin typeface="Nimbus Mono"/>
              </a:rPr>
              <a:t>,</a:t>
            </a:r>
          </a:p>
          <a:p>
            <a:r>
              <a:rPr lang="en-US" dirty="0" smtClean="0">
                <a:latin typeface="Nimbus Mono"/>
              </a:rPr>
              <a:t>    </a:t>
            </a:r>
            <a:r>
              <a:rPr lang="en-US" dirty="0" smtClean="0">
                <a:solidFill>
                  <a:srgbClr val="C0504D"/>
                </a:solidFill>
                <a:latin typeface="Nimbus Mono"/>
              </a:rPr>
              <a:t>'</a:t>
            </a:r>
            <a:r>
              <a:rPr lang="en-US" dirty="0" err="1">
                <a:solidFill>
                  <a:srgbClr val="C0504D"/>
                </a:solidFill>
                <a:latin typeface="Nimbus Mono"/>
              </a:rPr>
              <a:t>PSchwisow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\</a:t>
            </a:r>
            <a:r>
              <a:rPr lang="en-US" dirty="0" smtClean="0">
                <a:solidFill>
                  <a:srgbClr val="C0504D"/>
                </a:solidFill>
                <a:latin typeface="Nimbus Mono"/>
              </a:rPr>
              <a:t>\Plugin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\\Karma\\'</a:t>
            </a:r>
            <a:r>
              <a:rPr lang="en-US" dirty="0">
                <a:latin typeface="Nimbus Mono"/>
              </a:rPr>
              <a:t> =</a:t>
            </a:r>
            <a:r>
              <a:rPr lang="en-US" dirty="0" smtClean="0">
                <a:latin typeface="Nimbus Mono"/>
              </a:rPr>
              <a:t>&gt; array(</a:t>
            </a:r>
          </a:p>
          <a:p>
            <a:r>
              <a:rPr lang="en-US" dirty="0">
                <a:latin typeface="Nimbus Mono"/>
              </a:rPr>
              <a:t> </a:t>
            </a:r>
            <a:r>
              <a:rPr lang="en-US" dirty="0" smtClean="0">
                <a:latin typeface="Nimbus Mono"/>
              </a:rPr>
              <a:t>       $</a:t>
            </a:r>
            <a:r>
              <a:rPr lang="en-US" dirty="0" err="1">
                <a:latin typeface="Nimbus Mono"/>
              </a:rPr>
              <a:t>baseDir</a:t>
            </a:r>
            <a:r>
              <a:rPr lang="en-US" dirty="0">
                <a:latin typeface="Nimbus Mono"/>
              </a:rPr>
              <a:t> . 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'/..</a:t>
            </a:r>
            <a:r>
              <a:rPr lang="en-US" dirty="0" smtClean="0">
                <a:solidFill>
                  <a:srgbClr val="C0504D"/>
                </a:solidFill>
                <a:latin typeface="Nimbus Mono"/>
              </a:rPr>
              <a:t>/karma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/</a:t>
            </a:r>
            <a:r>
              <a:rPr lang="en-US" dirty="0" err="1">
                <a:solidFill>
                  <a:srgbClr val="C0504D"/>
                </a:solidFill>
                <a:latin typeface="Nimbus Mono"/>
              </a:rPr>
              <a:t>src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'</a:t>
            </a:r>
            <a:r>
              <a:rPr lang="en-US" dirty="0" smtClean="0">
                <a:latin typeface="Nimbus Mono"/>
              </a:rPr>
              <a:t>,</a:t>
            </a:r>
          </a:p>
          <a:p>
            <a:r>
              <a:rPr lang="en-US" dirty="0">
                <a:latin typeface="Nimbus Mono"/>
              </a:rPr>
              <a:t> </a:t>
            </a:r>
            <a:r>
              <a:rPr lang="en-US" dirty="0" smtClean="0">
                <a:latin typeface="Nimbus Mono"/>
              </a:rPr>
              <a:t>       </a:t>
            </a:r>
            <a:r>
              <a:rPr lang="en-US" dirty="0">
                <a:latin typeface="Nimbus Mono"/>
              </a:rPr>
              <a:t>$</a:t>
            </a:r>
            <a:r>
              <a:rPr lang="en-US" dirty="0" err="1">
                <a:latin typeface="Nimbus Mono"/>
              </a:rPr>
              <a:t>vendorDir</a:t>
            </a:r>
            <a:r>
              <a:rPr lang="en-US" dirty="0">
                <a:latin typeface="Nimbus Mono"/>
              </a:rPr>
              <a:t> . 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'/</a:t>
            </a:r>
            <a:r>
              <a:rPr lang="en-US" dirty="0" err="1">
                <a:solidFill>
                  <a:srgbClr val="C0504D"/>
                </a:solidFill>
                <a:latin typeface="Nimbus Mono"/>
              </a:rPr>
              <a:t>pschwisow</a:t>
            </a:r>
            <a:r>
              <a:rPr lang="en-US" dirty="0" smtClean="0">
                <a:solidFill>
                  <a:srgbClr val="C0504D"/>
                </a:solidFill>
                <a:latin typeface="Nimbus Mono"/>
              </a:rPr>
              <a:t>/</a:t>
            </a:r>
            <a:r>
              <a:rPr lang="en-US" dirty="0" err="1" smtClean="0">
                <a:solidFill>
                  <a:srgbClr val="C0504D"/>
                </a:solidFill>
                <a:latin typeface="Nimbus Mono"/>
              </a:rPr>
              <a:t>irc</a:t>
            </a:r>
            <a:r>
              <a:rPr lang="en-US" dirty="0">
                <a:solidFill>
                  <a:srgbClr val="C0504D"/>
                </a:solidFill>
                <a:latin typeface="Nimbus Mono"/>
              </a:rPr>
              <a:t>-plugin-react-karma/</a:t>
            </a:r>
            <a:r>
              <a:rPr lang="en-US" dirty="0" err="1" smtClean="0">
                <a:solidFill>
                  <a:srgbClr val="C0504D"/>
                </a:solidFill>
                <a:latin typeface="Nimbus Mono"/>
              </a:rPr>
              <a:t>src</a:t>
            </a:r>
            <a:r>
              <a:rPr lang="en-US" dirty="0" smtClean="0">
                <a:solidFill>
                  <a:srgbClr val="C0504D"/>
                </a:solidFill>
                <a:latin typeface="Nimbus Mono"/>
              </a:rPr>
              <a:t>'</a:t>
            </a:r>
          </a:p>
          <a:p>
            <a:r>
              <a:rPr lang="en-US" dirty="0">
                <a:latin typeface="Nimbus Mono"/>
              </a:rPr>
              <a:t> </a:t>
            </a:r>
            <a:r>
              <a:rPr lang="en-US" dirty="0" smtClean="0">
                <a:latin typeface="Nimbus Mono"/>
              </a:rPr>
              <a:t>   )</a:t>
            </a:r>
            <a:r>
              <a:rPr lang="en-US" dirty="0">
                <a:latin typeface="Nimbus Mono"/>
              </a:rPr>
              <a:t>,</a:t>
            </a:r>
          </a:p>
          <a:p>
            <a:r>
              <a:rPr lang="en-US" dirty="0" smtClean="0">
                <a:latin typeface="Nimbus Mono"/>
              </a:rPr>
              <a:t>)</a:t>
            </a:r>
            <a:r>
              <a:rPr lang="en-US" dirty="0">
                <a:latin typeface="Nimbus Mono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437980"/>
          </a:xfr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000" dirty="0">
                <a:latin typeface="HVD Comic Serif Pro"/>
              </a:rPr>
              <a:t>Example 2</a:t>
            </a:r>
            <a:r>
              <a:rPr lang="en-US" sz="2000" dirty="0" smtClean="0">
                <a:latin typeface="HVD Comic Serif Pro"/>
              </a:rPr>
              <a:t>-2: vendor/composer/autoload_psr4.php</a:t>
            </a:r>
            <a:endParaRPr lang="en-US" sz="2000" dirty="0">
              <a:latin typeface="HVD Comic Serif Pro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7" name="Picture 6" descr="logo-composer-transparen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4058412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3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Inline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Inline aliases tell Composer to use one version of a package as if it were another version.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@PSchwisow</a:t>
            </a:r>
            <a:endParaRPr lang="en-US"/>
          </a:p>
        </p:txBody>
      </p:sp>
      <p:pic>
        <p:nvPicPr>
          <p:cNvPr id="5" name="Picture 4" descr="logo-composer-transparent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883920" cy="108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18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27666</TotalTime>
  <Words>3045</Words>
  <Application>Microsoft Macintosh PowerPoint</Application>
  <PresentationFormat>On-screen Show (16:9)</PresentationFormat>
  <Paragraphs>545</Paragraphs>
  <Slides>39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10 Things You Didn’t Know You Could Do With Composer</vt:lpstr>
      <vt:lpstr>10 Things You Already Knew…</vt:lpstr>
      <vt:lpstr>1. Optimize Autoloader</vt:lpstr>
      <vt:lpstr>1. Optimize Autoloader</vt:lpstr>
      <vt:lpstr>1. Optimize Autoloader</vt:lpstr>
      <vt:lpstr>2. Override Autoloading</vt:lpstr>
      <vt:lpstr>Example 2-1: Override Autoloading in composer.json</vt:lpstr>
      <vt:lpstr>Example 2-2: vendor/composer/autoload_psr4.php</vt:lpstr>
      <vt:lpstr>3. Inline Aliases</vt:lpstr>
      <vt:lpstr>Example 3-1: Before Inline Alias</vt:lpstr>
      <vt:lpstr>Example 3-2: With Inline Alias</vt:lpstr>
      <vt:lpstr>4. Beyond Require</vt:lpstr>
      <vt:lpstr>4. Beyond Require</vt:lpstr>
      <vt:lpstr>4. Beyond Require</vt:lpstr>
      <vt:lpstr>4. Beyond Require</vt:lpstr>
      <vt:lpstr>4. Beyond Require</vt:lpstr>
      <vt:lpstr>5. Non-Packagist Repos</vt:lpstr>
      <vt:lpstr>Example 5-1: VCS Repositories</vt:lpstr>
      <vt:lpstr>Example 5-2: Package Repositories</vt:lpstr>
      <vt:lpstr>6. dist vs. source</vt:lpstr>
      <vt:lpstr>6. dist vs. source</vt:lpstr>
      <vt:lpstr>6. dist vs. source</vt:lpstr>
      <vt:lpstr>7. Vendor Binaries</vt:lpstr>
      <vt:lpstr>7. Vendor Binaries</vt:lpstr>
      <vt:lpstr>8. Scripts and Extra</vt:lpstr>
      <vt:lpstr>8. Scripts and Extra</vt:lpstr>
      <vt:lpstr>Example 8-1: Calling Scripts</vt:lpstr>
      <vt:lpstr>Example 8-2: Script Definitions</vt:lpstr>
      <vt:lpstr>9. Informational Tools</vt:lpstr>
      <vt:lpstr>9. Informational Tools</vt:lpstr>
      <vt:lpstr>9. Informational Tools</vt:lpstr>
      <vt:lpstr>9. Informational Tools</vt:lpstr>
      <vt:lpstr>9. Informational Tools</vt:lpstr>
      <vt:lpstr>9. Informational Tools</vt:lpstr>
      <vt:lpstr>9. Informational Tools</vt:lpstr>
      <vt:lpstr>10. Configuration</vt:lpstr>
      <vt:lpstr>Example 10-1: Path Configuration</vt:lpstr>
      <vt:lpstr>Example 10-2: More Configuration</vt:lpstr>
      <vt:lpstr>Who Am I? Feedback / Contact / Slides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ssadmin</cp:lastModifiedBy>
  <cp:revision>118</cp:revision>
  <dcterms:created xsi:type="dcterms:W3CDTF">2010-04-12T23:12:02Z</dcterms:created>
  <dcterms:modified xsi:type="dcterms:W3CDTF">2017-09-22T17:37:47Z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