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3" r:id="rId3"/>
    <p:sldId id="276" r:id="rId4"/>
    <p:sldId id="277" r:id="rId5"/>
    <p:sldId id="278" r:id="rId6"/>
    <p:sldId id="279" r:id="rId7"/>
    <p:sldId id="286" r:id="rId8"/>
    <p:sldId id="280" r:id="rId9"/>
    <p:sldId id="289" r:id="rId10"/>
    <p:sldId id="285" r:id="rId11"/>
    <p:sldId id="282" r:id="rId12"/>
    <p:sldId id="283" r:id="rId13"/>
    <p:sldId id="288" r:id="rId14"/>
    <p:sldId id="281" r:id="rId15"/>
    <p:sldId id="287" r:id="rId16"/>
    <p:sldId id="284" r:id="rId17"/>
    <p:sldId id="29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25" autoAdjust="0"/>
  </p:normalViewPr>
  <p:slideViewPr>
    <p:cSldViewPr>
      <p:cViewPr varScale="1">
        <p:scale>
          <a:sx n="104" d="100"/>
          <a:sy n="104" d="100"/>
        </p:scale>
        <p:origin x="18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9B9D1-7493-477A-89FF-483F172251FF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2E688-C7C1-428D-8881-C49FA4B08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08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C6103-A8D6-4748-81AA-AD30B9E6087A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708AA-44FC-48EF-B5E3-0C7FF4F557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82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708AA-44FC-48EF-B5E3-0C7FF4F557C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49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708AA-44FC-48EF-B5E3-0C7FF4F557C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88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708AA-44FC-48EF-B5E3-0C7FF4F557C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24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708AA-44FC-48EF-B5E3-0C7FF4F557C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70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708AA-44FC-48EF-B5E3-0C7FF4F557C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41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708AA-44FC-48EF-B5E3-0C7FF4F557C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54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708AA-44FC-48EF-B5E3-0C7FF4F557C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62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708AA-44FC-48EF-B5E3-0C7FF4F557C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89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708AA-44FC-48EF-B5E3-0C7FF4F557C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1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708AA-44FC-48EF-B5E3-0C7FF4F557C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08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Stores are fully independent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Any data that exists</a:t>
            </a:r>
            <a:r>
              <a:rPr lang="en-US" baseline="0" dirty="0" smtClean="0"/>
              <a:t> in multiple stores must be duplicated / synchronized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708AA-44FC-48EF-B5E3-0C7FF4F557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22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 a word,</a:t>
            </a:r>
            <a:r>
              <a:rPr lang="en-US" baseline="0" dirty="0" smtClean="0"/>
              <a:t> “NO”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708AA-44FC-48EF-B5E3-0C7FF4F557C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71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Products</a:t>
            </a:r>
            <a:r>
              <a:rPr lang="en-US" baseline="0" dirty="0" smtClean="0"/>
              <a:t> can appear on multiple stores but share data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CMS can include logic!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708AA-44FC-48EF-B5E3-0C7FF4F557C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20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Building a</a:t>
            </a:r>
            <a:r>
              <a:rPr lang="en-US" baseline="0" dirty="0" smtClean="0"/>
              <a:t> tool for internal use only (users are staff at your company)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CRUD = create, read, update and delete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708AA-44FC-48EF-B5E3-0C7FF4F557C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54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That’s</a:t>
            </a:r>
            <a:r>
              <a:rPr lang="en-US" baseline="0" dirty="0" smtClean="0"/>
              <a:t> “framework” with a small “f”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Data structures: brand, category, product, etc</a:t>
            </a:r>
            <a:r>
              <a:rPr lang="en-US" baseline="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Doesn’t matter if it’s formal entity-relationship diagrams or sketches on a whiteboard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Expect change! Do what you can to make it less painful when it </a:t>
            </a:r>
            <a:r>
              <a:rPr lang="en-US" baseline="0" dirty="0" smtClean="0"/>
              <a:t>happens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The developer who looks at things in 3 months or 3 years will thank you… and that developer might be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708AA-44FC-48EF-B5E3-0C7FF4F557C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70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You don’t have to attract</a:t>
            </a:r>
            <a:r>
              <a:rPr lang="en-US" baseline="0" dirty="0" smtClean="0"/>
              <a:t> customers; you need to make sure they can work as efficiently as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708AA-44FC-48EF-B5E3-0C7FF4F557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88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Build reusable pieces</a:t>
            </a:r>
            <a:r>
              <a:rPr lang="en-US" baseline="0" dirty="0" smtClean="0"/>
              <a:t> (PHP, JS, and HTML)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Lean / Agile works </a:t>
            </a:r>
            <a:r>
              <a:rPr lang="en-US" dirty="0" smtClean="0"/>
              <a:t>well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708AA-44FC-48EF-B5E3-0C7FF4F557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16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EC89E-B9CB-41F6-AE70-4A2C12686F85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d.in/10313" TargetMode="External"/><Relationship Id="rId7" Type="http://schemas.openxmlformats.org/officeDocument/2006/relationships/hyperlink" Target="http://www.opticsplanet.com/career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Schwisow/Miscellaneous/" TargetMode="External"/><Relationship Id="rId5" Type="http://schemas.openxmlformats.org/officeDocument/2006/relationships/hyperlink" Target="https://twitter.com/PSchwisow" TargetMode="External"/><Relationship Id="rId4" Type="http://schemas.openxmlformats.org/officeDocument/2006/relationships/hyperlink" Target="mailto:patrick.schwisow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kekenoshaph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40px-Colourful_shopping_cart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1436132"/>
            <a:ext cx="5465127" cy="3364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4025"/>
            <a:ext cx="8229600" cy="917575"/>
          </a:xfrm>
        </p:spPr>
        <p:txBody>
          <a:bodyPr>
            <a:normAutofit/>
          </a:bodyPr>
          <a:lstStyle/>
          <a:p>
            <a:r>
              <a:rPr lang="en-US" dirty="0" smtClean="0"/>
              <a:t>eCommerce Content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Patrick Schwisow</a:t>
            </a:r>
          </a:p>
          <a:p>
            <a:pPr>
              <a:spcBef>
                <a:spcPts val="0"/>
              </a:spcBef>
            </a:pPr>
            <a:r>
              <a:rPr lang="en-US" dirty="0" err="1" smtClean="0"/>
              <a:t>php</a:t>
            </a:r>
            <a:r>
              <a:rPr lang="en-US" dirty="0" smtClean="0"/>
              <a:t>[architect] eCommerce Summit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January 30,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the Stores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200" dirty="0" smtClean="0"/>
              <a:t>API vs. web scraping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Periodic </a:t>
            </a:r>
            <a:r>
              <a:rPr lang="en-US" sz="3200" dirty="0" smtClean="0"/>
              <a:t>publishing vs. real-time updates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Incremental updates vs. full-data publish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Shared product data vs. unique content</a:t>
            </a:r>
          </a:p>
        </p:txBody>
      </p:sp>
      <p:pic>
        <p:nvPicPr>
          <p:cNvPr id="4" name="Picture 3" descr="gutenbergpres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1295400"/>
            <a:ext cx="3467100" cy="3997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the Inputs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US" sz="3200" dirty="0" smtClean="0"/>
              <a:t>From our other systems</a:t>
            </a:r>
          </a:p>
          <a:p>
            <a:pPr lvl="1">
              <a:spcBef>
                <a:spcPts val="1800"/>
              </a:spcBef>
            </a:pPr>
            <a:r>
              <a:rPr lang="en-US" sz="3000" dirty="0" smtClean="0"/>
              <a:t>Inventory</a:t>
            </a:r>
          </a:p>
          <a:p>
            <a:pPr lvl="1">
              <a:spcBef>
                <a:spcPts val="1800"/>
              </a:spcBef>
            </a:pPr>
            <a:r>
              <a:rPr lang="en-US" sz="3000" dirty="0" smtClean="0"/>
              <a:t>Orders</a:t>
            </a:r>
          </a:p>
          <a:p>
            <a:pPr lvl="1">
              <a:spcBef>
                <a:spcPts val="1800"/>
              </a:spcBef>
            </a:pPr>
            <a:r>
              <a:rPr lang="en-US" sz="3000" dirty="0" smtClean="0"/>
              <a:t>Forecasting models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From third-party systems</a:t>
            </a:r>
          </a:p>
          <a:p>
            <a:pPr lvl="1">
              <a:spcBef>
                <a:spcPts val="1800"/>
              </a:spcBef>
            </a:pPr>
            <a:r>
              <a:rPr lang="en-US" sz="3000" dirty="0" smtClean="0"/>
              <a:t>Supplier inventory / cost data</a:t>
            </a:r>
          </a:p>
          <a:p>
            <a:pPr lvl="1">
              <a:spcBef>
                <a:spcPts val="1800"/>
              </a:spcBef>
            </a:pPr>
            <a:r>
              <a:rPr lang="en-US" sz="3000" dirty="0" smtClean="0"/>
              <a:t>Supplier product data</a:t>
            </a:r>
          </a:p>
        </p:txBody>
      </p:sp>
      <p:pic>
        <p:nvPicPr>
          <p:cNvPr id="4" name="Picture 3" descr="content-management-system-cms-216x16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4572000"/>
            <a:ext cx="20574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Feeds to Everywhere!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200" dirty="0" smtClean="0"/>
              <a:t>Multiple store types</a:t>
            </a:r>
          </a:p>
          <a:p>
            <a:pPr lvl="1">
              <a:spcBef>
                <a:spcPts val="1800"/>
              </a:spcBef>
            </a:pPr>
            <a:r>
              <a:rPr lang="en-US" sz="3000" dirty="0" smtClean="0"/>
              <a:t>Current </a:t>
            </a:r>
            <a:r>
              <a:rPr lang="en-US" sz="3000" dirty="0" err="1" smtClean="0"/>
              <a:t>eCommerce</a:t>
            </a:r>
            <a:r>
              <a:rPr lang="en-US" sz="3000" dirty="0" smtClean="0"/>
              <a:t> platform</a:t>
            </a:r>
          </a:p>
          <a:p>
            <a:pPr lvl="1">
              <a:spcBef>
                <a:spcPts val="1800"/>
              </a:spcBef>
            </a:pPr>
            <a:r>
              <a:rPr lang="en-US" sz="3000" dirty="0" smtClean="0"/>
              <a:t>Legacy platforms</a:t>
            </a:r>
          </a:p>
          <a:p>
            <a:pPr lvl="1">
              <a:spcBef>
                <a:spcPts val="1800"/>
              </a:spcBef>
            </a:pPr>
            <a:r>
              <a:rPr lang="en-US" sz="3000" dirty="0" smtClean="0"/>
              <a:t>Special types</a:t>
            </a:r>
          </a:p>
          <a:p>
            <a:pPr lvl="2">
              <a:spcBef>
                <a:spcPts val="1800"/>
              </a:spcBef>
            </a:pPr>
            <a:r>
              <a:rPr lang="en-US" sz="2600" dirty="0" smtClean="0"/>
              <a:t>Sales event stores</a:t>
            </a:r>
          </a:p>
          <a:p>
            <a:pPr lvl="2">
              <a:spcBef>
                <a:spcPts val="1800"/>
              </a:spcBef>
            </a:pPr>
            <a:r>
              <a:rPr lang="en-US" sz="2600" dirty="0" smtClean="0"/>
              <a:t>Partner stores</a:t>
            </a:r>
          </a:p>
          <a:p>
            <a:pPr>
              <a:spcBef>
                <a:spcPts val="1800"/>
              </a:spcBef>
            </a:pPr>
            <a:endParaRPr lang="en-US" sz="3000" dirty="0" smtClean="0"/>
          </a:p>
        </p:txBody>
      </p:sp>
      <p:pic>
        <p:nvPicPr>
          <p:cNvPr id="4" name="Picture 3" descr="Fotolia_21586186_X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1752600"/>
            <a:ext cx="3296093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Feeds to Everywhere!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US" sz="3200" dirty="0" smtClean="0"/>
              <a:t>Third-party sales channels</a:t>
            </a:r>
          </a:p>
          <a:p>
            <a:pPr lvl="1">
              <a:spcBef>
                <a:spcPts val="1800"/>
              </a:spcBef>
            </a:pPr>
            <a:r>
              <a:rPr lang="en-US" sz="3000" dirty="0" smtClean="0"/>
              <a:t>Amazon</a:t>
            </a:r>
          </a:p>
          <a:p>
            <a:pPr lvl="1">
              <a:spcBef>
                <a:spcPts val="1800"/>
              </a:spcBef>
            </a:pPr>
            <a:r>
              <a:rPr lang="en-US" sz="3000" dirty="0" smtClean="0"/>
              <a:t>eBay</a:t>
            </a:r>
          </a:p>
          <a:p>
            <a:pPr lvl="1">
              <a:spcBef>
                <a:spcPts val="1800"/>
              </a:spcBef>
            </a:pPr>
            <a:r>
              <a:rPr lang="en-US" sz="3000" dirty="0" smtClean="0"/>
              <a:t>Walmart.com</a:t>
            </a:r>
          </a:p>
          <a:p>
            <a:pPr lvl="1">
              <a:spcBef>
                <a:spcPts val="1800"/>
              </a:spcBef>
            </a:pPr>
            <a:r>
              <a:rPr lang="en-US" sz="3000" dirty="0" smtClean="0"/>
              <a:t>Gunbroker.com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Third-party advertising feeds</a:t>
            </a:r>
          </a:p>
          <a:p>
            <a:pPr lvl="1">
              <a:spcBef>
                <a:spcPts val="1800"/>
              </a:spcBef>
            </a:pPr>
            <a:r>
              <a:rPr lang="en-US" sz="3000" dirty="0" smtClean="0"/>
              <a:t>Google Shopping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Processes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200" dirty="0" smtClean="0"/>
              <a:t>How to run non-web processes?</a:t>
            </a:r>
          </a:p>
          <a:p>
            <a:pPr lvl="1">
              <a:spcBef>
                <a:spcPts val="1800"/>
              </a:spcBef>
            </a:pPr>
            <a:r>
              <a:rPr lang="en-US" sz="3000" dirty="0" err="1" smtClean="0"/>
              <a:t>cron</a:t>
            </a:r>
            <a:endParaRPr lang="en-US" sz="3000" dirty="0" smtClean="0"/>
          </a:p>
          <a:p>
            <a:pPr lvl="1">
              <a:spcBef>
                <a:spcPts val="1800"/>
              </a:spcBef>
            </a:pPr>
            <a:r>
              <a:rPr lang="en-US" sz="3000" dirty="0" err="1" smtClean="0"/>
              <a:t>Gearman</a:t>
            </a:r>
            <a:endParaRPr lang="en-US" sz="3000" dirty="0" smtClean="0"/>
          </a:p>
          <a:p>
            <a:pPr lvl="1">
              <a:spcBef>
                <a:spcPts val="1800"/>
              </a:spcBef>
            </a:pPr>
            <a:r>
              <a:rPr lang="en-US" sz="3000" dirty="0" err="1" smtClean="0"/>
              <a:t>RabbitMQ</a:t>
            </a:r>
            <a:endParaRPr lang="en-US" sz="3000" dirty="0" smtClean="0"/>
          </a:p>
          <a:p>
            <a:pPr lvl="1">
              <a:spcBef>
                <a:spcPts val="1800"/>
              </a:spcBef>
            </a:pPr>
            <a:r>
              <a:rPr lang="en-US" sz="3000" dirty="0" smtClean="0"/>
              <a:t>Other existing solutions</a:t>
            </a:r>
          </a:p>
          <a:p>
            <a:pPr lvl="1">
              <a:spcBef>
                <a:spcPts val="1800"/>
              </a:spcBef>
            </a:pPr>
            <a:r>
              <a:rPr lang="en-US" sz="3000" dirty="0" smtClean="0"/>
              <a:t>Create your own process controller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590800"/>
            <a:ext cx="1700784" cy="1700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Processes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200" dirty="0" smtClean="0"/>
              <a:t>Major hurdles</a:t>
            </a:r>
          </a:p>
          <a:p>
            <a:pPr lvl="1">
              <a:spcBef>
                <a:spcPts val="1800"/>
              </a:spcBef>
            </a:pPr>
            <a:r>
              <a:rPr lang="en-US" sz="3000" dirty="0" smtClean="0"/>
              <a:t>Mutual exclusion / locks</a:t>
            </a:r>
          </a:p>
          <a:p>
            <a:pPr lvl="1">
              <a:spcBef>
                <a:spcPts val="1800"/>
              </a:spcBef>
            </a:pPr>
            <a:r>
              <a:rPr lang="en-US" sz="3000" dirty="0" smtClean="0"/>
              <a:t>Monitoring</a:t>
            </a:r>
          </a:p>
          <a:p>
            <a:pPr lvl="1">
              <a:spcBef>
                <a:spcPts val="1800"/>
              </a:spcBef>
            </a:pPr>
            <a:r>
              <a:rPr lang="en-US" sz="3000" dirty="0" smtClean="0"/>
              <a:t>Detecting / handling failures</a:t>
            </a:r>
          </a:p>
          <a:p>
            <a:pPr lvl="1">
              <a:spcBef>
                <a:spcPts val="1800"/>
              </a:spcBef>
            </a:pPr>
            <a:r>
              <a:rPr lang="en-US" sz="3000" dirty="0" smtClean="0"/>
              <a:t>Detecting / handling jobs that do not finish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200" dirty="0" smtClean="0"/>
              <a:t>Managing images and videos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Bulk data import / export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Gathering competitor data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Automatic pricing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Automatic content</a:t>
            </a:r>
            <a:br>
              <a:rPr lang="en-US" sz="3200" dirty="0" smtClean="0"/>
            </a:br>
            <a:r>
              <a:rPr lang="en-US" sz="3200" dirty="0" smtClean="0"/>
              <a:t>generation</a:t>
            </a:r>
          </a:p>
        </p:txBody>
      </p:sp>
      <p:pic>
        <p:nvPicPr>
          <p:cNvPr id="4" name="Picture 3" descr="opplanet-wetley-sunglass-insert-lifestyle-v5.jpg"/>
          <p:cNvPicPr>
            <a:picLocks noChangeAspect="1"/>
          </p:cNvPicPr>
          <p:nvPr/>
        </p:nvPicPr>
        <p:blipFill>
          <a:blip r:embed="rId3" cstate="print"/>
          <a:srcRect l="10172" r="21616"/>
          <a:stretch>
            <a:fillRect/>
          </a:stretch>
        </p:blipFill>
        <p:spPr>
          <a:xfrm>
            <a:off x="4937760" y="3566160"/>
            <a:ext cx="3875251" cy="3047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Feedback / Contact / Slides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Joind.in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https://joind.in/10313</a:t>
            </a: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4"/>
              </a:rPr>
              <a:t>patrick.schwisow@gmail.com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smtClean="0">
                <a:hlinkClick r:id="rId5"/>
              </a:rPr>
              <a:t>@PSchwisow</a:t>
            </a:r>
            <a:endParaRPr lang="en-US" dirty="0" smtClean="0"/>
          </a:p>
          <a:p>
            <a:r>
              <a:rPr lang="en-US" dirty="0" smtClean="0"/>
              <a:t>Slides: </a:t>
            </a:r>
            <a:r>
              <a:rPr lang="en-US" sz="2400" dirty="0" smtClean="0">
                <a:hlinkClick r:id="rId6"/>
              </a:rPr>
              <a:t>https://github.com/PSchwisow/Miscellaneous</a:t>
            </a:r>
            <a:r>
              <a:rPr lang="en-US" sz="2400" dirty="0" smtClean="0">
                <a:hlinkClick r:id="rId6"/>
              </a:rPr>
              <a:t>/</a:t>
            </a:r>
            <a:endParaRPr lang="en-US" sz="2400" dirty="0" smtClean="0"/>
          </a:p>
          <a:p>
            <a:r>
              <a:rPr lang="en-US" dirty="0" err="1" smtClean="0"/>
              <a:t>OpticsPlanet</a:t>
            </a:r>
            <a:r>
              <a:rPr lang="en-US" dirty="0" smtClean="0"/>
              <a:t> </a:t>
            </a:r>
            <a:r>
              <a:rPr lang="en-US" dirty="0"/>
              <a:t>is Hiring: </a:t>
            </a:r>
            <a:r>
              <a:rPr lang="en-US" sz="2800" dirty="0">
                <a:hlinkClick r:id="rId7"/>
              </a:rPr>
              <a:t>http://www.opticsplanet.com/careers/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Software Development Team Leader at </a:t>
            </a:r>
            <a:r>
              <a:rPr lang="en-US" dirty="0" err="1" smtClean="0"/>
              <a:t>OpticsPlanet</a:t>
            </a:r>
            <a:r>
              <a:rPr lang="en-US" dirty="0" smtClean="0"/>
              <a:t>, Inc.</a:t>
            </a:r>
          </a:p>
          <a:p>
            <a:r>
              <a:rPr lang="en-US" dirty="0" err="1" smtClean="0"/>
              <a:t>Zend</a:t>
            </a:r>
            <a:r>
              <a:rPr lang="en-US" dirty="0" smtClean="0"/>
              <a:t> Certified Engineer – PHP 5 &amp; ZF</a:t>
            </a:r>
          </a:p>
          <a:p>
            <a:r>
              <a:rPr lang="en-US" dirty="0" smtClean="0"/>
              <a:t>Founder / Organizer of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Lake / Kenosha PHP</a:t>
            </a:r>
            <a:endParaRPr lang="en-US" dirty="0" smtClean="0"/>
          </a:p>
          <a:p>
            <a:r>
              <a:rPr lang="en-US" dirty="0" smtClean="0"/>
              <a:t>Father of 3 boys: Jack,</a:t>
            </a:r>
            <a:br>
              <a:rPr lang="en-US" dirty="0" smtClean="0"/>
            </a:br>
            <a:r>
              <a:rPr lang="en-US" dirty="0" smtClean="0"/>
              <a:t>Henry, and Charlie</a:t>
            </a:r>
          </a:p>
        </p:txBody>
      </p:sp>
      <p:pic>
        <p:nvPicPr>
          <p:cNvPr id="1026" name="Picture 2" descr="C:\Users\Lindsay\Pictures\Portraits 11-2013\P1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3855720"/>
            <a:ext cx="3505201" cy="2804160"/>
          </a:xfrm>
          <a:prstGeom prst="rect">
            <a:avLst/>
          </a:prstGeom>
          <a:noFill/>
        </p:spPr>
      </p:pic>
      <p:pic>
        <p:nvPicPr>
          <p:cNvPr id="6" name="Picture 5" descr="opticsplanet_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99200" y="1193800"/>
            <a:ext cx="2540000" cy="2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ple eCommer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2743200"/>
            <a:ext cx="6984127" cy="34285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eCommerce: The Simple Way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200" dirty="0" smtClean="0"/>
              <a:t>Staff members directly update the data for each product on each store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But… Does It Scale?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800"/>
              </a:spcBef>
            </a:pPr>
            <a:r>
              <a:rPr lang="en-US" sz="3200" dirty="0" smtClean="0"/>
              <a:t>Increasing number of</a:t>
            </a:r>
            <a:br>
              <a:rPr lang="en-US" sz="3200" dirty="0" smtClean="0"/>
            </a:br>
            <a:r>
              <a:rPr lang="en-US" sz="3200" dirty="0" smtClean="0"/>
              <a:t>stores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Increasing number of</a:t>
            </a:r>
            <a:br>
              <a:rPr lang="en-US" sz="3200" dirty="0" smtClean="0"/>
            </a:br>
            <a:r>
              <a:rPr lang="en-US" sz="3200" dirty="0" smtClean="0"/>
              <a:t>products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Increasing frequency of updates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Increasing staff == increasing concurrency issues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Cost of staff to do manual updates increases faster than the cost to automate</a:t>
            </a:r>
          </a:p>
        </p:txBody>
      </p:sp>
      <p:pic>
        <p:nvPicPr>
          <p:cNvPr id="4" name="Picture 3" descr="ecommerce-icons-Icons-Shopping-Cart-2.jpg"/>
          <p:cNvPicPr>
            <a:picLocks noChangeAspect="1"/>
          </p:cNvPicPr>
          <p:nvPr/>
        </p:nvPicPr>
        <p:blipFill>
          <a:blip r:embed="rId3" cstate="print"/>
          <a:srcRect l="7680" t="7680" r="7680" b="7680"/>
          <a:stretch>
            <a:fillRect/>
          </a:stretch>
        </p:blipFill>
        <p:spPr>
          <a:xfrm>
            <a:off x="4572000" y="1463040"/>
            <a:ext cx="4030980" cy="2015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Management FTW!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6764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200" dirty="0" smtClean="0"/>
              <a:t>Staff updates data for products in CMS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CMS manages publishing data to each store</a:t>
            </a:r>
          </a:p>
        </p:txBody>
      </p:sp>
      <p:pic>
        <p:nvPicPr>
          <p:cNvPr id="4" name="Picture 3" descr="eCommerce with CM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587" y="3124628"/>
            <a:ext cx="8596826" cy="3428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build it?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US" sz="3200" dirty="0" smtClean="0"/>
              <a:t>Application structure</a:t>
            </a:r>
          </a:p>
          <a:p>
            <a:pPr lvl="1">
              <a:spcBef>
                <a:spcPts val="1800"/>
              </a:spcBef>
            </a:pPr>
            <a:r>
              <a:rPr lang="en-US" sz="3000" dirty="0" smtClean="0"/>
              <a:t>Features easily added / expanded</a:t>
            </a:r>
          </a:p>
          <a:p>
            <a:pPr lvl="1">
              <a:spcBef>
                <a:spcPts val="1800"/>
              </a:spcBef>
            </a:pPr>
            <a:r>
              <a:rPr lang="en-US" sz="3000" dirty="0" smtClean="0"/>
              <a:t>Access control based on role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Key features</a:t>
            </a:r>
          </a:p>
          <a:p>
            <a:pPr lvl="1">
              <a:spcBef>
                <a:spcPts val="1800"/>
              </a:spcBef>
            </a:pPr>
            <a:r>
              <a:rPr lang="en-US" sz="3000" dirty="0" smtClean="0"/>
              <a:t>CRUD operations on products, brands, etc.</a:t>
            </a:r>
          </a:p>
          <a:p>
            <a:pPr lvl="1">
              <a:spcBef>
                <a:spcPts val="1800"/>
              </a:spcBef>
            </a:pPr>
            <a:r>
              <a:rPr lang="en-US" sz="3000" dirty="0" smtClean="0"/>
              <a:t>Automated publishing process</a:t>
            </a:r>
          </a:p>
          <a:p>
            <a:pPr lvl="1">
              <a:spcBef>
                <a:spcPts val="1800"/>
              </a:spcBef>
            </a:pPr>
            <a:r>
              <a:rPr lang="en-US" sz="3000" dirty="0" smtClean="0"/>
              <a:t>Monitoring / reporting</a:t>
            </a:r>
          </a:p>
        </p:txBody>
      </p:sp>
      <p:pic>
        <p:nvPicPr>
          <p:cNvPr id="4" name="Picture 3" descr="PHP_Hammer.jpg"/>
          <p:cNvPicPr>
            <a:picLocks noChangeAspect="1"/>
          </p:cNvPicPr>
          <p:nvPr/>
        </p:nvPicPr>
        <p:blipFill>
          <a:blip r:embed="rId3" cstate="print"/>
          <a:srcRect l="11520" r="14400"/>
          <a:stretch>
            <a:fillRect/>
          </a:stretch>
        </p:blipFill>
        <p:spPr>
          <a:xfrm>
            <a:off x="6561059" y="1615643"/>
            <a:ext cx="2278141" cy="2041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Laying the Foundations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200" dirty="0" smtClean="0"/>
              <a:t>Build a good framework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Define data structures / relationships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Plan for </a:t>
            </a:r>
            <a:r>
              <a:rPr lang="en-US" sz="3200" dirty="0" smtClean="0"/>
              <a:t>growth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Document your</a:t>
            </a:r>
            <a:br>
              <a:rPr lang="en-US" dirty="0" smtClean="0"/>
            </a:br>
            <a:r>
              <a:rPr lang="en-US" dirty="0" smtClean="0"/>
              <a:t>plans</a:t>
            </a:r>
            <a:endParaRPr lang="en-US" sz="3200" dirty="0" smtClean="0"/>
          </a:p>
        </p:txBody>
      </p:sp>
      <p:pic>
        <p:nvPicPr>
          <p:cNvPr id="4" name="Picture 3" descr="Davis_House_stone_foundation_ruin,_Gardiner,_N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3276600"/>
            <a:ext cx="4655784" cy="30867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the Frontend for the Backend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200" dirty="0" smtClean="0"/>
              <a:t>Keep it simple!  Function &gt; Beauty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How will tools be arranged?</a:t>
            </a:r>
          </a:p>
          <a:p>
            <a:pPr lvl="1">
              <a:spcBef>
                <a:spcPts val="1800"/>
              </a:spcBef>
            </a:pPr>
            <a:r>
              <a:rPr lang="en-US" sz="3000" dirty="0" smtClean="0"/>
              <a:t>By function</a:t>
            </a:r>
          </a:p>
          <a:p>
            <a:pPr lvl="1">
              <a:spcBef>
                <a:spcPts val="1800"/>
              </a:spcBef>
            </a:pPr>
            <a:r>
              <a:rPr lang="en-US" sz="3000" dirty="0" smtClean="0"/>
              <a:t>By user role</a:t>
            </a:r>
            <a:endParaRPr lang="en-US" sz="3200" dirty="0" smtClean="0"/>
          </a:p>
        </p:txBody>
      </p:sp>
      <p:pic>
        <p:nvPicPr>
          <p:cNvPr id="4" name="Picture 3" descr="FireShot Screen Capture #048 - 'Oibas' - portal_usgroup_loc_sab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1295400"/>
            <a:ext cx="3676650" cy="4943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the Frontend for the Backend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/>
          </a:bodyPr>
          <a:lstStyle/>
          <a:p>
            <a:pPr>
              <a:spcBef>
                <a:spcPts val="1800"/>
              </a:spcBef>
            </a:pPr>
            <a:r>
              <a:rPr lang="en-US" sz="3200" dirty="0" smtClean="0"/>
              <a:t>Re-use as often as possible</a:t>
            </a:r>
          </a:p>
          <a:p>
            <a:pPr lvl="1">
              <a:spcBef>
                <a:spcPts val="1800"/>
              </a:spcBef>
            </a:pPr>
            <a:r>
              <a:rPr lang="en-US" sz="3000" dirty="0" smtClean="0"/>
              <a:t>Users get consistent behavior</a:t>
            </a:r>
          </a:p>
          <a:p>
            <a:pPr lvl="1">
              <a:spcBef>
                <a:spcPts val="1800"/>
              </a:spcBef>
            </a:pPr>
            <a:r>
              <a:rPr lang="en-US" sz="3000" dirty="0" smtClean="0"/>
              <a:t>Developers don’t constantly re-invent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Keep a tight feedback loop with users</a:t>
            </a:r>
          </a:p>
        </p:txBody>
      </p:sp>
      <p:pic>
        <p:nvPicPr>
          <p:cNvPr id="4" name="Picture 3" descr="FireShot Screen Capture #049 - 'Add _ Event _ Invitation _ Oibas' - portal_usgroup_loc_sabio_invitation_sale_add.png"/>
          <p:cNvPicPr>
            <a:picLocks noChangeAspect="1"/>
          </p:cNvPicPr>
          <p:nvPr/>
        </p:nvPicPr>
        <p:blipFill>
          <a:blip r:embed="rId3" cstate="print"/>
          <a:srcRect r="22741"/>
          <a:stretch>
            <a:fillRect/>
          </a:stretch>
        </p:blipFill>
        <p:spPr>
          <a:xfrm>
            <a:off x="4490171" y="1143000"/>
            <a:ext cx="4349029" cy="5172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2962</TotalTime>
  <Words>542</Words>
  <Application>Microsoft Office PowerPoint</Application>
  <PresentationFormat>On-screen Show (4:3)</PresentationFormat>
  <Paragraphs>128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eCommerce Content Management</vt:lpstr>
      <vt:lpstr>Who am I?</vt:lpstr>
      <vt:lpstr>eCommerce: The Simple Way</vt:lpstr>
      <vt:lpstr>But… Does It Scale?</vt:lpstr>
      <vt:lpstr>Content Management FTW!</vt:lpstr>
      <vt:lpstr>How do we build it?</vt:lpstr>
      <vt:lpstr>Laying the Foundations</vt:lpstr>
      <vt:lpstr>Building the Frontend for the Backend</vt:lpstr>
      <vt:lpstr>Building the Frontend for the Backend</vt:lpstr>
      <vt:lpstr>Publishing the Stores</vt:lpstr>
      <vt:lpstr>Automating the Inputs</vt:lpstr>
      <vt:lpstr>Feeds to Everywhere!</vt:lpstr>
      <vt:lpstr>Feeds to Everywhere!</vt:lpstr>
      <vt:lpstr>Background Processes</vt:lpstr>
      <vt:lpstr>Background Processes</vt:lpstr>
      <vt:lpstr>Additional Features</vt:lpstr>
      <vt:lpstr>Feedback / Contact / Slides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Content Management</dc:title>
  <dc:creator>Patrick H Schwisow</dc:creator>
  <cp:lastModifiedBy>Patrick H Schwisow</cp:lastModifiedBy>
  <cp:revision>169</cp:revision>
  <cp:lastPrinted>2014-01-25T20:36:59Z</cp:lastPrinted>
  <dcterms:created xsi:type="dcterms:W3CDTF">2012-04-01T20:27:02Z</dcterms:created>
  <dcterms:modified xsi:type="dcterms:W3CDTF">2014-01-25T21:21:21Z</dcterms:modified>
</cp:coreProperties>
</file>