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71" r:id="rId11"/>
    <p:sldId id="272" r:id="rId12"/>
    <p:sldId id="273" r:id="rId13"/>
    <p:sldId id="265" r:id="rId14"/>
    <p:sldId id="274" r:id="rId15"/>
    <p:sldId id="275" r:id="rId16"/>
    <p:sldId id="276" r:id="rId17"/>
    <p:sldId id="277" r:id="rId18"/>
    <p:sldId id="278" r:id="rId19"/>
    <p:sldId id="266" r:id="rId20"/>
    <p:sldId id="279" r:id="rId21"/>
    <p:sldId id="267" r:id="rId22"/>
    <p:sldId id="268" r:id="rId23"/>
    <p:sldId id="26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80" autoAdjust="0"/>
  </p:normalViewPr>
  <p:slideViewPr>
    <p:cSldViewPr snapToGrid="0" snapToObjects="1">
      <p:cViewPr varScale="1">
        <p:scale>
          <a:sx n="107" d="100"/>
          <a:sy n="107" d="100"/>
        </p:scale>
        <p:origin x="-2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0F16B-68EB-AD4C-B7C1-0215C0370CE1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90F76-699A-E246-BC8C-D66B068C2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8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 Why do we need standards?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5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5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7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Hard to read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understand (unless you wrote</a:t>
            </a:r>
            <a:r>
              <a:rPr lang="en-US" baseline="0" dirty="0" smtClean="0"/>
              <a:t> it… maybe)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Problems are hard to spot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1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6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/ coverage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Acceptance tests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Control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 messages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Workflow (branching model, merge, rebase, squash)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 work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Prioritizing work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Analyzing work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Deployment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Re-evaluating / refining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4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Hard to read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understand (unless you wrote</a:t>
            </a:r>
            <a:r>
              <a:rPr lang="en-US" baseline="0" dirty="0" smtClean="0"/>
              <a:t> it… maybe)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Problems are hard to spot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Hard to read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understand (unless you wrote</a:t>
            </a:r>
            <a:r>
              <a:rPr lang="en-US" baseline="0" dirty="0" smtClean="0"/>
              <a:t> it… maybe)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Problems are hard to spot</a:t>
            </a:r>
          </a:p>
          <a:p>
            <a:pPr marL="171450" indent="-171450">
              <a:buFont typeface="Arial"/>
              <a:buChar char="•"/>
            </a:pPr>
            <a:r>
              <a:rPr lang="en-US" b="1" i="1" baseline="0" dirty="0" smtClean="0"/>
              <a:t>DON’T NEED THIS, USE </a:t>
            </a:r>
            <a:r>
              <a:rPr lang="en-US" b="1" i="1" baseline="0" dirty="0" err="1" smtClean="0"/>
              <a:t>json_decode</a:t>
            </a:r>
            <a:r>
              <a:rPr lang="en-US" b="1" i="1" baseline="0" dirty="0" smtClean="0"/>
              <a:t>()!!!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File structure -&gt; one class per file, don’t define and execute in the same file, etc.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Documentation standards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in file –</a:t>
            </a:r>
            <a:r>
              <a:rPr lang="en-US" baseline="0" dirty="0" smtClean="0"/>
              <a:t> comments</a:t>
            </a:r>
            <a:endParaRPr lang="en-US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Separately – user docs, </a:t>
            </a:r>
            <a:r>
              <a:rPr lang="en-US" dirty="0" err="1" smtClean="0"/>
              <a:t>dev</a:t>
            </a:r>
            <a:r>
              <a:rPr lang="en-US" dirty="0" smtClean="0"/>
              <a:t> docs, API</a:t>
            </a:r>
            <a:r>
              <a:rPr lang="en-US" baseline="0" dirty="0" smtClean="0"/>
              <a:t> docs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Last 3 – wait until later for details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Write your own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 a published</a:t>
            </a:r>
            <a:r>
              <a:rPr lang="en-US" baseline="0" dirty="0" smtClean="0"/>
              <a:t> standard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Start with a published standard and customize to your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4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others, but they are</a:t>
            </a:r>
            <a:r>
              <a:rPr lang="en-US" baseline="0" dirty="0" smtClean="0"/>
              <a:t> outside the scope of what we’re covering.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3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380F-4651-104A-8353-5E28D395B1BB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quizlabs/PHP_CodeSniffer/wiki/Coding-Standard-Tutoria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emf"/><Relationship Id="rId7" Type="http://schemas.openxmlformats.org/officeDocument/2006/relationships/image" Target="../media/image9.png"/><Relationship Id="rId8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utterstock.com/" TargetMode="External"/><Relationship Id="rId4" Type="http://schemas.openxmlformats.org/officeDocument/2006/relationships/hyperlink" Target="http://www.lakekenoshaphp.com/" TargetMode="External"/><Relationship Id="rId5" Type="http://schemas.openxmlformats.org/officeDocument/2006/relationships/hyperlink" Target="mailto:patrick.schwisow@gmail.com" TargetMode="External"/><Relationship Id="rId6" Type="http://schemas.openxmlformats.org/officeDocument/2006/relationships/hyperlink" Target="https://twitter.com/PSchwisow" TargetMode="External"/><Relationship Id="rId7" Type="http://schemas.openxmlformats.org/officeDocument/2006/relationships/hyperlink" Target="https://joind.in/14619" TargetMode="External"/><Relationship Id="rId8" Type="http://schemas.openxmlformats.org/officeDocument/2006/relationships/hyperlink" Target="https://github.com/PSchwisow/Miscellaneous/" TargetMode="External"/><Relationship Id="rId9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Achieving High-Quality</a:t>
            </a:r>
            <a:br>
              <a:rPr lang="en-US" dirty="0" smtClean="0"/>
            </a:br>
            <a:r>
              <a:rPr lang="en-US" dirty="0" smtClean="0"/>
              <a:t>Code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</a:t>
            </a:r>
            <a:r>
              <a:rPr lang="en-US" dirty="0" err="1" smtClean="0"/>
              <a:t>Schwisow</a:t>
            </a:r>
            <a:endParaRPr lang="en-US" dirty="0" smtClean="0"/>
          </a:p>
          <a:p>
            <a:r>
              <a:rPr lang="en-US" dirty="0" smtClean="0"/>
              <a:t>Madison PHP</a:t>
            </a:r>
          </a:p>
          <a:p>
            <a:r>
              <a:rPr lang="en-US" dirty="0" smtClean="0"/>
              <a:t>June 25,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PSR-0/-4 </a:t>
            </a:r>
            <a:r>
              <a:rPr lang="en-US" dirty="0" err="1" smtClean="0"/>
              <a:t>Autoloading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cs typeface="Menlo Regular"/>
              </a:rPr>
              <a:t>Filenames end in .</a:t>
            </a:r>
            <a:r>
              <a:rPr lang="en-US" sz="2400" dirty="0" err="1" smtClean="0">
                <a:cs typeface="Menlo Regular"/>
              </a:rPr>
              <a:t>php</a:t>
            </a:r>
            <a:endParaRPr lang="en-US" sz="2400" dirty="0" smtClean="0">
              <a:cs typeface="Menlo Regular"/>
            </a:endParaRPr>
          </a:p>
          <a:p>
            <a:r>
              <a:rPr lang="en-US" sz="2400" dirty="0" smtClean="0">
                <a:cs typeface="Menlo Regular"/>
              </a:rPr>
              <a:t>One class per file</a:t>
            </a:r>
          </a:p>
          <a:p>
            <a:r>
              <a:rPr lang="en-US" sz="2400" dirty="0" smtClean="0">
                <a:cs typeface="Menlo Regular"/>
              </a:rPr>
              <a:t>Classes must be under a vendor namespace (at least)</a:t>
            </a:r>
          </a:p>
          <a:p>
            <a:r>
              <a:rPr lang="en-US" sz="2400" dirty="0" err="1" smtClean="0">
                <a:cs typeface="Menlo Regular"/>
              </a:rPr>
              <a:t>Classname</a:t>
            </a:r>
            <a:r>
              <a:rPr lang="en-US" sz="2400" dirty="0" smtClean="0">
                <a:cs typeface="Menlo Regular"/>
              </a:rPr>
              <a:t> (after namespace) must match filename</a:t>
            </a:r>
          </a:p>
          <a:p>
            <a:r>
              <a:rPr lang="en-US" sz="2000" dirty="0" smtClean="0">
                <a:latin typeface="Menlo Regular"/>
                <a:cs typeface="Menlo Regular"/>
              </a:rPr>
              <a:t>\</a:t>
            </a:r>
            <a:r>
              <a:rPr lang="en-US" sz="2000" dirty="0" err="1">
                <a:latin typeface="Menlo Regular"/>
                <a:cs typeface="Menlo Regular"/>
              </a:rPr>
              <a:t>Symfony</a:t>
            </a:r>
            <a:r>
              <a:rPr lang="en-US" sz="2000" dirty="0">
                <a:latin typeface="Menlo Regular"/>
                <a:cs typeface="Menlo Regular"/>
              </a:rPr>
              <a:t>\Core\Request</a:t>
            </a:r>
            <a:r>
              <a:rPr lang="en-US" sz="2400" dirty="0"/>
              <a:t>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/>
              <a:t>/</a:t>
            </a:r>
            <a:r>
              <a:rPr lang="en-US" sz="2400" dirty="0"/>
              <a:t>path/to/project/lib/vendor/</a:t>
            </a:r>
            <a:r>
              <a:rPr lang="en-US" sz="2400" dirty="0" err="1"/>
              <a:t>Symfony</a:t>
            </a:r>
            <a:r>
              <a:rPr lang="en-US" sz="2400" dirty="0"/>
              <a:t>/Core/</a:t>
            </a:r>
            <a:r>
              <a:rPr lang="en-US" sz="2400" dirty="0" err="1" smtClean="0"/>
              <a:t>Request.php</a:t>
            </a:r>
            <a:endParaRPr lang="en-US" sz="2400" dirty="0" smtClean="0"/>
          </a:p>
          <a:p>
            <a:r>
              <a:rPr lang="en-US" sz="2000" dirty="0">
                <a:latin typeface="Menlo Regular"/>
                <a:cs typeface="Menlo Regular"/>
              </a:rPr>
              <a:t>\</a:t>
            </a:r>
            <a:r>
              <a:rPr lang="en-US" sz="2000" dirty="0" err="1" smtClean="0">
                <a:latin typeface="Menlo Regular"/>
                <a:cs typeface="Menlo Regular"/>
              </a:rPr>
              <a:t>Zend_Controller_Front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/path/to/project/lib/vendor/</a:t>
            </a:r>
            <a:r>
              <a:rPr lang="en-US" sz="2400" dirty="0" err="1" smtClean="0"/>
              <a:t>Zend</a:t>
            </a:r>
            <a:r>
              <a:rPr lang="en-US" sz="2400" dirty="0" smtClean="0"/>
              <a:t>/Controller/</a:t>
            </a:r>
            <a:r>
              <a:rPr lang="en-US" sz="2400" dirty="0" err="1" smtClean="0"/>
              <a:t>Front.php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(PSR-0 only)</a:t>
            </a:r>
          </a:p>
          <a:p>
            <a:r>
              <a:rPr lang="en-US" sz="2000" dirty="0">
                <a:latin typeface="Menlo Regular"/>
                <a:cs typeface="Menlo Regular"/>
              </a:rPr>
              <a:t>\Aura\Web\Response\</a:t>
            </a:r>
            <a:r>
              <a:rPr lang="en-US" sz="2000" dirty="0" smtClean="0">
                <a:latin typeface="Menlo Regular"/>
                <a:cs typeface="Menlo Regular"/>
              </a:rPr>
              <a:t>Status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/</a:t>
            </a:r>
            <a:r>
              <a:rPr lang="en-US" sz="2400" dirty="0"/>
              <a:t>path/to/aura-web/</a:t>
            </a:r>
            <a:r>
              <a:rPr lang="en-US" sz="2400" dirty="0" err="1"/>
              <a:t>src</a:t>
            </a:r>
            <a:r>
              <a:rPr lang="en-US" sz="2400" dirty="0"/>
              <a:t>/Response/</a:t>
            </a:r>
            <a:r>
              <a:rPr lang="en-US" sz="2400" dirty="0" err="1" smtClean="0"/>
              <a:t>Status.php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(PSR-4 with prefix of “Aura\Web”)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229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PSR-1 Basic Coding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Must follow PSR-0 or PSR-4 </a:t>
            </a:r>
            <a:r>
              <a:rPr lang="en-US" dirty="0" err="1" smtClean="0"/>
              <a:t>autoloading</a:t>
            </a:r>
            <a:r>
              <a:rPr lang="en-US" dirty="0"/>
              <a:t>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Side effects: “</a:t>
            </a:r>
            <a:r>
              <a:rPr lang="en-US" dirty="0"/>
              <a:t>A file SHOULD declare new symbols (classes, functions, constants, etc.) and cause no other side effects, or it SHOULD execute logic with side effects, but SHOULD NOT do both.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Namespace and class names: </a:t>
            </a:r>
            <a:r>
              <a:rPr lang="en-US" sz="2800" dirty="0" err="1" smtClean="0">
                <a:latin typeface="Menlo Regular"/>
                <a:cs typeface="Menlo Regular"/>
              </a:rPr>
              <a:t>StudlyCaps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Class constants: </a:t>
            </a:r>
            <a:r>
              <a:rPr lang="en-US" sz="2800" dirty="0" smtClean="0">
                <a:latin typeface="Menlo Regular"/>
                <a:cs typeface="Menlo Regular"/>
              </a:rPr>
              <a:t>ALL_CAPS</a:t>
            </a:r>
          </a:p>
          <a:p>
            <a:r>
              <a:rPr lang="en-US" dirty="0" smtClean="0"/>
              <a:t>Method names: </a:t>
            </a:r>
            <a:r>
              <a:rPr lang="en-US" sz="2800" dirty="0" err="1">
                <a:latin typeface="Menlo Regular"/>
                <a:cs typeface="Menlo Regular"/>
              </a:rPr>
              <a:t>camelCase</a:t>
            </a:r>
            <a:r>
              <a:rPr lang="en-US" sz="2800" dirty="0">
                <a:latin typeface="Menlo Regular"/>
                <a:cs typeface="Menlo Regular"/>
              </a:rPr>
              <a:t>()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8479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PSR-2 Coding 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Must follow PSR-1</a:t>
            </a:r>
          </a:p>
          <a:p>
            <a:r>
              <a:rPr lang="en-US" dirty="0" smtClean="0"/>
              <a:t>Omit </a:t>
            </a:r>
            <a:r>
              <a:rPr lang="en-US" dirty="0"/>
              <a:t>closing </a:t>
            </a:r>
            <a:r>
              <a:rPr lang="en-US" sz="2800" dirty="0">
                <a:latin typeface="Menlo Regular"/>
                <a:cs typeface="Menlo Regular"/>
              </a:rPr>
              <a:t>?&gt;</a:t>
            </a:r>
            <a:r>
              <a:rPr lang="en-US" dirty="0"/>
              <a:t> tag </a:t>
            </a:r>
            <a:r>
              <a:rPr lang="en-US" dirty="0" smtClean="0"/>
              <a:t>from PHP-only files</a:t>
            </a:r>
          </a:p>
          <a:p>
            <a:r>
              <a:rPr lang="en-US" dirty="0" smtClean="0"/>
              <a:t>Indents: 4 spaces (per level)</a:t>
            </a:r>
          </a:p>
          <a:p>
            <a:r>
              <a:rPr lang="en-US" dirty="0" smtClean="0"/>
              <a:t>PHP keywords and constants </a:t>
            </a:r>
            <a:r>
              <a:rPr lang="en-US" sz="2800" dirty="0" smtClean="0">
                <a:latin typeface="Menlo Regular"/>
                <a:cs typeface="Menlo Regular"/>
              </a:rPr>
              <a:t>true</a:t>
            </a:r>
            <a:r>
              <a:rPr lang="en-US" dirty="0" smtClean="0"/>
              <a:t>, </a:t>
            </a:r>
            <a:r>
              <a:rPr lang="en-US" sz="2800" dirty="0" smtClean="0">
                <a:latin typeface="Menlo Regular"/>
                <a:cs typeface="Menlo Regular"/>
              </a:rPr>
              <a:t>false</a:t>
            </a:r>
            <a:r>
              <a:rPr lang="en-US" dirty="0" smtClean="0"/>
              <a:t>, and </a:t>
            </a:r>
            <a:r>
              <a:rPr lang="en-US" sz="2800" dirty="0" smtClean="0">
                <a:latin typeface="Menlo Regular"/>
                <a:cs typeface="Menlo Regular"/>
              </a:rPr>
              <a:t>null</a:t>
            </a:r>
            <a:r>
              <a:rPr lang="en-US" dirty="0" smtClean="0"/>
              <a:t> must be lower case</a:t>
            </a:r>
          </a:p>
          <a:p>
            <a:r>
              <a:rPr lang="en-US" dirty="0" smtClean="0"/>
              <a:t>Opening braces:</a:t>
            </a:r>
          </a:p>
          <a:p>
            <a:pPr lvl="1"/>
            <a:r>
              <a:rPr lang="en-US" dirty="0" smtClean="0"/>
              <a:t>Classes and methods: next line</a:t>
            </a:r>
          </a:p>
          <a:p>
            <a:pPr lvl="1"/>
            <a:r>
              <a:rPr lang="en-US" dirty="0" smtClean="0"/>
              <a:t>Control structures: same line</a:t>
            </a:r>
          </a:p>
          <a:p>
            <a:r>
              <a:rPr lang="en-US" dirty="0" smtClean="0"/>
              <a:t>Visibility: properties and methods must be declared </a:t>
            </a:r>
            <a:r>
              <a:rPr lang="en-US" sz="2800" dirty="0" smtClean="0">
                <a:latin typeface="Menlo Regular"/>
                <a:cs typeface="Menlo Regular"/>
              </a:rPr>
              <a:t>public</a:t>
            </a:r>
            <a:r>
              <a:rPr lang="en-US" dirty="0" smtClean="0"/>
              <a:t>, </a:t>
            </a:r>
            <a:r>
              <a:rPr lang="en-US" sz="2800" dirty="0" smtClean="0">
                <a:latin typeface="Menlo Regular"/>
                <a:cs typeface="Menlo Regular"/>
              </a:rPr>
              <a:t>protected</a:t>
            </a:r>
            <a:r>
              <a:rPr lang="en-US" dirty="0" smtClean="0"/>
              <a:t>, or </a:t>
            </a:r>
            <a:r>
              <a:rPr lang="en-US" sz="2800" dirty="0" smtClean="0">
                <a:latin typeface="Menlo Regular"/>
                <a:cs typeface="Menlo Regular"/>
              </a:rPr>
              <a:t>private</a:t>
            </a:r>
            <a:endParaRPr lang="en-US" dirty="0" smtClean="0">
              <a:latin typeface="Menlo Regular"/>
              <a:cs typeface="Menl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7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and Enforcing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Reviews</a:t>
            </a:r>
          </a:p>
          <a:p>
            <a:r>
              <a:rPr lang="en-US" dirty="0" err="1" smtClean="0"/>
              <a:t>PHP_CodeSniffer</a:t>
            </a:r>
            <a:r>
              <a:rPr lang="en-US" dirty="0" smtClean="0"/>
              <a:t> (</a:t>
            </a:r>
            <a:r>
              <a:rPr lang="en-US" dirty="0" err="1"/>
              <a:t>phpcs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/>
              <a:t>PHP Code Beautifier and Fixer (</a:t>
            </a:r>
            <a:r>
              <a:rPr lang="en-US" dirty="0" err="1"/>
              <a:t>phpcbf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134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PHP_CodeSniffer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$ ./vendor/bin/</a:t>
            </a:r>
            <a:r>
              <a:rPr lang="en-US" sz="1100" dirty="0" err="1">
                <a:latin typeface="Menlo Regular"/>
                <a:cs typeface="Menlo Regular"/>
              </a:rPr>
              <a:t>phpcs</a:t>
            </a:r>
            <a:r>
              <a:rPr lang="en-US" sz="1100" dirty="0">
                <a:latin typeface="Menlo Regular"/>
                <a:cs typeface="Menlo Regular"/>
              </a:rPr>
              <a:t> --standard=PSR2 </a:t>
            </a:r>
            <a:r>
              <a:rPr lang="en-US" sz="1100" dirty="0" err="1">
                <a:latin typeface="Menlo Regular"/>
                <a:cs typeface="Menlo Regular"/>
              </a:rPr>
              <a:t>src</a:t>
            </a:r>
            <a:r>
              <a:rPr lang="en-US" sz="1100" dirty="0">
                <a:latin typeface="Menlo Regular"/>
                <a:cs typeface="Menlo Regular"/>
              </a:rPr>
              <a:t>/Controller/</a:t>
            </a:r>
            <a:r>
              <a:rPr lang="en-US" sz="1100" dirty="0" err="1">
                <a:latin typeface="Menlo Regular"/>
                <a:cs typeface="Menlo Regular"/>
              </a:rPr>
              <a:t>IndexController.php</a:t>
            </a:r>
            <a:r>
              <a:rPr lang="en-US" sz="11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endParaRPr lang="en-US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FILE: </a:t>
            </a:r>
            <a:r>
              <a:rPr lang="en-US" sz="1100" dirty="0" err="1" smtClean="0">
                <a:latin typeface="Menlo Regular"/>
                <a:cs typeface="Menlo Regular"/>
              </a:rPr>
              <a:t>src</a:t>
            </a:r>
            <a:r>
              <a:rPr lang="en-US" sz="1100" dirty="0">
                <a:latin typeface="Menlo Regular"/>
                <a:cs typeface="Menlo Regular"/>
              </a:rPr>
              <a:t>/Controller/</a:t>
            </a:r>
            <a:r>
              <a:rPr lang="en-US" sz="1100" dirty="0" err="1">
                <a:latin typeface="Menlo Regular"/>
                <a:cs typeface="Menlo Regular"/>
              </a:rPr>
              <a:t>IndexController.php</a:t>
            </a:r>
            <a:endParaRPr lang="en-US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FOUND 9 ERRORS AFFECTING 9 LINES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2 | ERROR | [x] There must be one blank line after the namespace</a:t>
            </a:r>
          </a:p>
          <a:p>
            <a:pPr marL="0" indent="0">
              <a:buNone/>
            </a:pPr>
            <a:r>
              <a:rPr lang="es-ES_tradnl" sz="1100" dirty="0">
                <a:latin typeface="Menlo Regular"/>
                <a:cs typeface="Menlo Regular"/>
              </a:rPr>
              <a:t>    |       |     </a:t>
            </a:r>
            <a:r>
              <a:rPr lang="es-ES_tradnl" sz="1100" dirty="0" err="1">
                <a:latin typeface="Menlo Regular"/>
                <a:cs typeface="Menlo Regular"/>
              </a:rPr>
              <a:t>declaration</a:t>
            </a:r>
            <a:endParaRPr lang="es-ES_tradnl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s-ES_tradnl" sz="1100" dirty="0">
                <a:latin typeface="Menlo Regular"/>
                <a:cs typeface="Menlo Regular"/>
              </a:rPr>
              <a:t> 11 | ERROR | [x] </a:t>
            </a:r>
            <a:r>
              <a:rPr lang="es-ES_tradnl" sz="1100" dirty="0" err="1">
                <a:latin typeface="Menlo Regular"/>
                <a:cs typeface="Menlo Regular"/>
              </a:rPr>
              <a:t>Multi</a:t>
            </a:r>
            <a:r>
              <a:rPr lang="es-ES_tradnl" sz="1100" dirty="0">
                <a:latin typeface="Menlo Regular"/>
                <a:cs typeface="Menlo Regular"/>
              </a:rPr>
              <a:t>-line </a:t>
            </a:r>
            <a:r>
              <a:rPr lang="es-ES_tradnl" sz="1100" dirty="0" err="1">
                <a:latin typeface="Menlo Regular"/>
                <a:cs typeface="Menlo Regular"/>
              </a:rPr>
              <a:t>function</a:t>
            </a:r>
            <a:r>
              <a:rPr lang="es-ES_tradnl" sz="1100" dirty="0">
                <a:latin typeface="Menlo Regular"/>
                <a:cs typeface="Menlo Regular"/>
              </a:rPr>
              <a:t> </a:t>
            </a:r>
            <a:r>
              <a:rPr lang="es-ES_tradnl" sz="1100" dirty="0" err="1">
                <a:latin typeface="Menlo Regular"/>
                <a:cs typeface="Menlo Regular"/>
              </a:rPr>
              <a:t>call</a:t>
            </a:r>
            <a:r>
              <a:rPr lang="es-ES_tradnl" sz="1100" dirty="0">
                <a:latin typeface="Menlo Regular"/>
                <a:cs typeface="Menlo Regular"/>
              </a:rPr>
              <a:t> </a:t>
            </a:r>
            <a:r>
              <a:rPr lang="es-ES_tradnl" sz="1100" dirty="0" err="1">
                <a:latin typeface="Menlo Regular"/>
                <a:cs typeface="Menlo Regular"/>
              </a:rPr>
              <a:t>not</a:t>
            </a:r>
            <a:r>
              <a:rPr lang="es-ES_tradnl" sz="1100" dirty="0">
                <a:latin typeface="Menlo Regular"/>
                <a:cs typeface="Menlo Regular"/>
              </a:rPr>
              <a:t> </a:t>
            </a:r>
            <a:r>
              <a:rPr lang="es-ES_tradnl" sz="1100" dirty="0" err="1">
                <a:latin typeface="Menlo Regular"/>
                <a:cs typeface="Menlo Regular"/>
              </a:rPr>
              <a:t>indented</a:t>
            </a:r>
            <a:r>
              <a:rPr lang="es-ES_tradnl" sz="1100" dirty="0">
                <a:latin typeface="Menlo Regular"/>
                <a:cs typeface="Menlo Regular"/>
              </a:rPr>
              <a:t> </a:t>
            </a:r>
            <a:r>
              <a:rPr lang="es-ES_tradnl" sz="1100" dirty="0" err="1">
                <a:latin typeface="Menlo Regular"/>
                <a:cs typeface="Menlo Regular"/>
              </a:rPr>
              <a:t>correctly</a:t>
            </a:r>
            <a:r>
              <a:rPr lang="es-ES_tradnl" sz="1100" dirty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12 | ERROR | [x] Multi-line function call not indented correctly;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13 | ERROR | [x] Multi-line function call not indented correctly;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31 | ERROR | [x] Multi-line function call not indented correctly;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...</a:t>
            </a:r>
          </a:p>
          <a:p>
            <a:pPr marL="0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-</a:t>
            </a:r>
            <a:r>
              <a:rPr lang="en-US" sz="1100" dirty="0">
                <a:latin typeface="Menlo Regular"/>
                <a:cs typeface="Menlo Regular"/>
              </a:rPr>
              <a:t>---------------------------------------------------------------------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PHPCBF CAN FIX THE 9 MARKED SNIFF VIOLATIONS AUTOMATICALLY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endParaRPr lang="en-US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Time: 74ms; Memory: 4.25Mb</a:t>
            </a:r>
          </a:p>
        </p:txBody>
      </p:sp>
    </p:spTree>
    <p:extLst>
      <p:ext uri="{BB962C8B-B14F-4D97-AF65-F5344CB8AC3E}">
        <p14:creationId xmlns:p14="http://schemas.microsoft.com/office/powerpoint/2010/main" val="58260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Code Beautifier and Fixer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$ ./vendor/bin/</a:t>
            </a:r>
            <a:r>
              <a:rPr lang="en-US" sz="1100" dirty="0" err="1">
                <a:latin typeface="Menlo Regular"/>
                <a:cs typeface="Menlo Regular"/>
              </a:rPr>
              <a:t>phpcbf</a:t>
            </a:r>
            <a:r>
              <a:rPr lang="en-US" sz="1100" dirty="0">
                <a:latin typeface="Menlo Regular"/>
                <a:cs typeface="Menlo Regular"/>
              </a:rPr>
              <a:t> --standard=PSR2 </a:t>
            </a:r>
            <a:r>
              <a:rPr lang="en-US" sz="1100" dirty="0" err="1">
                <a:latin typeface="Menlo Regular"/>
                <a:cs typeface="Menlo Regular"/>
              </a:rPr>
              <a:t>src</a:t>
            </a:r>
            <a:r>
              <a:rPr lang="en-US" sz="1100" dirty="0">
                <a:latin typeface="Menlo Regular"/>
                <a:cs typeface="Menlo Regular"/>
              </a:rPr>
              <a:t>/Controller/</a:t>
            </a:r>
            <a:r>
              <a:rPr lang="en-US" sz="1100" dirty="0" err="1">
                <a:latin typeface="Menlo Regular"/>
                <a:cs typeface="Menlo Regular"/>
              </a:rPr>
              <a:t>IndexController.php</a:t>
            </a:r>
            <a:r>
              <a:rPr lang="en-US" sz="11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Changing into directory /Users/</a:t>
            </a:r>
            <a:r>
              <a:rPr lang="en-US" sz="1100" dirty="0" err="1">
                <a:latin typeface="Menlo Regular"/>
                <a:cs typeface="Menlo Regular"/>
              </a:rPr>
              <a:t>patrickschwisow</a:t>
            </a:r>
            <a:r>
              <a:rPr lang="en-US" sz="1100" dirty="0">
                <a:latin typeface="Menlo Regular"/>
                <a:cs typeface="Menlo Regular"/>
              </a:rPr>
              <a:t>/code/standards-checker/</a:t>
            </a:r>
            <a:r>
              <a:rPr lang="en-US" sz="1100" dirty="0" err="1">
                <a:latin typeface="Menlo Regular"/>
                <a:cs typeface="Menlo Regular"/>
              </a:rPr>
              <a:t>src</a:t>
            </a:r>
            <a:r>
              <a:rPr lang="en-US" sz="1100" dirty="0">
                <a:latin typeface="Menlo Regular"/>
                <a:cs typeface="Menlo Regular"/>
              </a:rPr>
              <a:t>/Controller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Processing </a:t>
            </a:r>
            <a:r>
              <a:rPr lang="en-US" sz="1100" dirty="0" err="1">
                <a:latin typeface="Menlo Regular"/>
                <a:cs typeface="Menlo Regular"/>
              </a:rPr>
              <a:t>IndexController.php</a:t>
            </a:r>
            <a:r>
              <a:rPr lang="en-US" sz="1100" dirty="0">
                <a:latin typeface="Menlo Regular"/>
                <a:cs typeface="Menlo Regular"/>
              </a:rPr>
              <a:t> [PHP =&gt; 274 tokens in 42 lines]... DONE in 15ms (9 fixable violations)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    =&gt; Fixing file: 0/9 violations remaining [made 2 passes]... </a:t>
            </a:r>
            <a:r>
              <a:rPr lang="en-US" sz="1100" dirty="0">
                <a:solidFill>
                  <a:srgbClr val="008000"/>
                </a:solidFill>
                <a:latin typeface="Menlo Regular"/>
                <a:cs typeface="Menlo Regular"/>
              </a:rPr>
              <a:t>DONE</a:t>
            </a:r>
            <a:r>
              <a:rPr lang="en-US" sz="1100" dirty="0">
                <a:latin typeface="Menlo Regular"/>
                <a:cs typeface="Menlo Regular"/>
              </a:rPr>
              <a:t> in 32ms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Patched 1 file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Time: 105ms; Memory: </a:t>
            </a:r>
            <a:r>
              <a:rPr lang="en-US" sz="1100" dirty="0" smtClean="0">
                <a:latin typeface="Menlo Regular"/>
                <a:cs typeface="Menlo Regular"/>
              </a:rPr>
              <a:t>4.75Mb</a:t>
            </a:r>
          </a:p>
          <a:p>
            <a:pPr marL="0" indent="0">
              <a:buNone/>
            </a:pPr>
            <a:endParaRPr lang="en-US" sz="11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$ </a:t>
            </a:r>
            <a:r>
              <a:rPr lang="en-US" sz="1100" dirty="0" err="1">
                <a:latin typeface="Menlo Regular"/>
                <a:cs typeface="Menlo Regular"/>
              </a:rPr>
              <a:t>git</a:t>
            </a:r>
            <a:r>
              <a:rPr lang="en-US" sz="1100" dirty="0">
                <a:latin typeface="Menlo Regular"/>
                <a:cs typeface="Menlo Regular"/>
              </a:rPr>
              <a:t> diff</a:t>
            </a:r>
          </a:p>
          <a:p>
            <a:pPr marL="0" indent="0">
              <a:buNone/>
            </a:pPr>
            <a:r>
              <a:rPr lang="fr-FR" sz="1100" dirty="0" smtClean="0">
                <a:latin typeface="Menlo Regular"/>
                <a:cs typeface="Menlo Regular"/>
              </a:rPr>
              <a:t>@</a:t>
            </a:r>
            <a:r>
              <a:rPr lang="fr-FR" sz="1100" dirty="0">
                <a:latin typeface="Menlo Regular"/>
                <a:cs typeface="Menlo Regular"/>
              </a:rPr>
              <a:t>@ -1,16 +1,15 @@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&lt;?</a:t>
            </a:r>
            <a:r>
              <a:rPr lang="fr-FR" sz="1100" dirty="0" err="1">
                <a:latin typeface="Menlo Regular"/>
                <a:cs typeface="Menlo Regular"/>
              </a:rPr>
              <a:t>php</a:t>
            </a:r>
            <a:endParaRPr lang="fr-FR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</a:t>
            </a:r>
            <a:r>
              <a:rPr lang="fr-FR" sz="1100" dirty="0" err="1">
                <a:latin typeface="Menlo Regular"/>
                <a:cs typeface="Menlo Regular"/>
              </a:rPr>
              <a:t>namespace</a:t>
            </a:r>
            <a:r>
              <a:rPr lang="fr-FR" sz="1100" dirty="0">
                <a:latin typeface="Menlo Regular"/>
                <a:cs typeface="Menlo Regular"/>
              </a:rPr>
              <a:t> </a:t>
            </a:r>
            <a:r>
              <a:rPr lang="fr-FR" sz="1100" dirty="0" err="1">
                <a:latin typeface="Menlo Regular"/>
                <a:cs typeface="Menlo Regular"/>
              </a:rPr>
              <a:t>PSchwisow</a:t>
            </a:r>
            <a:r>
              <a:rPr lang="fr-FR" sz="1100" dirty="0">
                <a:latin typeface="Menlo Regular"/>
                <a:cs typeface="Menlo Regular"/>
              </a:rPr>
              <a:t>\</a:t>
            </a:r>
            <a:r>
              <a:rPr lang="fr-FR" sz="1100" dirty="0" err="1">
                <a:latin typeface="Menlo Regular"/>
                <a:cs typeface="Menlo Regular"/>
              </a:rPr>
              <a:t>StandardsChecker</a:t>
            </a:r>
            <a:r>
              <a:rPr lang="fr-FR" sz="1100" dirty="0">
                <a:latin typeface="Menlo Regular"/>
                <a:cs typeface="Menlo Regular"/>
              </a:rPr>
              <a:t>\Controller;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fr-FR" sz="11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class </a:t>
            </a:r>
            <a:r>
              <a:rPr lang="fr-FR" sz="1100" dirty="0" err="1">
                <a:latin typeface="Menlo Regular"/>
                <a:cs typeface="Menlo Regular"/>
              </a:rPr>
              <a:t>IndexController</a:t>
            </a:r>
            <a:r>
              <a:rPr lang="fr-FR" sz="1100" dirty="0">
                <a:latin typeface="Menlo Regular"/>
                <a:cs typeface="Menlo Regular"/>
              </a:rPr>
              <a:t> </a:t>
            </a:r>
            <a:r>
              <a:rPr lang="fr-FR" sz="1100" dirty="0" err="1">
                <a:latin typeface="Menlo Regular"/>
                <a:cs typeface="Menlo Regular"/>
              </a:rPr>
              <a:t>extends</a:t>
            </a:r>
            <a:r>
              <a:rPr lang="fr-FR" sz="1100" dirty="0">
                <a:latin typeface="Menlo Regular"/>
                <a:cs typeface="Menlo Regular"/>
              </a:rPr>
              <a:t> </a:t>
            </a:r>
            <a:r>
              <a:rPr lang="fr-FR" sz="1100" dirty="0" err="1">
                <a:latin typeface="Menlo Regular"/>
                <a:cs typeface="Menlo Regular"/>
              </a:rPr>
              <a:t>BaseController</a:t>
            </a:r>
            <a:endParaRPr lang="fr-FR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    public </a:t>
            </a:r>
            <a:r>
              <a:rPr lang="fr-FR" sz="1100" dirty="0" err="1">
                <a:latin typeface="Menlo Regular"/>
                <a:cs typeface="Menlo Regular"/>
              </a:rPr>
              <a:t>function</a:t>
            </a:r>
            <a:r>
              <a:rPr lang="fr-FR" sz="1100" dirty="0">
                <a:latin typeface="Menlo Regular"/>
                <a:cs typeface="Menlo Regular"/>
              </a:rPr>
              <a:t> index()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    {</a:t>
            </a:r>
          </a:p>
          <a:p>
            <a:pPr marL="0" indent="0">
              <a:buNone/>
            </a:pPr>
            <a:r>
              <a:rPr lang="es-ES_tradnl" sz="1100" dirty="0">
                <a:latin typeface="Menlo Regular"/>
                <a:cs typeface="Menlo Regular"/>
              </a:rPr>
              <a:t>         $files = </a:t>
            </a:r>
            <a:r>
              <a:rPr lang="es-ES_tradnl" sz="1100" dirty="0" err="1">
                <a:latin typeface="Menlo Regular"/>
                <a:cs typeface="Menlo Regular"/>
              </a:rPr>
              <a:t>array_map</a:t>
            </a:r>
            <a:r>
              <a:rPr lang="es-ES_tradnl" sz="1100" dirty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         function ($file)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Menlo Regular"/>
                <a:cs typeface="Menlo Regular"/>
              </a:rPr>
              <a:t>-//                $return = explode('-', </a:t>
            </a:r>
            <a:r>
              <a:rPr lang="en-US" sz="1100" dirty="0" err="1">
                <a:solidFill>
                  <a:srgbClr val="FF0000"/>
                </a:solidFill>
                <a:latin typeface="Menlo Regular"/>
                <a:cs typeface="Menlo Regular"/>
              </a:rPr>
              <a:t>substr</a:t>
            </a:r>
            <a:r>
              <a:rPr lang="en-US" sz="1100" dirty="0">
                <a:solidFill>
                  <a:srgbClr val="FF0000"/>
                </a:solidFill>
                <a:latin typeface="Menlo Regular"/>
                <a:cs typeface="Menlo Regular"/>
              </a:rPr>
              <a:t>($file, 0, -5));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8000"/>
                </a:solidFill>
                <a:latin typeface="Menlo Regular"/>
                <a:cs typeface="Menlo Regular"/>
              </a:rPr>
              <a:t>+            </a:t>
            </a:r>
            <a:r>
              <a:rPr lang="en-US" sz="1100" dirty="0">
                <a:solidFill>
                  <a:srgbClr val="008000"/>
                </a:solidFill>
                <a:latin typeface="Menlo Regular"/>
                <a:cs typeface="Menlo Regular"/>
              </a:rPr>
              <a:t>//                $return = explode('-', </a:t>
            </a:r>
            <a:r>
              <a:rPr lang="en-US" sz="1100" dirty="0" err="1">
                <a:solidFill>
                  <a:srgbClr val="008000"/>
                </a:solidFill>
                <a:latin typeface="Menlo Regular"/>
                <a:cs typeface="Menlo Regular"/>
              </a:rPr>
              <a:t>substr</a:t>
            </a:r>
            <a:r>
              <a:rPr lang="en-US" sz="1100" dirty="0">
                <a:solidFill>
                  <a:srgbClr val="008000"/>
                </a:solidFill>
                <a:latin typeface="Menlo Regular"/>
                <a:cs typeface="Menlo Regular"/>
              </a:rPr>
              <a:t>($file, 0, -5))</a:t>
            </a:r>
            <a:r>
              <a:rPr lang="en-US" sz="1100" dirty="0" smtClean="0">
                <a:solidFill>
                  <a:srgbClr val="008000"/>
                </a:solidFill>
                <a:latin typeface="Menlo Regular"/>
                <a:cs typeface="Menlo Regular"/>
              </a:rPr>
              <a:t>;</a:t>
            </a:r>
            <a:endParaRPr lang="en-US" sz="1100" dirty="0">
              <a:solidFill>
                <a:srgbClr val="008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8306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CodeSniffer</a:t>
            </a:r>
            <a:r>
              <a:rPr lang="en-US" dirty="0" smtClean="0"/>
              <a:t>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Recommended</a:t>
            </a:r>
          </a:p>
          <a:p>
            <a:r>
              <a:rPr lang="en-US" dirty="0" smtClean="0"/>
              <a:t>PEAR</a:t>
            </a:r>
          </a:p>
          <a:p>
            <a:r>
              <a:rPr lang="en-US" dirty="0" smtClean="0"/>
              <a:t>PSR1</a:t>
            </a:r>
          </a:p>
          <a:p>
            <a:r>
              <a:rPr lang="en-US" dirty="0" smtClean="0"/>
              <a:t>PSR2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Outdated / Not Recommended</a:t>
            </a:r>
          </a:p>
          <a:p>
            <a:r>
              <a:rPr lang="en-US" dirty="0" err="1" smtClean="0"/>
              <a:t>MySource</a:t>
            </a:r>
            <a:endParaRPr lang="en-US" dirty="0" smtClean="0"/>
          </a:p>
          <a:p>
            <a:r>
              <a:rPr lang="en-US" dirty="0" smtClean="0"/>
              <a:t>PHPCS</a:t>
            </a:r>
          </a:p>
          <a:p>
            <a:r>
              <a:rPr lang="en-US" dirty="0" err="1" smtClean="0"/>
              <a:t>Squiz</a:t>
            </a:r>
            <a:endParaRPr lang="en-US" dirty="0" smtClean="0"/>
          </a:p>
          <a:p>
            <a:r>
              <a:rPr lang="en-US" dirty="0" err="1" smtClean="0"/>
              <a:t>Zend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9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Standards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86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In your project root </a:t>
            </a:r>
            <a:r>
              <a:rPr lang="en-US" u="sng" dirty="0" err="1" smtClean="0"/>
              <a:t>phpcs.xml</a:t>
            </a:r>
            <a:endParaRPr lang="en-US" u="sng" dirty="0" smtClean="0"/>
          </a:p>
          <a:p>
            <a:pPr marL="0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?xml version="1.0"?&gt;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&lt;</a:t>
            </a:r>
            <a:r>
              <a:rPr lang="en-US" sz="2300" dirty="0" err="1">
                <a:latin typeface="Menlo Regular"/>
                <a:cs typeface="Menlo Regular"/>
              </a:rPr>
              <a:t>ruleset</a:t>
            </a:r>
            <a:r>
              <a:rPr lang="en-US" sz="2300" dirty="0">
                <a:latin typeface="Menlo Regular"/>
                <a:cs typeface="Menlo Regular"/>
              </a:rPr>
              <a:t> name</a:t>
            </a:r>
            <a:r>
              <a:rPr lang="en-US" sz="2300" dirty="0" smtClean="0">
                <a:latin typeface="Menlo Regular"/>
                <a:cs typeface="Menlo Regular"/>
              </a:rPr>
              <a:t>="</a:t>
            </a:r>
            <a:r>
              <a:rPr lang="en-US" sz="2300" dirty="0" err="1" smtClean="0">
                <a:latin typeface="Menlo Regular"/>
                <a:cs typeface="Menlo Regular"/>
              </a:rPr>
              <a:t>Foo_Project</a:t>
            </a:r>
            <a:r>
              <a:rPr lang="en-US" sz="2300" dirty="0" smtClean="0">
                <a:latin typeface="Menlo Regular"/>
                <a:cs typeface="Menlo Regular"/>
              </a:rPr>
              <a:t>"</a:t>
            </a:r>
            <a:r>
              <a:rPr lang="en-US" sz="2300" dirty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&lt;description&gt;The coding standard for </a:t>
            </a:r>
            <a:r>
              <a:rPr lang="en-US" sz="2300" dirty="0" smtClean="0">
                <a:latin typeface="Menlo Regular"/>
                <a:cs typeface="Menlo Regular"/>
              </a:rPr>
              <a:t>the Foo Project.</a:t>
            </a:r>
            <a:r>
              <a:rPr lang="en-US" sz="2300" dirty="0">
                <a:latin typeface="Menlo Regular"/>
                <a:cs typeface="Menlo Regular"/>
              </a:rPr>
              <a:t>&lt;/description&gt;</a:t>
            </a:r>
          </a:p>
          <a:p>
            <a:pPr marL="0" indent="0">
              <a:buNone/>
            </a:pPr>
            <a:endParaRPr lang="en-US" sz="23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i="1" dirty="0">
                <a:latin typeface="Menlo Regular"/>
                <a:cs typeface="Menlo Regular"/>
              </a:rPr>
              <a:t> </a:t>
            </a:r>
            <a:r>
              <a:rPr lang="en-US" sz="2300" i="1" dirty="0" smtClean="0">
                <a:latin typeface="Menlo Regular"/>
                <a:cs typeface="Menlo Regular"/>
              </a:rPr>
              <a:t>&lt;!-- directories and files to check --&gt;</a:t>
            </a:r>
            <a:endParaRPr lang="en-US" sz="2300" i="1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&lt;file</a:t>
            </a:r>
            <a:r>
              <a:rPr lang="en-US" sz="2300" dirty="0" smtClean="0">
                <a:latin typeface="Menlo Regular"/>
                <a:cs typeface="Menlo Regular"/>
              </a:rPr>
              <a:t>&gt;</a:t>
            </a:r>
            <a:r>
              <a:rPr lang="en-US" sz="2300" dirty="0" err="1" smtClean="0">
                <a:latin typeface="Menlo Regular"/>
                <a:cs typeface="Menlo Regular"/>
              </a:rPr>
              <a:t>src</a:t>
            </a:r>
            <a:r>
              <a:rPr lang="en-US" sz="2300" dirty="0" smtClean="0"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/file&gt;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&lt;file</a:t>
            </a:r>
            <a:r>
              <a:rPr lang="en-US" sz="2300" dirty="0" smtClean="0">
                <a:latin typeface="Menlo Regular"/>
                <a:cs typeface="Menlo Regular"/>
              </a:rPr>
              <a:t>&gt;public/</a:t>
            </a:r>
            <a:r>
              <a:rPr lang="en-US" sz="2300" dirty="0" err="1" smtClean="0">
                <a:latin typeface="Menlo Regular"/>
                <a:cs typeface="Menlo Regular"/>
              </a:rPr>
              <a:t>index.php</a:t>
            </a:r>
            <a:r>
              <a:rPr lang="en-US" sz="2300" dirty="0" smtClean="0"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/file&gt;</a:t>
            </a:r>
          </a:p>
          <a:p>
            <a:pPr marL="0" indent="0">
              <a:buNone/>
            </a:pPr>
            <a:endParaRPr lang="en-US" sz="23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i="1" dirty="0">
                <a:latin typeface="Menlo Regular"/>
                <a:cs typeface="Menlo Regular"/>
              </a:rPr>
              <a:t> </a:t>
            </a:r>
            <a:r>
              <a:rPr lang="en-US" sz="2300" i="1" dirty="0" smtClean="0">
                <a:latin typeface="Menlo Regular"/>
                <a:cs typeface="Menlo Regular"/>
              </a:rPr>
              <a:t>&lt;!-- directory to exclude --&gt;</a:t>
            </a:r>
            <a:endParaRPr lang="en-US" sz="2300" i="1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&lt;exclude-pattern&gt;*/Tests/*&lt;/exclude-pattern&gt;</a:t>
            </a:r>
          </a:p>
          <a:p>
            <a:pPr marL="0" indent="0">
              <a:buNone/>
            </a:pPr>
            <a:endParaRPr lang="en-US" sz="23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i="1" dirty="0" smtClean="0">
                <a:latin typeface="Menlo Regular"/>
                <a:cs typeface="Menlo Regular"/>
              </a:rPr>
              <a:t> &lt;!-- command-line arguments --&gt;</a:t>
            </a:r>
          </a:p>
          <a:p>
            <a:pPr marL="0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 </a:t>
            </a:r>
            <a:r>
              <a:rPr lang="en-US" sz="2300" dirty="0">
                <a:latin typeface="Menlo Regular"/>
                <a:cs typeface="Menlo Regular"/>
              </a:rPr>
              <a:t>&lt;</a:t>
            </a:r>
            <a:r>
              <a:rPr lang="en-US" sz="2300" dirty="0" err="1">
                <a:latin typeface="Menlo Regular"/>
                <a:cs typeface="Menlo Regular"/>
              </a:rPr>
              <a:t>arg</a:t>
            </a:r>
            <a:r>
              <a:rPr lang="en-US" sz="2300" dirty="0">
                <a:latin typeface="Menlo Regular"/>
                <a:cs typeface="Menlo Regular"/>
              </a:rPr>
              <a:t> name="report" value="summary"/&gt;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</a:t>
            </a:r>
            <a:r>
              <a:rPr lang="en-US" sz="2300" dirty="0" err="1">
                <a:latin typeface="Menlo Regular"/>
                <a:cs typeface="Menlo Regular"/>
              </a:rPr>
              <a:t>arg</a:t>
            </a:r>
            <a:r>
              <a:rPr lang="en-US" sz="2300" dirty="0">
                <a:latin typeface="Menlo Regular"/>
                <a:cs typeface="Menlo Regular"/>
              </a:rPr>
              <a:t> value="</a:t>
            </a:r>
            <a:r>
              <a:rPr lang="en-US" sz="2300" dirty="0" err="1">
                <a:latin typeface="Menlo Regular"/>
                <a:cs typeface="Menlo Regular"/>
              </a:rPr>
              <a:t>np</a:t>
            </a:r>
            <a:r>
              <a:rPr lang="en-US" sz="2300" dirty="0">
                <a:latin typeface="Menlo Regular"/>
                <a:cs typeface="Menlo Regular"/>
              </a:rPr>
              <a:t>"/&gt;</a:t>
            </a:r>
          </a:p>
          <a:p>
            <a:pPr marL="0" indent="0">
              <a:buNone/>
            </a:pPr>
            <a:endParaRPr lang="en-US" sz="23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i="1" dirty="0" smtClean="0">
                <a:latin typeface="Menlo Regular"/>
                <a:cs typeface="Menlo Regular"/>
              </a:rPr>
              <a:t> &lt;!-- use all of PSR-1 --&gt;</a:t>
            </a:r>
          </a:p>
          <a:p>
            <a:pPr marL="0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 </a:t>
            </a:r>
            <a:r>
              <a:rPr lang="en-US" sz="2300" dirty="0">
                <a:latin typeface="Menlo Regular"/>
                <a:cs typeface="Menlo Regular"/>
              </a:rPr>
              <a:t>&lt;rule ref="</a:t>
            </a:r>
            <a:r>
              <a:rPr lang="en-US" sz="2300" dirty="0" smtClean="0">
                <a:latin typeface="Menlo Regular"/>
                <a:cs typeface="Menlo Regular"/>
              </a:rPr>
              <a:t>PSR1"</a:t>
            </a:r>
            <a:r>
              <a:rPr lang="en-US" sz="2300" dirty="0">
                <a:latin typeface="Menlo Regular"/>
                <a:cs typeface="Menlo Regular"/>
              </a:rPr>
              <a:t>/</a:t>
            </a:r>
            <a:r>
              <a:rPr lang="en-US" sz="2300" dirty="0" smtClean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2300" i="1" dirty="0" smtClean="0">
                <a:latin typeface="Menlo Regular"/>
                <a:cs typeface="Menlo Regular"/>
              </a:rPr>
              <a:t> &lt;</a:t>
            </a:r>
            <a:r>
              <a:rPr lang="en-US" sz="2300" i="1" dirty="0">
                <a:latin typeface="Menlo Regular"/>
                <a:cs typeface="Menlo Regular"/>
              </a:rPr>
              <a:t>!-- All PHP files MUST use the Unix LF (linefeed) line ending. --&gt;</a:t>
            </a:r>
            <a:br>
              <a:rPr lang="en-US" sz="2300" i="1" dirty="0">
                <a:latin typeface="Menlo Regular"/>
                <a:cs typeface="Menlo Regular"/>
              </a:rPr>
            </a:br>
            <a:r>
              <a:rPr lang="en-US" sz="2300" i="1" dirty="0" smtClean="0">
                <a:latin typeface="Menlo Regular"/>
                <a:cs typeface="Menlo Regular"/>
              </a:rPr>
              <a:t>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rule ref="</a:t>
            </a:r>
            <a:r>
              <a:rPr lang="en-US" sz="2300" dirty="0" err="1">
                <a:latin typeface="Menlo Regular"/>
                <a:cs typeface="Menlo Regular"/>
              </a:rPr>
              <a:t>Generic.Files.LineEndings</a:t>
            </a:r>
            <a:r>
              <a:rPr lang="en-US" sz="2300" dirty="0">
                <a:latin typeface="Menlo Regular"/>
                <a:cs typeface="Menlo Regular"/>
              </a:rPr>
              <a:t>"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 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properties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  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property name="</a:t>
            </a:r>
            <a:r>
              <a:rPr lang="en-US" sz="2300" dirty="0" err="1">
                <a:latin typeface="Menlo Regular"/>
                <a:cs typeface="Menlo Regular"/>
              </a:rPr>
              <a:t>eolChar</a:t>
            </a:r>
            <a:r>
              <a:rPr lang="en-US" sz="2300" dirty="0">
                <a:latin typeface="Menlo Regular"/>
                <a:cs typeface="Menlo Regular"/>
              </a:rPr>
              <a:t>" value="\n"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/&gt;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 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&lt;/</a:t>
            </a:r>
            <a:r>
              <a:rPr lang="en-US" sz="2300" dirty="0">
                <a:latin typeface="Menlo Regular"/>
                <a:cs typeface="Menlo Regular"/>
              </a:rPr>
              <a:t>properties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&lt;/</a:t>
            </a:r>
            <a:r>
              <a:rPr lang="en-US" sz="2300" dirty="0">
                <a:latin typeface="Menlo Regular"/>
                <a:cs typeface="Menlo Regular"/>
              </a:rPr>
              <a:t>rule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/</a:t>
            </a:r>
            <a:r>
              <a:rPr lang="en-US" sz="2300" dirty="0" err="1">
                <a:latin typeface="Menlo Regular"/>
                <a:cs typeface="Menlo Regular"/>
              </a:rPr>
              <a:t>ruleset</a:t>
            </a:r>
            <a:r>
              <a:rPr lang="en-US" sz="2300" dirty="0" smtClean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endParaRPr lang="en-US" sz="2300" dirty="0">
              <a:cs typeface="Menlo Regular"/>
            </a:endParaRPr>
          </a:p>
          <a:p>
            <a:pPr marL="0" indent="0">
              <a:buNone/>
            </a:pPr>
            <a:r>
              <a:rPr lang="en-US" sz="2900" dirty="0" smtClean="0">
                <a:cs typeface="Menlo Regular"/>
              </a:rPr>
              <a:t>See </a:t>
            </a:r>
            <a:r>
              <a:rPr lang="en-US" sz="2900" dirty="0" smtClean="0">
                <a:cs typeface="Menlo Regular"/>
                <a:hlinkClick r:id="rId3"/>
              </a:rPr>
              <a:t>https://github.com/squizlabs/PHP_CodeSniffer/wiki/Coding-Standard-Tutorial</a:t>
            </a:r>
            <a:r>
              <a:rPr lang="en-US" sz="2900" dirty="0" smtClean="0">
                <a:cs typeface="Menlo Regular"/>
              </a:rPr>
              <a:t> for more details.</a:t>
            </a:r>
            <a:endParaRPr lang="en-US" sz="2900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351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Automation!</a:t>
            </a:r>
            <a:endParaRPr lang="en-US" dirty="0"/>
          </a:p>
        </p:txBody>
      </p:sp>
      <p:pic>
        <p:nvPicPr>
          <p:cNvPr id="4" name="Picture 3" descr="Fish_hook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6" y="1965824"/>
            <a:ext cx="2632196" cy="2986761"/>
          </a:xfrm>
          <a:prstGeom prst="rect">
            <a:avLst/>
          </a:prstGeom>
        </p:spPr>
      </p:pic>
      <p:pic>
        <p:nvPicPr>
          <p:cNvPr id="5" name="Picture 4" descr="TravisCI-Full-Color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41" y="3114898"/>
            <a:ext cx="2986898" cy="956807"/>
          </a:xfrm>
          <a:prstGeom prst="rect">
            <a:avLst/>
          </a:prstGeom>
        </p:spPr>
      </p:pic>
      <p:pic>
        <p:nvPicPr>
          <p:cNvPr id="7" name="Picture 6" descr="tyrus-svn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6" y="4952583"/>
            <a:ext cx="1152936" cy="795527"/>
          </a:xfrm>
          <a:prstGeom prst="rect">
            <a:avLst/>
          </a:prstGeom>
        </p:spPr>
      </p:pic>
      <p:pic>
        <p:nvPicPr>
          <p:cNvPr id="8" name="Picture 7" descr="Git-Logo-2Colo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4" y="5042455"/>
            <a:ext cx="1439259" cy="604620"/>
          </a:xfrm>
          <a:prstGeom prst="rect">
            <a:avLst/>
          </a:prstGeom>
        </p:spPr>
      </p:pic>
      <p:pic>
        <p:nvPicPr>
          <p:cNvPr id="9" name="Picture 8" descr="logo+tit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41" y="4452495"/>
            <a:ext cx="3231330" cy="1039221"/>
          </a:xfrm>
          <a:prstGeom prst="rect">
            <a:avLst/>
          </a:prstGeom>
        </p:spPr>
      </p:pic>
      <p:pic>
        <p:nvPicPr>
          <p:cNvPr id="10" name="Picture 9" descr="bamboo_rgb_blue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41" y="1949404"/>
            <a:ext cx="3395798" cy="6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Standards: </a:t>
            </a:r>
            <a:r>
              <a:rPr lang="en-US" dirty="0" err="1" smtClean="0"/>
              <a:t>DocBlocks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Menlo Regular"/>
                <a:cs typeface="Menlo Regular"/>
              </a:rPr>
              <a:t>&lt;?</a:t>
            </a:r>
            <a:r>
              <a:rPr lang="en-US" dirty="0" err="1">
                <a:latin typeface="Menlo Regular"/>
                <a:cs typeface="Menlo Regular"/>
              </a:rPr>
              <a:t>php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/</a:t>
            </a:r>
            <a:r>
              <a:rPr lang="en-US" dirty="0">
                <a:latin typeface="Menlo Regular"/>
                <a:cs typeface="Menlo Regular"/>
              </a:rPr>
              <a:t>**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 A summary informing the user what the associated element does.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 A *description*, that can span multiple lines, to go _in-</a:t>
            </a:r>
            <a:r>
              <a:rPr lang="en-US" dirty="0" smtClean="0">
                <a:latin typeface="Menlo Regular"/>
                <a:cs typeface="Menlo Regular"/>
              </a:rPr>
              <a:t>depth_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* </a:t>
            </a:r>
            <a:r>
              <a:rPr lang="en-US" dirty="0">
                <a:latin typeface="Menlo Regular"/>
                <a:cs typeface="Menlo Regular"/>
              </a:rPr>
              <a:t>into the details of this </a:t>
            </a:r>
            <a:r>
              <a:rPr lang="en-US" dirty="0" smtClean="0">
                <a:latin typeface="Menlo Regular"/>
                <a:cs typeface="Menlo Regular"/>
              </a:rPr>
              <a:t>element </a:t>
            </a:r>
            <a:r>
              <a:rPr lang="en-US" dirty="0">
                <a:latin typeface="Menlo Regular"/>
                <a:cs typeface="Menlo Regular"/>
              </a:rPr>
              <a:t>and to provide some </a:t>
            </a:r>
            <a:r>
              <a:rPr lang="en-US" dirty="0" smtClean="0">
                <a:latin typeface="Menlo Regular"/>
                <a:cs typeface="Menlo Regular"/>
              </a:rPr>
              <a:t>background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* </a:t>
            </a:r>
            <a:r>
              <a:rPr lang="en-US" dirty="0">
                <a:latin typeface="Menlo Regular"/>
                <a:cs typeface="Menlo Regular"/>
              </a:rPr>
              <a:t>information or textual references.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 @</a:t>
            </a:r>
            <a:r>
              <a:rPr lang="en-US" dirty="0" err="1">
                <a:latin typeface="Menlo Regular"/>
                <a:cs typeface="Menlo Regular"/>
              </a:rPr>
              <a:t>param</a:t>
            </a:r>
            <a:r>
              <a:rPr lang="en-US" dirty="0">
                <a:latin typeface="Menlo Regular"/>
                <a:cs typeface="Menlo Regular"/>
              </a:rPr>
              <a:t> string $</a:t>
            </a:r>
            <a:r>
              <a:rPr lang="en-US" dirty="0" err="1">
                <a:latin typeface="Menlo Regular"/>
                <a:cs typeface="Menlo Regular"/>
              </a:rPr>
              <a:t>myArgument</a:t>
            </a:r>
            <a:r>
              <a:rPr lang="en-US" dirty="0">
                <a:latin typeface="Menlo Regular"/>
                <a:cs typeface="Menlo Regular"/>
              </a:rPr>
              <a:t> With a *description* of this argument</a:t>
            </a:r>
            <a:r>
              <a:rPr lang="en-US" dirty="0" smtClean="0">
                <a:latin typeface="Menlo Regular"/>
                <a:cs typeface="Menlo Regular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*    </a:t>
            </a:r>
            <a:r>
              <a:rPr lang="en-US" dirty="0">
                <a:latin typeface="Menlo Regular"/>
                <a:cs typeface="Menlo Regular"/>
              </a:rPr>
              <a:t>these may </a:t>
            </a:r>
            <a:r>
              <a:rPr lang="en-US" dirty="0" smtClean="0">
                <a:latin typeface="Menlo Regular"/>
                <a:cs typeface="Menlo Regular"/>
              </a:rPr>
              <a:t>also span </a:t>
            </a:r>
            <a:r>
              <a:rPr lang="en-US" dirty="0">
                <a:latin typeface="Menlo Regular"/>
                <a:cs typeface="Menlo Regular"/>
              </a:rPr>
              <a:t>multiple lines.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* </a:t>
            </a:r>
            <a:r>
              <a:rPr lang="en-US" dirty="0">
                <a:latin typeface="Menlo Regular"/>
                <a:cs typeface="Menlo Regular"/>
              </a:rPr>
              <a:t>@return void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*/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function </a:t>
            </a:r>
            <a:r>
              <a:rPr lang="en-US" dirty="0" err="1">
                <a:latin typeface="Menlo Regular"/>
                <a:cs typeface="Menlo Regular"/>
              </a:rPr>
              <a:t>myFunction</a:t>
            </a:r>
            <a:r>
              <a:rPr lang="en-US" dirty="0">
                <a:latin typeface="Menlo Regular"/>
                <a:cs typeface="Menlo Regular"/>
              </a:rPr>
              <a:t>($</a:t>
            </a:r>
            <a:r>
              <a:rPr lang="en-US" dirty="0" err="1">
                <a:latin typeface="Menlo Regular"/>
                <a:cs typeface="Menlo Regular"/>
              </a:rPr>
              <a:t>myArgument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{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}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0341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standards?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Menlo Regular"/>
                <a:cs typeface="Menlo Regular"/>
              </a:rPr>
              <a:t>function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convert(</a:t>
            </a:r>
            <a:r>
              <a:rPr lang="en-US" sz="1600" dirty="0">
                <a:latin typeface="Menlo Regular"/>
                <a:cs typeface="Menlo Regular"/>
              </a:rPr>
              <a:t>$data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$l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strlen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)-</a:t>
            </a:r>
            <a:r>
              <a:rPr lang="en-US" sz="1600" dirty="0">
                <a:latin typeface="Menlo Regular"/>
                <a:cs typeface="Menlo Regular"/>
              </a:rPr>
              <a:t>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str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substr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</a:t>
            </a:r>
            <a:r>
              <a:rPr lang="en-US" sz="1600" dirty="0">
                <a:latin typeface="Menlo Regular"/>
                <a:cs typeface="Menlo Regular"/>
              </a:rPr>
              <a:t>1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</a:t>
            </a:r>
            <a:r>
              <a:rPr lang="en-US" sz="1600" dirty="0">
                <a:latin typeface="Menlo Regular"/>
                <a:cs typeface="Menlo Regular"/>
              </a:rPr>
              <a:t>$l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$a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smtClean="0">
                <a:effectLst/>
                <a:latin typeface="Menlo Regular"/>
                <a:cs typeface="Menlo Regular"/>
              </a:rPr>
              <a:t>explode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b="1" dirty="0">
                <a:latin typeface="Menlo Regular"/>
                <a:cs typeface="Menlo Regular"/>
              </a:rPr>
              <a:t>","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$a2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array();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b="1" dirty="0">
                <a:latin typeface="Menlo Regular"/>
                <a:cs typeface="Menlo Regular"/>
              </a:rPr>
              <a:t>for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</a:t>
            </a:r>
            <a:r>
              <a:rPr lang="en-US" sz="1600" dirty="0">
                <a:latin typeface="Menlo Regular"/>
                <a:cs typeface="Menlo Regular"/>
              </a:rPr>
              <a:t>0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&lt;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sizeof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++) 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>
                <a:latin typeface="Menlo Regular"/>
                <a:cs typeface="Menlo Regular"/>
              </a:rPr>
              <a:t>l2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strlen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])-</a:t>
            </a:r>
            <a:r>
              <a:rPr lang="en-US" sz="1600" dirty="0">
                <a:latin typeface="Menlo Regular"/>
                <a:cs typeface="Menlo Regular"/>
              </a:rPr>
              <a:t>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>
                <a:latin typeface="Menlo Regular"/>
                <a:cs typeface="Menlo Regular"/>
              </a:rPr>
              <a:t>a2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[] 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substr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],</a:t>
            </a:r>
            <a:r>
              <a:rPr lang="en-US" sz="1600" dirty="0">
                <a:latin typeface="Menlo Regular"/>
                <a:cs typeface="Menlo Regular"/>
              </a:rPr>
              <a:t>1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</a:t>
            </a:r>
            <a:r>
              <a:rPr lang="en-US" sz="1600" dirty="0">
                <a:latin typeface="Menlo Regular"/>
                <a:cs typeface="Menlo Regular"/>
              </a:rPr>
              <a:t>$l2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}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b="1" dirty="0">
                <a:latin typeface="Menlo Regular"/>
                <a:cs typeface="Menlo Regular"/>
              </a:rPr>
              <a:t>return </a:t>
            </a:r>
            <a:r>
              <a:rPr lang="en-US" sz="1600" dirty="0">
                <a:latin typeface="Menlo Regular"/>
                <a:cs typeface="Menlo Regular"/>
              </a:rPr>
              <a:t>$a2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}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60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Standards: </a:t>
            </a:r>
            <a:r>
              <a:rPr lang="en-US" dirty="0" err="1" smtClean="0"/>
              <a:t>DocBlocks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72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DocBlocks</a:t>
            </a:r>
            <a:r>
              <a:rPr lang="en-US" dirty="0" smtClean="0"/>
              <a:t> are attached to Structural Elements: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2" y="2325301"/>
            <a:ext cx="392220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</a:t>
            </a:r>
          </a:p>
          <a:p>
            <a:r>
              <a:rPr lang="en-US" dirty="0" smtClean="0"/>
              <a:t>Constant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Trait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9410" y="2325301"/>
            <a:ext cx="43073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constant</a:t>
            </a:r>
          </a:p>
          <a:p>
            <a:r>
              <a:rPr lang="en-US" dirty="0" smtClean="0"/>
              <a:t>Property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File</a:t>
            </a:r>
          </a:p>
          <a:p>
            <a:r>
              <a:rPr lang="en-US" dirty="0" smtClean="0"/>
              <a:t>require / 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5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Standards: </a:t>
            </a:r>
            <a:r>
              <a:rPr lang="en-US" dirty="0" err="1" smtClean="0"/>
              <a:t>phpDocumentor</a:t>
            </a:r>
            <a:endParaRPr lang="en-US" dirty="0"/>
          </a:p>
        </p:txBody>
      </p:sp>
      <p:pic>
        <p:nvPicPr>
          <p:cNvPr id="4" name="Content Placeholder 3" descr="Screen Shot 2015-04-21 at 8.41.2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82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979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Standards: PSR-5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150" y="1671960"/>
            <a:ext cx="767520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Coming</a:t>
            </a:r>
          </a:p>
          <a:p>
            <a:pPr algn="ctr"/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Soon!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7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r>
              <a:rPr lang="en-US" dirty="0" smtClean="0"/>
              <a:t>Feedback / Contact /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Engineer at </a:t>
            </a:r>
            <a:r>
              <a:rPr lang="en-US" dirty="0" smtClean="0">
                <a:hlinkClick r:id="rId3"/>
              </a:rPr>
              <a:t>Shutterstock</a:t>
            </a:r>
            <a:endParaRPr lang="en-US" dirty="0" smtClean="0"/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&amp; </a:t>
            </a:r>
            <a:r>
              <a:rPr lang="en-US" dirty="0" err="1" smtClean="0"/>
              <a:t>Zend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Founder / Organizer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Lake / Kenosha PHP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5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6"/>
              </a:rPr>
              <a:t>@Pschwisow</a:t>
            </a:r>
            <a:endParaRPr lang="en-US" dirty="0" smtClean="0"/>
          </a:p>
          <a:p>
            <a:r>
              <a:rPr lang="en-US" dirty="0" err="1" smtClean="0"/>
              <a:t>Joind.in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joind.in</a:t>
            </a:r>
            <a:r>
              <a:rPr lang="en-US" dirty="0">
                <a:hlinkClick r:id="rId7"/>
              </a:rPr>
              <a:t>/14619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8"/>
              </a:rPr>
              <a:t>https://github.com/PSchwisow/Miscellaneous/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62" y="1600201"/>
            <a:ext cx="1492238" cy="14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standards?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Menlo Regular"/>
                <a:cs typeface="Menlo Regular"/>
              </a:rPr>
              <a:t>function </a:t>
            </a:r>
            <a:r>
              <a:rPr lang="en-US" sz="1600" dirty="0" err="1" smtClean="0">
                <a:effectLst/>
                <a:latin typeface="Menlo Regular"/>
                <a:cs typeface="Menlo Regular"/>
              </a:rPr>
              <a:t>jsonStringsToArray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i="1" dirty="0">
                <a:latin typeface="Menlo Regular"/>
                <a:cs typeface="Menlo Regular"/>
              </a:rPr>
              <a:t>// remove first and last []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   </a:t>
            </a:r>
            <a:r>
              <a:rPr lang="en-US" sz="1600" dirty="0">
                <a:latin typeface="Menlo Regular"/>
                <a:cs typeface="Menlo Regular"/>
              </a:rPr>
              <a:t>$length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strlen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 - </a:t>
            </a:r>
            <a:r>
              <a:rPr lang="en-US" sz="1600" dirty="0">
                <a:latin typeface="Menlo Regular"/>
                <a:cs typeface="Menlo Regular"/>
              </a:rPr>
              <a:t>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jsonString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substr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 </a:t>
            </a:r>
            <a:r>
              <a:rPr lang="en-US" sz="1600" dirty="0">
                <a:latin typeface="Menlo Regular"/>
                <a:cs typeface="Menlo Regular"/>
              </a:rPr>
              <a:t>1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 </a:t>
            </a:r>
            <a:r>
              <a:rPr lang="en-US" sz="1600" dirty="0">
                <a:latin typeface="Menlo Regular"/>
                <a:cs typeface="Menlo Regular"/>
              </a:rPr>
              <a:t>$length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/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i="1" dirty="0">
                <a:latin typeface="Menlo Regular"/>
                <a:cs typeface="Menlo Regular"/>
              </a:rPr>
              <a:t>// tokenize, using , as a divider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newArray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smtClean="0">
                <a:effectLst/>
                <a:latin typeface="Menlo Regular"/>
                <a:cs typeface="Menlo Regular"/>
              </a:rPr>
              <a:t>explode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b="1" dirty="0">
                <a:latin typeface="Menlo Regular"/>
                <a:cs typeface="Menlo Regular"/>
              </a:rPr>
              <a:t>","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jsonString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/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lastArray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b="1" dirty="0">
                <a:latin typeface="Menlo Regular"/>
                <a:cs typeface="Menlo Regular"/>
              </a:rPr>
              <a:t>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b="1" dirty="0">
                <a:latin typeface="Menlo Regular"/>
                <a:cs typeface="Menlo Regular"/>
              </a:rPr>
              <a:t>for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dirty="0">
                <a:latin typeface="Menlo Regular"/>
                <a:cs typeface="Menlo Regular"/>
              </a:rPr>
              <a:t>0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&lt;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sizeof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newArray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++) 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thisLength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strlen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newArray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]) - </a:t>
            </a:r>
            <a:r>
              <a:rPr lang="en-US" sz="1600" dirty="0">
                <a:latin typeface="Menlo Regular"/>
                <a:cs typeface="Menlo Regular"/>
              </a:rPr>
              <a:t>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lastArray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[] 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substr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newArray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], </a:t>
            </a:r>
            <a:r>
              <a:rPr lang="en-US" sz="1600" dirty="0">
                <a:latin typeface="Menlo Regular"/>
                <a:cs typeface="Menlo Regular"/>
              </a:rPr>
              <a:t>1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thisLength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}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b="1" dirty="0">
                <a:latin typeface="Menlo Regular"/>
                <a:cs typeface="Menlo Regular"/>
              </a:rPr>
              <a:t>return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lastArray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}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914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standards?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Menlo Regular"/>
                <a:cs typeface="Menlo Regular"/>
              </a:rPr>
              <a:t>/**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Converts JSON data string to PHP array.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Assumes this format</a:t>
            </a:r>
            <a:r>
              <a:rPr lang="en-US" sz="1600" i="1" dirty="0" smtClean="0">
                <a:latin typeface="Menlo Regular"/>
                <a:cs typeface="Menlo Regular"/>
              </a:rPr>
              <a:t>: [</a:t>
            </a:r>
            <a:r>
              <a:rPr lang="en-US" sz="1600" i="1" dirty="0">
                <a:latin typeface="Menlo Regular"/>
                <a:cs typeface="Menlo Regular"/>
              </a:rPr>
              <a:t>"Some </a:t>
            </a:r>
            <a:r>
              <a:rPr lang="en-US" sz="1600" i="1" dirty="0" err="1">
                <a:latin typeface="Menlo Regular"/>
                <a:cs typeface="Menlo Regular"/>
              </a:rPr>
              <a:t>text","Even</a:t>
            </a:r>
            <a:r>
              <a:rPr lang="en-US" sz="1600" i="1" dirty="0">
                <a:latin typeface="Menlo Regular"/>
                <a:cs typeface="Menlo Regular"/>
              </a:rPr>
              <a:t> more text"]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</a:t>
            </a:r>
            <a:r>
              <a:rPr lang="en-US" sz="1600" b="1" i="1" dirty="0">
                <a:latin typeface="Menlo Regular"/>
                <a:cs typeface="Menlo Regular"/>
              </a:rPr>
              <a:t>@</a:t>
            </a:r>
            <a:r>
              <a:rPr lang="en-US" sz="1600" b="1" i="1" dirty="0" err="1">
                <a:latin typeface="Menlo Regular"/>
                <a:cs typeface="Menlo Regular"/>
              </a:rPr>
              <a:t>param</a:t>
            </a:r>
            <a:r>
              <a:rPr lang="en-US" sz="1600" b="1" i="1" dirty="0">
                <a:latin typeface="Menlo Regular"/>
                <a:cs typeface="Menlo Regular"/>
              </a:rPr>
              <a:t> </a:t>
            </a:r>
            <a:r>
              <a:rPr lang="en-US" sz="1600" i="1" dirty="0">
                <a:latin typeface="Menlo Regular"/>
                <a:cs typeface="Menlo Regular"/>
              </a:rPr>
              <a:t>string $</a:t>
            </a:r>
            <a:r>
              <a:rPr lang="en-US" sz="1600" i="1" dirty="0" err="1">
                <a:latin typeface="Menlo Regular"/>
                <a:cs typeface="Menlo Regular"/>
              </a:rPr>
              <a:t>jsonData</a:t>
            </a:r>
            <a:r>
              <a:rPr lang="en-US" sz="1600" i="1" dirty="0">
                <a:latin typeface="Menlo Regular"/>
                <a:cs typeface="Menlo Regular"/>
              </a:rPr>
              <a:t/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</a:t>
            </a:r>
            <a:r>
              <a:rPr lang="en-US" sz="1600" b="1" i="1" dirty="0">
                <a:latin typeface="Menlo Regular"/>
                <a:cs typeface="Menlo Regular"/>
              </a:rPr>
              <a:t>@return </a:t>
            </a:r>
            <a:r>
              <a:rPr lang="en-US" sz="1600" i="1" dirty="0">
                <a:latin typeface="Menlo Regular"/>
                <a:cs typeface="Menlo Regular"/>
              </a:rPr>
              <a:t>array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*/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b="1" dirty="0">
                <a:latin typeface="Menlo Regular"/>
                <a:cs typeface="Menlo Regular"/>
              </a:rPr>
              <a:t>function </a:t>
            </a:r>
            <a:r>
              <a:rPr lang="en-US" sz="1600" dirty="0" err="1" smtClean="0">
                <a:effectLst/>
                <a:latin typeface="Menlo Regular"/>
                <a:cs typeface="Menlo Regular"/>
              </a:rPr>
              <a:t>jsonStringsToArray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i="1" dirty="0" smtClean="0">
                <a:latin typeface="Menlo Regular"/>
                <a:cs typeface="Menlo Regular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effectLst/>
                <a:latin typeface="Menlo Regular"/>
                <a:cs typeface="Menlo Regular"/>
              </a:rPr>
              <a:t>}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775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areas should standards address?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practices</a:t>
            </a:r>
          </a:p>
          <a:p>
            <a:r>
              <a:rPr lang="en-US" dirty="0" smtClean="0"/>
              <a:t>Code formatting</a:t>
            </a:r>
            <a:endParaRPr lang="en-US" dirty="0"/>
          </a:p>
          <a:p>
            <a:r>
              <a:rPr lang="en-US" dirty="0" smtClean="0"/>
              <a:t>File structure</a:t>
            </a:r>
          </a:p>
          <a:p>
            <a:r>
              <a:rPr lang="en-US" dirty="0" err="1" smtClean="0"/>
              <a:t>Autoloading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file structure</a:t>
            </a:r>
          </a:p>
          <a:p>
            <a:r>
              <a:rPr lang="en-US" dirty="0" smtClean="0"/>
              <a:t>Separation </a:t>
            </a:r>
            <a:r>
              <a:rPr lang="en-US" dirty="0"/>
              <a:t>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Consistent architectural patterns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 standards</a:t>
            </a:r>
          </a:p>
          <a:p>
            <a:r>
              <a:rPr lang="en-US" dirty="0" smtClean="0"/>
              <a:t>Testing standards</a:t>
            </a:r>
          </a:p>
          <a:p>
            <a:r>
              <a:rPr lang="en-US" dirty="0" smtClean="0"/>
              <a:t>Version control standards</a:t>
            </a:r>
          </a:p>
          <a:p>
            <a:r>
              <a:rPr lang="en-US" dirty="0" smtClean="0"/>
              <a:t>Process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5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our standards?</a:t>
            </a:r>
            <a:endParaRPr lang="en-US" dirty="0"/>
          </a:p>
        </p:txBody>
      </p:sp>
      <p:pic>
        <p:nvPicPr>
          <p:cNvPr id="7" name="Picture 6" descr="320px-Stipula_fountain_p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45" y="1728275"/>
            <a:ext cx="2689152" cy="1798371"/>
          </a:xfrm>
          <a:prstGeom prst="rect">
            <a:avLst/>
          </a:prstGeom>
        </p:spPr>
      </p:pic>
      <p:pic>
        <p:nvPicPr>
          <p:cNvPr id="8" name="Picture 7" descr="rule-boo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81" y="1417639"/>
            <a:ext cx="1586411" cy="2246053"/>
          </a:xfrm>
          <a:prstGeom prst="rect">
            <a:avLst/>
          </a:prstGeom>
        </p:spPr>
      </p:pic>
      <p:pic>
        <p:nvPicPr>
          <p:cNvPr id="9" name="Picture 8" descr="7074107883_185364c3e6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05" y="4258291"/>
            <a:ext cx="2958278" cy="22187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50062" y="2254696"/>
            <a:ext cx="1043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77499" y="3031845"/>
            <a:ext cx="781431" cy="49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5633" y="2932047"/>
            <a:ext cx="836029" cy="59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04287" y="3173116"/>
            <a:ext cx="52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68575" y="3922488"/>
            <a:ext cx="0" cy="347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3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Published Standards</a:t>
            </a:r>
            <a:endParaRPr lang="en-US" dirty="0"/>
          </a:p>
        </p:txBody>
      </p:sp>
      <p:pic>
        <p:nvPicPr>
          <p:cNvPr id="5" name="Picture 4" descr="standa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3640"/>
            <a:ext cx="8229600" cy="46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PEAR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Framework (v1)</a:t>
            </a:r>
          </a:p>
          <a:p>
            <a:r>
              <a:rPr lang="en-US" dirty="0" err="1" smtClean="0"/>
              <a:t>symfony</a:t>
            </a:r>
            <a:r>
              <a:rPr lang="en-US" dirty="0" smtClean="0"/>
              <a:t> (v1)</a:t>
            </a:r>
          </a:p>
          <a:p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Drupal</a:t>
            </a:r>
          </a:p>
          <a:p>
            <a:r>
              <a:rPr lang="en-US" dirty="0" smtClean="0"/>
              <a:t>PHP-FIG (PSRs)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PHP-FIG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PSR-0 </a:t>
            </a:r>
            <a:r>
              <a:rPr lang="en-US" strike="sngStrike" dirty="0" err="1" smtClean="0"/>
              <a:t>Autoloading</a:t>
            </a:r>
            <a:r>
              <a:rPr lang="en-US" strike="sngStrike" dirty="0" smtClean="0"/>
              <a:t> Standard</a:t>
            </a:r>
            <a:r>
              <a:rPr lang="en-US" dirty="0" smtClean="0"/>
              <a:t> DEPRECATED</a:t>
            </a:r>
          </a:p>
          <a:p>
            <a:r>
              <a:rPr lang="en-US" dirty="0" smtClean="0"/>
              <a:t>PSR-1 Basic Coding Standard</a:t>
            </a:r>
          </a:p>
          <a:p>
            <a:r>
              <a:rPr lang="en-US" dirty="0" smtClean="0"/>
              <a:t>PSR-2 Coding Style Guide</a:t>
            </a:r>
          </a:p>
          <a:p>
            <a:r>
              <a:rPr lang="en-US" dirty="0" smtClean="0"/>
              <a:t>PSR-4 Improved </a:t>
            </a:r>
            <a:r>
              <a:rPr lang="en-US" dirty="0" err="1" smtClean="0"/>
              <a:t>Autoloading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8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16596</TotalTime>
  <Words>1614</Words>
  <Application>Microsoft Macintosh PowerPoint</Application>
  <PresentationFormat>On-screen Show (4:3)</PresentationFormat>
  <Paragraphs>246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Achieving High-Quality Code Standards</vt:lpstr>
      <vt:lpstr>Why do we need standards?</vt:lpstr>
      <vt:lpstr>Why do we need standards?</vt:lpstr>
      <vt:lpstr>Why do we need standards?</vt:lpstr>
      <vt:lpstr>What areas should standards address?</vt:lpstr>
      <vt:lpstr>How do we define our standards?</vt:lpstr>
      <vt:lpstr>Published Standards</vt:lpstr>
      <vt:lpstr>Published Standards</vt:lpstr>
      <vt:lpstr>PHP-FIG Standards</vt:lpstr>
      <vt:lpstr>PSR-0/-4 Autoloading</vt:lpstr>
      <vt:lpstr>PSR-1 Basic Coding Standard</vt:lpstr>
      <vt:lpstr>PSR-2 Coding Style Guide</vt:lpstr>
      <vt:lpstr>Checking and Enforcing Standards</vt:lpstr>
      <vt:lpstr>PHP_CodeSniffer</vt:lpstr>
      <vt:lpstr>PHP Code Beautifier and Fixer</vt:lpstr>
      <vt:lpstr>CodeSniffer Standards</vt:lpstr>
      <vt:lpstr>Custom Standards</vt:lpstr>
      <vt:lpstr>Automation!</vt:lpstr>
      <vt:lpstr>Documentation Standards: DocBlocks</vt:lpstr>
      <vt:lpstr>Documentation Standards: DocBlocks</vt:lpstr>
      <vt:lpstr>Documentation Standards: phpDocumentor</vt:lpstr>
      <vt:lpstr>Documentation Standards: PSR-5</vt:lpstr>
      <vt:lpstr>Other Standards</vt:lpstr>
      <vt:lpstr>Who Am I? Feedback / Contact / 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High-Quality Code Standards</dc:title>
  <dc:creator>ssadmin</dc:creator>
  <cp:lastModifiedBy>ssadmin</cp:lastModifiedBy>
  <cp:revision>44</cp:revision>
  <cp:lastPrinted>2015-04-22T22:50:43Z</cp:lastPrinted>
  <dcterms:created xsi:type="dcterms:W3CDTF">2015-04-20T00:13:46Z</dcterms:created>
  <dcterms:modified xsi:type="dcterms:W3CDTF">2015-06-26T01:48:36Z</dcterms:modified>
</cp:coreProperties>
</file>