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67" r:id="rId7"/>
    <p:sldId id="295" r:id="rId8"/>
    <p:sldId id="296" r:id="rId9"/>
    <p:sldId id="258" r:id="rId10"/>
    <p:sldId id="270" r:id="rId11"/>
    <p:sldId id="271" r:id="rId12"/>
    <p:sldId id="259" r:id="rId13"/>
    <p:sldId id="272" r:id="rId14"/>
    <p:sldId id="274" r:id="rId15"/>
    <p:sldId id="260" r:id="rId16"/>
    <p:sldId id="281" r:id="rId17"/>
    <p:sldId id="282" r:id="rId18"/>
    <p:sldId id="283" r:id="rId19"/>
    <p:sldId id="284" r:id="rId20"/>
    <p:sldId id="261" r:id="rId21"/>
    <p:sldId id="276" r:id="rId22"/>
    <p:sldId id="277" r:id="rId23"/>
    <p:sldId id="262" r:id="rId24"/>
    <p:sldId id="278" r:id="rId25"/>
    <p:sldId id="279" r:id="rId26"/>
    <p:sldId id="263" r:id="rId27"/>
    <p:sldId id="285" r:id="rId28"/>
    <p:sldId id="264" r:id="rId29"/>
    <p:sldId id="288" r:id="rId30"/>
    <p:sldId id="286" r:id="rId31"/>
    <p:sldId id="287" r:id="rId32"/>
    <p:sldId id="265" r:id="rId33"/>
    <p:sldId id="289" r:id="rId34"/>
    <p:sldId id="290" r:id="rId35"/>
    <p:sldId id="297" r:id="rId36"/>
    <p:sldId id="298" r:id="rId37"/>
    <p:sldId id="291" r:id="rId38"/>
    <p:sldId id="292" r:id="rId39"/>
    <p:sldId id="266" r:id="rId40"/>
    <p:sldId id="293" r:id="rId41"/>
    <p:sldId id="294" r:id="rId42"/>
    <p:sldId id="269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9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797D-494D-1F4E-8BF5-EED968C33BD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E2577-4A19-6045-9D66-3023E37F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7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1797C-D835-FA4C-BCD5-AC5588882758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95700-38A4-2244-9B33-8311326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Callbacks can only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from psr-0, psr-4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definitions. If a defined callback relies on functions defined outside of a class, the callback itself is responsible for loading the file containing these functions.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Images courtesy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Shutterstock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was built into the main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was built into the main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was built into the main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was built into the main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559B-E105-DB46-94E6-63050E1B206D}" type="datetime1">
              <a:rPr lang="en-US" smtClean="0"/>
              <a:t>10/19/16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D99-2E16-5D42-AAF0-06BE504F9A8C}" type="datetime1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ECEF-C1CB-D449-8E89-EF1435DDCECB}" type="datetime1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B97-0B3B-844F-B87D-1AC735CC8E58}" type="datetime1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108-028F-1247-BA4F-0B6BB68FB089}" type="datetime1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98F-8CAE-ED4B-83F8-D154ABFE876F}" type="datetime1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AFC4-D4F5-8C46-A2A4-A3C8F154C6D3}" type="datetime1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8A9E-3CA1-4C45-8BF2-332B41C49B91}" type="datetime1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59E-7C8C-FB48-BFE3-2BC517499773}" type="datetime1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D00-0515-EB42-B70B-103A3C80E673}" type="datetime1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887-0C03-0842-A9B6-070D89D7250E}" type="datetime1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FA75-8537-E546-AE82-F5B462A4D18C}" type="datetime1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@PSchwisow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composer.org/doc/articles/scripts.md%23event-names" TargetMode="Externa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" TargetMode="External"/><Relationship Id="rId4" Type="http://schemas.openxmlformats.org/officeDocument/2006/relationships/hyperlink" Target="http://www.lakekenoshaphp.com/" TargetMode="External"/><Relationship Id="rId5" Type="http://schemas.openxmlformats.org/officeDocument/2006/relationships/hyperlink" Target="mailto:patrick.schwisow@gmail.com" TargetMode="External"/><Relationship Id="rId6" Type="http://schemas.openxmlformats.org/officeDocument/2006/relationships/hyperlink" Target="https://twitter.com/PSchwisow" TargetMode="External"/><Relationship Id="rId7" Type="http://schemas.openxmlformats.org/officeDocument/2006/relationships/hyperlink" Target="https://github.com/PSchwisow/Miscellaneous/" TargetMode="External"/><Relationship Id="rId8" Type="http://schemas.openxmlformats.org/officeDocument/2006/relationships/hyperlink" Target="https://joind.in/talk/fde58" TargetMode="External"/><Relationship Id="rId9" Type="http://schemas.openxmlformats.org/officeDocument/2006/relationships/hyperlink" Target="http://wizardca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22" y="765503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10 Things You </a:t>
            </a:r>
            <a:r>
              <a:rPr lang="en-US" dirty="0" smtClean="0"/>
              <a:t>Didn’t </a:t>
            </a:r>
            <a:r>
              <a:rPr lang="en-US" dirty="0"/>
              <a:t>Know You Could Do With Composer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4388"/>
            <a:ext cx="6400800" cy="1314450"/>
          </a:xfrm>
        </p:spPr>
        <p:txBody>
          <a:bodyPr/>
          <a:lstStyle/>
          <a:p>
            <a:r>
              <a:rPr lang="en-US" dirty="0" smtClean="0"/>
              <a:t>Patrick Schwisow</a:t>
            </a:r>
          </a:p>
          <a:p>
            <a:r>
              <a:rPr lang="en-US" dirty="0" err="1" smtClean="0"/>
              <a:t>ZendCon</a:t>
            </a:r>
            <a:r>
              <a:rPr lang="en-US" dirty="0" smtClean="0"/>
              <a:t> 2016</a:t>
            </a:r>
            <a:endParaRPr lang="en-US" dirty="0"/>
          </a:p>
        </p:txBody>
      </p:sp>
      <p:pic>
        <p:nvPicPr>
          <p:cNvPr id="4" name="Picture 3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" y="2019300"/>
            <a:ext cx="883920" cy="1085088"/>
          </a:xfrm>
          <a:prstGeom prst="rect">
            <a:avLst/>
          </a:prstGeom>
        </p:spPr>
      </p:pic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2" y="2019300"/>
            <a:ext cx="883920" cy="1085088"/>
          </a:xfrm>
          <a:prstGeom prst="rect">
            <a:avLst/>
          </a:prstGeom>
        </p:spPr>
      </p:pic>
      <p:pic>
        <p:nvPicPr>
          <p:cNvPr id="6" name="Picture 5" descr="logo-composer-transparen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62" y="2019300"/>
            <a:ext cx="883920" cy="1085088"/>
          </a:xfrm>
          <a:prstGeom prst="rect">
            <a:avLst/>
          </a:prstGeom>
        </p:spPr>
      </p:pic>
      <p:pic>
        <p:nvPicPr>
          <p:cNvPr id="7" name="Picture 6" descr="logo-composer-transparent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82" y="2019300"/>
            <a:ext cx="883920" cy="1085088"/>
          </a:xfrm>
          <a:prstGeom prst="rect">
            <a:avLst/>
          </a:prstGeom>
        </p:spPr>
      </p:pic>
      <p:pic>
        <p:nvPicPr>
          <p:cNvPr id="8" name="Picture 7" descr="logo-composer-transparent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02" y="2019300"/>
            <a:ext cx="883920" cy="1085088"/>
          </a:xfrm>
          <a:prstGeom prst="rect">
            <a:avLst/>
          </a:prstGeom>
        </p:spPr>
      </p:pic>
      <p:pic>
        <p:nvPicPr>
          <p:cNvPr id="9" name="Picture 8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22" y="2019300"/>
            <a:ext cx="883920" cy="1085088"/>
          </a:xfrm>
          <a:prstGeom prst="rect">
            <a:avLst/>
          </a:prstGeom>
        </p:spPr>
      </p:pic>
      <p:pic>
        <p:nvPicPr>
          <p:cNvPr id="10" name="Picture 9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42" y="2019300"/>
            <a:ext cx="883920" cy="1085088"/>
          </a:xfrm>
          <a:prstGeom prst="rect">
            <a:avLst/>
          </a:prstGeom>
        </p:spPr>
      </p:pic>
      <p:pic>
        <p:nvPicPr>
          <p:cNvPr id="11" name="Picture 10" descr="logo-composer-transparen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62" y="2019300"/>
            <a:ext cx="883920" cy="1085088"/>
          </a:xfrm>
          <a:prstGeom prst="rect">
            <a:avLst/>
          </a:prstGeom>
        </p:spPr>
      </p:pic>
      <p:pic>
        <p:nvPicPr>
          <p:cNvPr id="12" name="Picture 11" descr="logo-composer-transparent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2" y="2019300"/>
            <a:ext cx="883920" cy="1085088"/>
          </a:xfrm>
          <a:prstGeom prst="rect">
            <a:avLst/>
          </a:prstGeom>
        </p:spPr>
      </p:pic>
      <p:pic>
        <p:nvPicPr>
          <p:cNvPr id="13" name="Picture 12" descr="logo-composer-transparent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02" y="2019300"/>
            <a:ext cx="883920" cy="1085088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"require":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-bot-react":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dev-bugfix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"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-plugin-react</a:t>
            </a:r>
            <a:r>
              <a:rPr lang="en-US" dirty="0" smtClean="0">
                <a:latin typeface="Consolas" panose="020B0609020204030204" pitchFamily="49" charset="0"/>
              </a:rPr>
              <a:t>-karma"</a:t>
            </a:r>
            <a:r>
              <a:rPr lang="en-US" dirty="0">
                <a:latin typeface="Consolas" panose="020B0609020204030204" pitchFamily="49" charset="0"/>
              </a:rPr>
              <a:t>: "~</a:t>
            </a:r>
            <a:r>
              <a:rPr lang="en-US" dirty="0" smtClean="0">
                <a:latin typeface="Consolas" panose="020B0609020204030204" pitchFamily="49" charset="0"/>
              </a:rPr>
              <a:t>2"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Your requirements could not be resolved to an installable set of packages.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Problem 1</a:t>
            </a:r>
          </a:p>
          <a:p>
            <a:r>
              <a:rPr lang="en-US" dirty="0">
                <a:latin typeface="Consolas" panose="020B0609020204030204" pitchFamily="49" charset="0"/>
              </a:rPr>
              <a:t>    - 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-plugin-react-karma</a:t>
            </a:r>
            <a:r>
              <a:rPr lang="en-US" dirty="0" smtClean="0">
                <a:latin typeface="Consolas" panose="020B0609020204030204" pitchFamily="49" charset="0"/>
              </a:rPr>
              <a:t> 2.0.0 </a:t>
            </a:r>
            <a:r>
              <a:rPr lang="en-US" dirty="0">
                <a:latin typeface="Consolas" panose="020B0609020204030204" pitchFamily="49" charset="0"/>
              </a:rPr>
              <a:t>requires 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-bot-react</a:t>
            </a:r>
            <a:r>
              <a:rPr lang="en-US" dirty="0" smtClean="0">
                <a:latin typeface="Consolas" panose="020B0609020204030204" pitchFamily="49" charset="0"/>
              </a:rPr>
              <a:t> ~2 </a:t>
            </a:r>
            <a:r>
              <a:rPr lang="en-US" dirty="0">
                <a:latin typeface="Consolas" panose="020B0609020204030204" pitchFamily="49" charset="0"/>
              </a:rPr>
              <a:t>-&gt; </a:t>
            </a:r>
            <a:r>
              <a:rPr lang="en-US" dirty="0" err="1">
                <a:latin typeface="Consolas" panose="020B0609020204030204" pitchFamily="49" charset="0"/>
              </a:rPr>
              <a:t>satisfiable</a:t>
            </a:r>
            <a:r>
              <a:rPr lang="en-US" dirty="0">
                <a:latin typeface="Consolas" panose="020B0609020204030204" pitchFamily="49" charset="0"/>
              </a:rPr>
              <a:t> by 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-bot-react </a:t>
            </a:r>
            <a:r>
              <a:rPr lang="en-US" dirty="0" smtClean="0">
                <a:latin typeface="Consolas" panose="020B0609020204030204" pitchFamily="49" charset="0"/>
              </a:rPr>
              <a:t>[2.0.0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2.0.1</a:t>
            </a:r>
            <a:r>
              <a:rPr lang="en-US" dirty="0">
                <a:latin typeface="Consolas" panose="020B0609020204030204" pitchFamily="49" charset="0"/>
              </a:rPr>
              <a:t>] but these conflict with your requirements or minimum-stability.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- </a:t>
            </a:r>
            <a:r>
              <a:rPr lang="en-US" dirty="0">
                <a:latin typeface="Consolas" panose="020B0609020204030204" pitchFamily="49" charset="0"/>
              </a:rPr>
              <a:t>Installation request for 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-plugin-react-karma</a:t>
            </a:r>
            <a:r>
              <a:rPr lang="en-US" dirty="0" smtClean="0">
                <a:latin typeface="Consolas" panose="020B0609020204030204" pitchFamily="49" charset="0"/>
              </a:rPr>
              <a:t> 2.0.0 </a:t>
            </a:r>
            <a:r>
              <a:rPr lang="en-US" dirty="0">
                <a:latin typeface="Consolas" panose="020B0609020204030204" pitchFamily="49" charset="0"/>
              </a:rPr>
              <a:t>-&gt; </a:t>
            </a:r>
            <a:r>
              <a:rPr lang="en-US" dirty="0" err="1">
                <a:latin typeface="Consolas" panose="020B0609020204030204" pitchFamily="49" charset="0"/>
              </a:rPr>
              <a:t>satisfiable</a:t>
            </a:r>
            <a:r>
              <a:rPr lang="en-US" dirty="0">
                <a:latin typeface="Consolas" panose="020B0609020204030204" pitchFamily="49" charset="0"/>
              </a:rPr>
              <a:t> by 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-plugin-react-karma </a:t>
            </a:r>
            <a:r>
              <a:rPr lang="en-US" dirty="0" smtClean="0">
                <a:latin typeface="Consolas" panose="020B0609020204030204" pitchFamily="49" charset="0"/>
              </a:rPr>
              <a:t>[2.0.0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3</a:t>
            </a:r>
            <a:r>
              <a:rPr lang="en-US" sz="2700" dirty="0" smtClean="0"/>
              <a:t>-1: Before Inline Alias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"require":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-bot-react":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dev-bugfix</a:t>
            </a:r>
            <a:r>
              <a:rPr lang="en-US" dirty="0" smtClean="0">
                <a:latin typeface="Consolas" panose="020B0609020204030204" pitchFamily="49" charset="0"/>
              </a:rPr>
              <a:t> as 2.0.1"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"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-plugin-react</a:t>
            </a:r>
            <a:r>
              <a:rPr lang="en-US" dirty="0" smtClean="0">
                <a:latin typeface="Consolas" panose="020B0609020204030204" pitchFamily="49" charset="0"/>
              </a:rPr>
              <a:t>-karma"</a:t>
            </a:r>
            <a:r>
              <a:rPr lang="en-US" dirty="0">
                <a:latin typeface="Consolas" panose="020B0609020204030204" pitchFamily="49" charset="0"/>
              </a:rPr>
              <a:t>: "~</a:t>
            </a:r>
            <a:r>
              <a:rPr lang="en-US" dirty="0" smtClean="0">
                <a:latin typeface="Consolas" panose="020B0609020204030204" pitchFamily="49" charset="0"/>
              </a:rPr>
              <a:t>2"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3</a:t>
            </a:r>
            <a:r>
              <a:rPr lang="en-US" sz="2700" dirty="0" smtClean="0"/>
              <a:t>-2: With Inline Alias</a:t>
            </a:r>
            <a:endParaRPr lang="en-US" sz="2700" dirty="0"/>
          </a:p>
        </p:txBody>
      </p:sp>
      <p:sp>
        <p:nvSpPr>
          <p:cNvPr id="3" name="Rectangular Callout 2"/>
          <p:cNvSpPr/>
          <p:nvPr/>
        </p:nvSpPr>
        <p:spPr>
          <a:xfrm>
            <a:off x="5871953" y="1781156"/>
            <a:ext cx="2655574" cy="824609"/>
          </a:xfrm>
          <a:prstGeom prst="wedgeRectCallout">
            <a:avLst>
              <a:gd name="adj1" fmla="val 32913"/>
              <a:gd name="adj2" fmla="val -104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most recent version listed in </a:t>
            </a:r>
            <a:r>
              <a:rPr lang="en-US" dirty="0" err="1" smtClean="0"/>
              <a:t>composer.lock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require-</a:t>
            </a:r>
            <a:r>
              <a:rPr lang="en-US" dirty="0" err="1" smtClean="0"/>
              <a:t>dev</a:t>
            </a:r>
            <a:r>
              <a:rPr lang="en-US" dirty="0" smtClean="0"/>
              <a:t> – Do not install if </a:t>
            </a:r>
            <a:r>
              <a:rPr lang="en-US" dirty="0" smtClean="0">
                <a:latin typeface="Consolas"/>
                <a:cs typeface="Consolas"/>
              </a:rPr>
              <a:t>--no-</a:t>
            </a:r>
            <a:r>
              <a:rPr lang="en-US" dirty="0" err="1" smtClean="0">
                <a:latin typeface="Consolas"/>
                <a:cs typeface="Consolas"/>
              </a:rPr>
              <a:t>dev</a:t>
            </a:r>
            <a:r>
              <a:rPr lang="en-US" dirty="0" smtClean="0"/>
              <a:t> flag is set.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 smtClean="0"/>
              <a:t>Example: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"require-</a:t>
            </a:r>
            <a:r>
              <a:rPr lang="en-US" sz="2200" dirty="0" err="1" smtClean="0">
                <a:latin typeface="Consolas"/>
                <a:cs typeface="Consolas"/>
              </a:rPr>
              <a:t>dev</a:t>
            </a:r>
            <a:r>
              <a:rPr lang="en-US" sz="2200" dirty="0" smtClean="0">
                <a:latin typeface="Consolas"/>
                <a:cs typeface="Consolas"/>
              </a:rPr>
              <a:t>": 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  "</a:t>
            </a:r>
            <a:r>
              <a:rPr lang="en-US" sz="2200" dirty="0" err="1">
                <a:latin typeface="Consolas"/>
                <a:cs typeface="Consolas"/>
              </a:rPr>
              <a:t>phpunit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phpunit</a:t>
            </a:r>
            <a:r>
              <a:rPr lang="en-US" sz="2200" dirty="0">
                <a:latin typeface="Consolas"/>
                <a:cs typeface="Consolas"/>
              </a:rPr>
              <a:t>": "4.5.*",</a:t>
            </a:r>
          </a:p>
          <a:p>
            <a:pPr marL="0" indent="0">
              <a:buNone/>
            </a:pPr>
            <a:r>
              <a:rPr lang="nl-NL" sz="2200" dirty="0">
                <a:latin typeface="Consolas"/>
                <a:cs typeface="Consolas"/>
              </a:rPr>
              <a:t> </a:t>
            </a:r>
            <a:r>
              <a:rPr lang="nl-NL" sz="2200" dirty="0" smtClean="0">
                <a:latin typeface="Consolas"/>
                <a:cs typeface="Consolas"/>
              </a:rPr>
              <a:t>       "</a:t>
            </a:r>
            <a:r>
              <a:rPr lang="nl-NL" sz="2200" dirty="0" err="1">
                <a:latin typeface="Consolas"/>
                <a:cs typeface="Consolas"/>
              </a:rPr>
              <a:t>phake</a:t>
            </a:r>
            <a:r>
              <a:rPr lang="nl-NL" sz="2200" dirty="0">
                <a:latin typeface="Consolas"/>
                <a:cs typeface="Consolas"/>
              </a:rPr>
              <a:t>/</a:t>
            </a:r>
            <a:r>
              <a:rPr lang="nl-NL" sz="2200" dirty="0" err="1">
                <a:latin typeface="Consolas"/>
                <a:cs typeface="Consolas"/>
              </a:rPr>
              <a:t>phake</a:t>
            </a:r>
            <a:r>
              <a:rPr lang="nl-NL" sz="2200" dirty="0">
                <a:latin typeface="Consolas"/>
                <a:cs typeface="Consolas"/>
              </a:rPr>
              <a:t>": "2.0.0-</a:t>
            </a:r>
            <a:r>
              <a:rPr lang="nl-NL" sz="2200" dirty="0" smtClean="0">
                <a:latin typeface="Consolas"/>
                <a:cs typeface="Consolas"/>
              </a:rPr>
              <a:t>beta2",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    "</a:t>
            </a:r>
            <a:r>
              <a:rPr lang="en-US" sz="2200" dirty="0" err="1">
                <a:latin typeface="Consolas"/>
                <a:cs typeface="Consolas"/>
              </a:rPr>
              <a:t>friendsofphp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php</a:t>
            </a:r>
            <a:r>
              <a:rPr lang="en-US" sz="2200" dirty="0">
                <a:latin typeface="Consolas"/>
                <a:cs typeface="Consolas"/>
              </a:rPr>
              <a:t>-</a:t>
            </a:r>
            <a:r>
              <a:rPr lang="en-US" sz="2200" dirty="0" err="1">
                <a:latin typeface="Consolas"/>
                <a:cs typeface="Consolas"/>
              </a:rPr>
              <a:t>cs</a:t>
            </a:r>
            <a:r>
              <a:rPr lang="en-US" sz="2200" dirty="0">
                <a:latin typeface="Consolas"/>
                <a:cs typeface="Consolas"/>
              </a:rPr>
              <a:t>-fixer": "~</a:t>
            </a:r>
            <a:r>
              <a:rPr lang="en-US" sz="2200" dirty="0" smtClean="0">
                <a:latin typeface="Consolas"/>
                <a:cs typeface="Consolas"/>
              </a:rPr>
              <a:t>1"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}</a:t>
            </a:r>
            <a:r>
              <a:rPr lang="en-US" sz="2200" dirty="0">
                <a:latin typeface="Consolas"/>
                <a:cs typeface="Consolas"/>
              </a:rPr>
              <a:t>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0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– This package cannot be used together with the specified 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 </a:t>
            </a:r>
            <a:r>
              <a:rPr lang="en-US" sz="2600" dirty="0" err="1" smtClean="0"/>
              <a:t>Phergie</a:t>
            </a:r>
            <a:r>
              <a:rPr lang="en-US" sz="2600" dirty="0" smtClean="0"/>
              <a:t> client now handles “pong” functionality internally. If you use it together with plugin, things break.</a:t>
            </a:r>
          </a:p>
          <a:p>
            <a:pPr marL="0" indent="0">
              <a:buNone/>
            </a:pPr>
            <a:r>
              <a:rPr lang="ro-RO" sz="2200" dirty="0" smtClean="0">
                <a:latin typeface="Consolas"/>
                <a:cs typeface="Consolas"/>
              </a:rPr>
              <a:t>    "</a:t>
            </a:r>
            <a:r>
              <a:rPr lang="ro-RO" sz="2200" dirty="0">
                <a:latin typeface="Consolas"/>
                <a:cs typeface="Consolas"/>
              </a:rPr>
              <a:t>conflict": {</a:t>
            </a:r>
          </a:p>
          <a:p>
            <a:pPr marL="0" indent="0">
              <a:buNone/>
            </a:pPr>
            <a:r>
              <a:rPr lang="ro-RO" sz="2200" dirty="0">
                <a:latin typeface="Consolas"/>
                <a:cs typeface="Consolas"/>
              </a:rPr>
              <a:t>    </a:t>
            </a:r>
            <a:r>
              <a:rPr lang="ro-RO" sz="2200" dirty="0" smtClean="0">
                <a:latin typeface="Consolas"/>
                <a:cs typeface="Consolas"/>
              </a:rPr>
              <a:t>    "</a:t>
            </a:r>
            <a:r>
              <a:rPr lang="ro-RO" sz="2200" dirty="0">
                <a:latin typeface="Consolas"/>
                <a:cs typeface="Consolas"/>
              </a:rPr>
              <a:t>phergie/phergie-irc-plugin-react-pong": "</a:t>
            </a:r>
            <a:r>
              <a:rPr lang="ro-RO" sz="2200" dirty="0" smtClean="0">
                <a:latin typeface="Consolas"/>
                <a:cs typeface="Consolas"/>
              </a:rPr>
              <a:t>*"</a:t>
            </a:r>
            <a:endParaRPr lang="ro-RO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ro-RO" sz="2200" dirty="0" smtClean="0">
                <a:latin typeface="Consolas"/>
                <a:cs typeface="Consolas"/>
              </a:rPr>
              <a:t>    }</a:t>
            </a:r>
            <a:r>
              <a:rPr lang="ro-RO" sz="2200" dirty="0">
                <a:latin typeface="Consolas"/>
                <a:cs typeface="Consolas"/>
              </a:rPr>
              <a:t>,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– This package can be used in place of the specified package</a:t>
            </a:r>
            <a:r>
              <a:rPr lang="en-US" dirty="0" smtClean="0"/>
              <a:t>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 You fork a dependency to fix bugs, but you need other dependencies to treat it as the original.</a:t>
            </a:r>
          </a:p>
          <a:p>
            <a:pPr marL="0" indent="0">
              <a:buNone/>
            </a:pPr>
            <a:r>
              <a:rPr lang="ro-RO" sz="2200" dirty="0" smtClean="0">
                <a:latin typeface="Consolas"/>
                <a:cs typeface="Consolas"/>
              </a:rPr>
              <a:t>    "replace"</a:t>
            </a:r>
            <a:r>
              <a:rPr lang="ro-RO" sz="2200" dirty="0">
                <a:latin typeface="Consolas"/>
                <a:cs typeface="Consolas"/>
              </a:rPr>
              <a:t>: {</a:t>
            </a:r>
          </a:p>
          <a:p>
            <a:pPr marL="0" indent="0">
              <a:buNone/>
            </a:pPr>
            <a:r>
              <a:rPr lang="ro-RO" sz="2200" dirty="0">
                <a:latin typeface="Consolas"/>
                <a:cs typeface="Consolas"/>
              </a:rPr>
              <a:t>    </a:t>
            </a:r>
            <a:r>
              <a:rPr lang="ro-RO" sz="2200" dirty="0" smtClean="0">
                <a:latin typeface="Consolas"/>
                <a:cs typeface="Consolas"/>
              </a:rPr>
              <a:t>    "other/library"</a:t>
            </a:r>
            <a:r>
              <a:rPr lang="ro-RO" sz="2200" dirty="0">
                <a:latin typeface="Consolas"/>
                <a:cs typeface="Consolas"/>
              </a:rPr>
              <a:t>: </a:t>
            </a:r>
            <a:r>
              <a:rPr lang="ro-RO" sz="2200" dirty="0" smtClean="0">
                <a:latin typeface="Consolas"/>
                <a:cs typeface="Consolas"/>
              </a:rPr>
              <a:t>"1.2.3"</a:t>
            </a:r>
            <a:endParaRPr lang="ro-RO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ro-RO" sz="2200" dirty="0" smtClean="0">
                <a:latin typeface="Consolas"/>
                <a:cs typeface="Consolas"/>
              </a:rPr>
              <a:t>    }</a:t>
            </a:r>
            <a:r>
              <a:rPr lang="ro-RO" sz="2200" dirty="0">
                <a:latin typeface="Consolas"/>
                <a:cs typeface="Consolas"/>
              </a:rPr>
              <a:t>,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– This package provides an implementation of the specified </a:t>
            </a:r>
            <a:r>
              <a:rPr lang="en-US" dirty="0" smtClean="0"/>
              <a:t>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 PSR-3 defines a logger interface. Packages can require </a:t>
            </a:r>
            <a:r>
              <a:rPr lang="en-US" sz="2600" dirty="0" err="1" smtClean="0"/>
              <a:t>psr</a:t>
            </a:r>
            <a:r>
              <a:rPr lang="en-US" sz="2600" dirty="0" smtClean="0"/>
              <a:t>/log-implementation. Multiple loggers could satisfy this requirement.</a:t>
            </a:r>
          </a:p>
          <a:p>
            <a:pPr marL="0" indent="0">
              <a:buNone/>
            </a:pPr>
            <a:r>
              <a:rPr lang="ro-RO" sz="2200" dirty="0" smtClean="0">
                <a:latin typeface="Consolas"/>
                <a:cs typeface="Consolas"/>
              </a:rPr>
              <a:t>    "provide"</a:t>
            </a:r>
            <a:r>
              <a:rPr lang="ro-RO" sz="2200" dirty="0">
                <a:latin typeface="Consolas"/>
                <a:cs typeface="Consolas"/>
              </a:rPr>
              <a:t>: {</a:t>
            </a:r>
          </a:p>
          <a:p>
            <a:pPr marL="0" indent="0">
              <a:buNone/>
            </a:pPr>
            <a:r>
              <a:rPr lang="ro-RO" sz="2200" dirty="0">
                <a:latin typeface="Consolas"/>
                <a:cs typeface="Consolas"/>
              </a:rPr>
              <a:t>    </a:t>
            </a:r>
            <a:r>
              <a:rPr lang="ro-RO" sz="2200" dirty="0" smtClean="0">
                <a:latin typeface="Consolas"/>
                <a:cs typeface="Consolas"/>
              </a:rPr>
              <a:t>   </a:t>
            </a:r>
            <a:r>
              <a:rPr lang="ro-RO" sz="2200" dirty="0">
                <a:latin typeface="Consolas"/>
                <a:cs typeface="Consolas"/>
              </a:rPr>
              <a:t> "psr/log-implementation": "1.0.0"</a:t>
            </a:r>
          </a:p>
          <a:p>
            <a:pPr marL="0" indent="0">
              <a:buNone/>
            </a:pPr>
            <a:r>
              <a:rPr lang="ro-RO" sz="2200" dirty="0" smtClean="0">
                <a:latin typeface="Consolas"/>
                <a:cs typeface="Consolas"/>
              </a:rPr>
              <a:t>    }</a:t>
            </a:r>
            <a:r>
              <a:rPr lang="ro-RO" sz="2200" dirty="0">
                <a:latin typeface="Consolas"/>
                <a:cs typeface="Consolas"/>
              </a:rPr>
              <a:t>,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suggest – When installing, provide suggested additional </a:t>
            </a:r>
            <a:r>
              <a:rPr lang="en-US" dirty="0" smtClean="0"/>
              <a:t>packages.</a:t>
            </a:r>
          </a:p>
          <a:p>
            <a:pPr lvl="1"/>
            <a:r>
              <a:rPr lang="en-US" dirty="0" smtClean="0"/>
              <a:t>Values are text, rather than version constraints.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</a:t>
            </a:r>
          </a:p>
          <a:p>
            <a:pPr marL="0" indent="0">
              <a:buNone/>
            </a:pPr>
            <a:r>
              <a:rPr lang="ro-RO" sz="2100" dirty="0" smtClean="0">
                <a:latin typeface="Consolas"/>
                <a:cs typeface="Consolas"/>
              </a:rPr>
              <a:t>  "suggest": {</a:t>
            </a:r>
          </a:p>
          <a:p>
            <a:pPr marL="0" indent="0">
              <a:buNone/>
            </a:pPr>
            <a:r>
              <a:rPr lang="ro-RO" sz="2100" dirty="0" smtClean="0">
                <a:latin typeface="Consolas"/>
                <a:cs typeface="Consolas"/>
              </a:rPr>
              <a:t>      </a:t>
            </a:r>
            <a:r>
              <a:rPr lang="ro-RO" sz="2100" dirty="0">
                <a:latin typeface="Consolas"/>
                <a:cs typeface="Consolas"/>
              </a:rPr>
              <a:t>"monolog/monolog": "Allows more advanced logging of the application flow",</a:t>
            </a:r>
          </a:p>
          <a:p>
            <a:pPr marL="0" indent="0">
              <a:buNone/>
            </a:pPr>
            <a:r>
              <a:rPr lang="ro-RO" sz="2100" dirty="0">
                <a:latin typeface="Consolas"/>
                <a:cs typeface="Consolas"/>
              </a:rPr>
              <a:t>  </a:t>
            </a:r>
            <a:r>
              <a:rPr lang="ro-RO" sz="2100" dirty="0" smtClean="0">
                <a:latin typeface="Consolas"/>
                <a:cs typeface="Consolas"/>
              </a:rPr>
              <a:t>    </a:t>
            </a:r>
            <a:r>
              <a:rPr lang="ro-RO" sz="2100" dirty="0">
                <a:latin typeface="Consolas"/>
                <a:cs typeface="Consolas"/>
              </a:rPr>
              <a:t>"ext-xml": "Needed to support XML format in class </a:t>
            </a:r>
            <a:r>
              <a:rPr lang="ro-RO" sz="2100" dirty="0" smtClean="0">
                <a:latin typeface="Consolas"/>
                <a:cs typeface="Consolas"/>
              </a:rPr>
              <a:t>Foo"</a:t>
            </a:r>
          </a:p>
          <a:p>
            <a:pPr marL="0" indent="0">
              <a:buNone/>
            </a:pPr>
            <a:r>
              <a:rPr lang="ro-RO" sz="2100" dirty="0" smtClean="0">
                <a:latin typeface="Consolas"/>
                <a:cs typeface="Consolas"/>
              </a:rPr>
              <a:t>  }</a:t>
            </a:r>
            <a:r>
              <a:rPr lang="ro-RO" sz="2100" dirty="0">
                <a:latin typeface="Consolas"/>
                <a:cs typeface="Consolas"/>
              </a:rPr>
              <a:t>,</a:t>
            </a:r>
            <a:endParaRPr lang="en-US" sz="2100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Non-</a:t>
            </a:r>
            <a:r>
              <a:rPr lang="en-US" dirty="0" err="1" smtClean="0"/>
              <a:t>Packagist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types:</a:t>
            </a:r>
          </a:p>
          <a:p>
            <a:pPr lvl="1"/>
            <a:r>
              <a:rPr lang="en-US" dirty="0" smtClean="0"/>
              <a:t>Composer – </a:t>
            </a:r>
            <a:r>
              <a:rPr lang="en-US" dirty="0" err="1" smtClean="0"/>
              <a:t>Satis</a:t>
            </a:r>
            <a:r>
              <a:rPr lang="en-US" dirty="0" smtClean="0"/>
              <a:t> or </a:t>
            </a:r>
            <a:r>
              <a:rPr lang="en-US" dirty="0" err="1" smtClean="0"/>
              <a:t>Toran</a:t>
            </a:r>
            <a:r>
              <a:rPr lang="en-US" dirty="0" smtClean="0"/>
              <a:t> Proxy</a:t>
            </a:r>
          </a:p>
          <a:p>
            <a:pPr lvl="1"/>
            <a:r>
              <a:rPr lang="en-US" dirty="0" smtClean="0"/>
              <a:t>VCS – </a:t>
            </a:r>
            <a:r>
              <a:rPr lang="en-US" dirty="0" err="1" smtClean="0"/>
              <a:t>git</a:t>
            </a:r>
            <a:r>
              <a:rPr lang="en-US" dirty="0" smtClean="0"/>
              <a:t>, Subversion, Mercurial, Fossil</a:t>
            </a:r>
          </a:p>
          <a:p>
            <a:pPr lvl="1"/>
            <a:r>
              <a:rPr lang="en-US" dirty="0" smtClean="0"/>
              <a:t>PEAR</a:t>
            </a:r>
          </a:p>
          <a:p>
            <a:pPr lvl="1"/>
            <a:r>
              <a:rPr lang="en-US" dirty="0" smtClean="0"/>
              <a:t>Package – Supports libraries without their own </a:t>
            </a:r>
            <a:r>
              <a:rPr lang="en-US" dirty="0" err="1" smtClean="0"/>
              <a:t>composer.json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"require":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</a:rPr>
              <a:t> "vendor/my-private-repo": "</a:t>
            </a:r>
            <a:r>
              <a:rPr lang="en-US" dirty="0" err="1">
                <a:latin typeface="Consolas" panose="020B0609020204030204" pitchFamily="49" charset="0"/>
              </a:rPr>
              <a:t>dev</a:t>
            </a:r>
            <a:r>
              <a:rPr lang="en-US" dirty="0">
                <a:latin typeface="Consolas" panose="020B0609020204030204" pitchFamily="49" charset="0"/>
              </a:rPr>
              <a:t>-master",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"vendor/project-a"</a:t>
            </a:r>
            <a:r>
              <a:rPr lang="en-US" dirty="0">
                <a:latin typeface="Consolas" panose="020B0609020204030204" pitchFamily="49" charset="0"/>
              </a:rPr>
              <a:t>: "~</a:t>
            </a:r>
            <a:r>
              <a:rPr lang="en-US" dirty="0" smtClean="0">
                <a:latin typeface="Consolas" panose="020B0609020204030204" pitchFamily="49" charset="0"/>
              </a:rPr>
              <a:t>2"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 "repositories": [</a:t>
            </a:r>
          </a:p>
          <a:p>
            <a:r>
              <a:rPr 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"type": "</a:t>
            </a:r>
            <a:r>
              <a:rPr lang="en-US" dirty="0" err="1">
                <a:latin typeface="Consolas" panose="020B0609020204030204" pitchFamily="49" charset="0"/>
              </a:rPr>
              <a:t>vcs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git@bitbucket.org:vendor</a:t>
            </a:r>
            <a:r>
              <a:rPr lang="en-US" dirty="0">
                <a:latin typeface="Consolas" panose="020B0609020204030204" pitchFamily="49" charset="0"/>
              </a:rPr>
              <a:t>/my-private-</a:t>
            </a:r>
            <a:r>
              <a:rPr lang="en-US" dirty="0" err="1">
                <a:latin typeface="Consolas" panose="020B0609020204030204" pitchFamily="49" charset="0"/>
              </a:rPr>
              <a:t>repo.git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},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"type": "</a:t>
            </a:r>
            <a:r>
              <a:rPr lang="en-US" dirty="0" err="1">
                <a:latin typeface="Consolas" panose="020B0609020204030204" pitchFamily="49" charset="0"/>
              </a:rPr>
              <a:t>vcs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"http://</a:t>
            </a:r>
            <a:r>
              <a:rPr lang="en-US" dirty="0" err="1">
                <a:latin typeface="Consolas" panose="020B0609020204030204" pitchFamily="49" charset="0"/>
              </a:rPr>
              <a:t>svn.example.org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projectA</a:t>
            </a:r>
            <a:r>
              <a:rPr lang="en-US" dirty="0">
                <a:latin typeface="Consolas" panose="020B0609020204030204" pitchFamily="49" charset="0"/>
              </a:rPr>
              <a:t>/",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5</a:t>
            </a:r>
            <a:r>
              <a:rPr lang="en-US" sz="2700" dirty="0" smtClean="0"/>
              <a:t>-1: VCS Repositories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"require": { "</a:t>
            </a:r>
            <a:r>
              <a:rPr lang="en-US" dirty="0">
                <a:latin typeface="Consolas" panose="020B0609020204030204" pitchFamily="49" charset="0"/>
              </a:rPr>
              <a:t>smarty/smarty": "3.1.</a:t>
            </a:r>
            <a:r>
              <a:rPr lang="en-US" dirty="0" smtClean="0">
                <a:latin typeface="Consolas" panose="020B0609020204030204" pitchFamily="49" charset="0"/>
              </a:rPr>
              <a:t>*" }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 "repositories": </a:t>
            </a:r>
            <a:r>
              <a:rPr lang="en-US" dirty="0" smtClean="0">
                <a:latin typeface="Consolas" panose="020B0609020204030204" pitchFamily="49" charset="0"/>
              </a:rPr>
              <a:t>[ 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"type": "package",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"package":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"name": "smarty/smarty",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"version": "3.1.7",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": </a:t>
            </a:r>
            <a:r>
              <a:rPr lang="en-US" dirty="0" smtClean="0">
                <a:latin typeface="Consolas" panose="020B0609020204030204" pitchFamily="49" charset="0"/>
              </a:rPr>
              <a:t>{…}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"source":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": "http://smarty-</a:t>
            </a:r>
            <a:r>
              <a:rPr lang="en-US" dirty="0" err="1">
                <a:latin typeface="Consolas" panose="020B0609020204030204" pitchFamily="49" charset="0"/>
              </a:rPr>
              <a:t>php.googlecode.com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/",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"type": "</a:t>
            </a:r>
            <a:r>
              <a:rPr lang="en-US" dirty="0" err="1">
                <a:latin typeface="Consolas" panose="020B0609020204030204" pitchFamily="49" charset="0"/>
              </a:rPr>
              <a:t>svn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    </a:t>
            </a:r>
            <a:r>
              <a:rPr lang="en-US" dirty="0">
                <a:latin typeface="Consolas" panose="020B0609020204030204" pitchFamily="49" charset="0"/>
              </a:rPr>
              <a:t>"reference": "tags/Smarty_3_1_7/distribution/"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autoload</a:t>
            </a:r>
            <a:r>
              <a:rPr lang="en-US" dirty="0">
                <a:latin typeface="Consolas" panose="020B0609020204030204" pitchFamily="49" charset="0"/>
              </a:rPr>
              <a:t>": </a:t>
            </a:r>
            <a:r>
              <a:rPr lang="en-US" dirty="0" smtClean="0">
                <a:latin typeface="Consolas" panose="020B0609020204030204" pitchFamily="49" charset="0"/>
              </a:rPr>
              <a:t>{ "</a:t>
            </a:r>
            <a:r>
              <a:rPr lang="en-US" dirty="0" err="1">
                <a:latin typeface="Consolas" panose="020B0609020204030204" pitchFamily="49" charset="0"/>
              </a:rPr>
              <a:t>classmap</a:t>
            </a:r>
            <a:r>
              <a:rPr lang="en-US" dirty="0">
                <a:latin typeface="Consolas" panose="020B0609020204030204" pitchFamily="49" charset="0"/>
              </a:rPr>
              <a:t>": ["libs</a:t>
            </a:r>
            <a:r>
              <a:rPr lang="en-US" dirty="0" smtClean="0">
                <a:latin typeface="Consolas" panose="020B0609020204030204" pitchFamily="49" charset="0"/>
              </a:rPr>
              <a:t>/"]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 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5</a:t>
            </a:r>
            <a:r>
              <a:rPr lang="en-US" sz="2700" dirty="0" smtClean="0"/>
              <a:t>-2: Package Repositories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Things You Already Knew…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200151"/>
            <a:ext cx="4227167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Dependency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PHP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Updating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826" y="1200151"/>
            <a:ext cx="3886974" cy="3394472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Works with </a:t>
            </a:r>
            <a:r>
              <a:rPr lang="en-US" dirty="0" err="1"/>
              <a:t>Packagist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Autoloading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Lock Library Versions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Minimum Stability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Use Named Branches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dist</a:t>
            </a:r>
            <a:r>
              <a:rPr lang="en-US" dirty="0" smtClean="0"/>
              <a:t> vs.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</a:t>
            </a:r>
            <a:r>
              <a:rPr lang="en-US" dirty="0" smtClean="0"/>
              <a:t> – a packaged version (usually a ZIP)</a:t>
            </a:r>
          </a:p>
          <a:p>
            <a:r>
              <a:rPr lang="en-US" dirty="0" smtClean="0"/>
              <a:t>Source – clone / checkout from VCS</a:t>
            </a:r>
          </a:p>
          <a:p>
            <a:r>
              <a:rPr lang="en-US" dirty="0" smtClean="0"/>
              <a:t>Packages supply one or both of these.</a:t>
            </a:r>
          </a:p>
          <a:p>
            <a:r>
              <a:rPr lang="en-US" dirty="0" smtClean="0"/>
              <a:t>If both are available, default behavior:</a:t>
            </a:r>
          </a:p>
          <a:p>
            <a:pPr lvl="1"/>
            <a:r>
              <a:rPr lang="en-US" dirty="0" smtClean="0"/>
              <a:t>For stable versions, use 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Otherwise, use 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dist</a:t>
            </a:r>
            <a:r>
              <a:rPr lang="en-US" dirty="0" smtClean="0"/>
              <a:t> vs.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for </a:t>
            </a:r>
            <a:r>
              <a:rPr lang="en-US" dirty="0" err="1" smtClean="0"/>
              <a:t>dist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Faster installs</a:t>
            </a:r>
          </a:p>
          <a:p>
            <a:pPr lvl="1"/>
            <a:r>
              <a:rPr lang="en-US" dirty="0" smtClean="0"/>
              <a:t>Archives are cached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composer install --prefer-</a:t>
            </a:r>
            <a:r>
              <a:rPr lang="en-US" dirty="0" err="1" smtClean="0">
                <a:latin typeface="Consolas"/>
                <a:cs typeface="Consolas"/>
              </a:rPr>
              <a:t>dist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composer </a:t>
            </a:r>
            <a:r>
              <a:rPr lang="en-US" dirty="0" smtClean="0">
                <a:latin typeface="Consolas"/>
                <a:cs typeface="Consolas"/>
              </a:rPr>
              <a:t>update </a:t>
            </a:r>
            <a:r>
              <a:rPr lang="en-US" dirty="0">
                <a:latin typeface="Consolas"/>
                <a:cs typeface="Consolas"/>
              </a:rPr>
              <a:t>--prefer-</a:t>
            </a:r>
            <a:r>
              <a:rPr lang="en-US" dirty="0" err="1">
                <a:latin typeface="Consolas"/>
                <a:cs typeface="Consolas"/>
              </a:rPr>
              <a:t>dist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dist</a:t>
            </a:r>
            <a:r>
              <a:rPr lang="en-US" dirty="0" smtClean="0"/>
              <a:t> vs.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for source:</a:t>
            </a:r>
          </a:p>
          <a:p>
            <a:pPr lvl="1"/>
            <a:r>
              <a:rPr lang="en-US" dirty="0" smtClean="0"/>
              <a:t>Faster updates (</a:t>
            </a:r>
            <a:r>
              <a:rPr lang="en-US" dirty="0" err="1" smtClean="0"/>
              <a:t>git</a:t>
            </a:r>
            <a:r>
              <a:rPr lang="en-US" dirty="0" smtClean="0"/>
              <a:t> fetch + </a:t>
            </a:r>
            <a:r>
              <a:rPr lang="en-US" dirty="0" err="1" smtClean="0"/>
              <a:t>git</a:t>
            </a:r>
            <a:r>
              <a:rPr lang="en-US" dirty="0" smtClean="0"/>
              <a:t> checkout)</a:t>
            </a:r>
          </a:p>
          <a:p>
            <a:pPr lvl="1"/>
            <a:r>
              <a:rPr lang="en-US" dirty="0" smtClean="0"/>
              <a:t>Vendors are </a:t>
            </a:r>
            <a:r>
              <a:rPr lang="en-US" dirty="0" err="1" smtClean="0"/>
              <a:t>git</a:t>
            </a:r>
            <a:r>
              <a:rPr lang="en-US" dirty="0" smtClean="0"/>
              <a:t> repos, can be edited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composer install --prefer-source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composer </a:t>
            </a:r>
            <a:r>
              <a:rPr lang="en-US" dirty="0" smtClean="0">
                <a:latin typeface="Consolas"/>
                <a:cs typeface="Consolas"/>
              </a:rPr>
              <a:t>update </a:t>
            </a:r>
            <a:r>
              <a:rPr lang="en-US" dirty="0">
                <a:latin typeface="Consolas"/>
                <a:cs typeface="Consolas"/>
              </a:rPr>
              <a:t>--prefer</a:t>
            </a:r>
            <a:r>
              <a:rPr lang="en-US" dirty="0" smtClean="0">
                <a:latin typeface="Consolas"/>
                <a:cs typeface="Consolas"/>
              </a:rPr>
              <a:t>-source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Vendor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Vendor binary</a:t>
            </a:r>
            <a:r>
              <a:rPr lang="en-US" dirty="0" smtClean="0"/>
              <a:t> – “</a:t>
            </a:r>
            <a:r>
              <a:rPr lang="en-US" dirty="0"/>
              <a:t>Any command line script that a Composer package would like to pass along to a </a:t>
            </a:r>
            <a:r>
              <a:rPr lang="en-US" dirty="0" smtClean="0"/>
              <a:t>user…”</a:t>
            </a:r>
          </a:p>
          <a:p>
            <a:r>
              <a:rPr lang="en-US" dirty="0" smtClean="0"/>
              <a:t>Composer creates </a:t>
            </a:r>
            <a:r>
              <a:rPr lang="en-US" dirty="0" err="1" smtClean="0"/>
              <a:t>symlinks</a:t>
            </a:r>
            <a:r>
              <a:rPr lang="en-US" dirty="0" smtClean="0"/>
              <a:t> to these files in </a:t>
            </a:r>
            <a:r>
              <a:rPr lang="en-US" dirty="0" smtClean="0">
                <a:latin typeface="Consolas"/>
                <a:cs typeface="Consolas"/>
              </a:rPr>
              <a:t>vendor/bin</a:t>
            </a:r>
            <a:r>
              <a:rPr lang="en-US" dirty="0" smtClean="0"/>
              <a:t> directory.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Vendor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err="1"/>
              <a:t>phergie</a:t>
            </a:r>
            <a:r>
              <a:rPr lang="en-US" dirty="0"/>
              <a:t>/</a:t>
            </a:r>
            <a:r>
              <a:rPr lang="en-US" dirty="0" err="1"/>
              <a:t>phergie</a:t>
            </a:r>
            <a:r>
              <a:rPr lang="en-US" dirty="0"/>
              <a:t>-</a:t>
            </a:r>
            <a:r>
              <a:rPr lang="en-US" dirty="0" err="1"/>
              <a:t>irc</a:t>
            </a:r>
            <a:r>
              <a:rPr lang="en-US" dirty="0"/>
              <a:t>-bot-</a:t>
            </a:r>
            <a:r>
              <a:rPr lang="en-US" dirty="0" smtClean="0"/>
              <a:t>react contains a script “</a:t>
            </a:r>
            <a:r>
              <a:rPr lang="en-US" dirty="0" err="1" smtClean="0"/>
              <a:t>phergie</a:t>
            </a:r>
            <a:r>
              <a:rPr lang="en-US" dirty="0" smtClean="0"/>
              <a:t>” in its </a:t>
            </a:r>
            <a:r>
              <a:rPr lang="en-US" dirty="0" smtClean="0">
                <a:latin typeface="Consolas"/>
                <a:cs typeface="Consolas"/>
              </a:rPr>
              <a:t>bin</a:t>
            </a:r>
            <a:r>
              <a:rPr lang="en-US" dirty="0" smtClean="0"/>
              <a:t> directory.</a:t>
            </a:r>
          </a:p>
          <a:p>
            <a:r>
              <a:rPr lang="en-US" dirty="0" smtClean="0"/>
              <a:t>Its </a:t>
            </a:r>
            <a:r>
              <a:rPr lang="en-US" dirty="0" err="1" smtClean="0">
                <a:latin typeface="Consolas"/>
                <a:cs typeface="Consolas"/>
              </a:rPr>
              <a:t>composer.json</a:t>
            </a:r>
            <a:r>
              <a:rPr lang="en-US" dirty="0" smtClean="0"/>
              <a:t> contains:</a:t>
            </a:r>
          </a:p>
          <a:p>
            <a:pPr marL="5715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"</a:t>
            </a:r>
            <a:r>
              <a:rPr lang="en-US" sz="2600" dirty="0">
                <a:latin typeface="Consolas"/>
                <a:cs typeface="Consolas"/>
              </a:rPr>
              <a:t>bin": [</a:t>
            </a:r>
          </a:p>
          <a:p>
            <a:pPr marL="57150" indent="0">
              <a:buNone/>
            </a:pPr>
            <a:r>
              <a:rPr lang="en-US" sz="2600" dirty="0">
                <a:latin typeface="Consolas"/>
                <a:cs typeface="Consolas"/>
              </a:rPr>
              <a:t>        "bin/</a:t>
            </a:r>
            <a:r>
              <a:rPr lang="en-US" sz="2600" dirty="0" err="1">
                <a:latin typeface="Consolas"/>
                <a:cs typeface="Consolas"/>
              </a:rPr>
              <a:t>phergie</a:t>
            </a:r>
            <a:r>
              <a:rPr lang="en-US" sz="2600" dirty="0">
                <a:latin typeface="Consolas"/>
                <a:cs typeface="Consolas"/>
              </a:rPr>
              <a:t>"</a:t>
            </a:r>
          </a:p>
          <a:p>
            <a:pPr marL="57150" indent="0">
              <a:buNone/>
            </a:pPr>
            <a:r>
              <a:rPr lang="en-US" sz="2600" dirty="0">
                <a:latin typeface="Consolas"/>
                <a:cs typeface="Consolas"/>
              </a:rPr>
              <a:t>    ]</a:t>
            </a:r>
            <a:endParaRPr lang="en-US" sz="2600" dirty="0" smtClean="0">
              <a:latin typeface="Consolas"/>
              <a:cs typeface="Consolas"/>
            </a:endParaRPr>
          </a:p>
          <a:p>
            <a:r>
              <a:rPr lang="en-US" dirty="0" smtClean="0"/>
              <a:t>My installation of </a:t>
            </a:r>
            <a:r>
              <a:rPr lang="en-US" dirty="0" err="1" smtClean="0"/>
              <a:t>Phergie</a:t>
            </a:r>
            <a:r>
              <a:rPr lang="en-US" dirty="0" smtClean="0"/>
              <a:t> requires the bot package.</a:t>
            </a:r>
          </a:p>
          <a:p>
            <a:r>
              <a:rPr lang="en-US" dirty="0" smtClean="0"/>
              <a:t>Composer install creates a </a:t>
            </a:r>
            <a:r>
              <a:rPr lang="en-US" dirty="0" err="1" smtClean="0"/>
              <a:t>symlink</a:t>
            </a:r>
            <a:r>
              <a:rPr lang="en-US" dirty="0" smtClean="0"/>
              <a:t>:</a:t>
            </a:r>
          </a:p>
          <a:p>
            <a:pPr marL="57150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    vendor/bin/</a:t>
            </a:r>
            <a:r>
              <a:rPr lang="en-US" sz="2600" dirty="0" err="1" smtClean="0">
                <a:latin typeface="Consolas"/>
                <a:cs typeface="Consolas"/>
              </a:rPr>
              <a:t>phergie</a:t>
            </a:r>
            <a:r>
              <a:rPr lang="en-US" sz="2600" dirty="0" smtClean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-</a:t>
            </a:r>
            <a:r>
              <a:rPr lang="en-US" sz="2600" dirty="0" smtClean="0">
                <a:latin typeface="Consolas"/>
                <a:cs typeface="Consolas"/>
              </a:rPr>
              <a:t>&gt;</a:t>
            </a:r>
          </a:p>
          <a:p>
            <a:pPr marL="57150" indent="0">
              <a:buNone/>
            </a:pP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       vendor/</a:t>
            </a:r>
            <a:r>
              <a:rPr lang="en-US" sz="2600" dirty="0" err="1">
                <a:latin typeface="Consolas"/>
                <a:cs typeface="Consolas"/>
              </a:rPr>
              <a:t>phergie</a:t>
            </a:r>
            <a:r>
              <a:rPr lang="en-US" sz="2600" dirty="0">
                <a:latin typeface="Consolas"/>
                <a:cs typeface="Consolas"/>
              </a:rPr>
              <a:t>/</a:t>
            </a:r>
            <a:r>
              <a:rPr lang="en-US" sz="2600" dirty="0" err="1">
                <a:latin typeface="Consolas"/>
                <a:cs typeface="Consolas"/>
              </a:rPr>
              <a:t>phergie</a:t>
            </a:r>
            <a:r>
              <a:rPr lang="en-US" sz="2600" dirty="0">
                <a:latin typeface="Consolas"/>
                <a:cs typeface="Consolas"/>
              </a:rPr>
              <a:t>-</a:t>
            </a:r>
            <a:r>
              <a:rPr lang="en-US" sz="2600" dirty="0" err="1">
                <a:latin typeface="Consolas"/>
                <a:cs typeface="Consolas"/>
              </a:rPr>
              <a:t>irc</a:t>
            </a:r>
            <a:r>
              <a:rPr lang="en-US" sz="2600" dirty="0">
                <a:latin typeface="Consolas"/>
                <a:cs typeface="Consolas"/>
              </a:rPr>
              <a:t>-bot-react/bin/</a:t>
            </a:r>
            <a:r>
              <a:rPr lang="en-US" sz="2600" dirty="0" err="1" smtClean="0">
                <a:latin typeface="Consolas"/>
                <a:cs typeface="Consolas"/>
              </a:rPr>
              <a:t>phergie</a:t>
            </a:r>
            <a:endParaRPr lang="en-US" sz="2600" dirty="0" smtClean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Scripts and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Script</a:t>
            </a:r>
            <a:r>
              <a:rPr lang="en-US" dirty="0" smtClean="0"/>
              <a:t> – PHP static method or CLI command executed by composer during its work.</a:t>
            </a:r>
          </a:p>
          <a:p>
            <a:r>
              <a:rPr lang="en-US" b="1" dirty="0" smtClean="0"/>
              <a:t>Extra</a:t>
            </a:r>
            <a:r>
              <a:rPr lang="en-US" dirty="0" smtClean="0"/>
              <a:t> – arbitrary data that can be used by scripts.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Scripts and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Commonly-used events:</a:t>
            </a:r>
          </a:p>
          <a:p>
            <a:pPr lvl="1"/>
            <a:r>
              <a:rPr lang="en-US" dirty="0" smtClean="0"/>
              <a:t>pre-install-</a:t>
            </a:r>
            <a:r>
              <a:rPr lang="en-US" dirty="0" err="1" smtClean="0"/>
              <a:t>cmd</a:t>
            </a:r>
            <a:r>
              <a:rPr lang="en-US" dirty="0" smtClean="0"/>
              <a:t> / post-install-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pre-update-</a:t>
            </a:r>
            <a:r>
              <a:rPr lang="en-US" dirty="0" err="1" smtClean="0"/>
              <a:t>cmd</a:t>
            </a:r>
            <a:r>
              <a:rPr lang="en-US" dirty="0" smtClean="0"/>
              <a:t> / post-update-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autoload</a:t>
            </a:r>
            <a:r>
              <a:rPr lang="en-US" dirty="0" smtClean="0"/>
              <a:t>-dump / post-</a:t>
            </a:r>
            <a:r>
              <a:rPr lang="en-US" dirty="0" err="1" smtClean="0"/>
              <a:t>autoload</a:t>
            </a:r>
            <a:r>
              <a:rPr lang="en-US" dirty="0" smtClean="0"/>
              <a:t>-dump</a:t>
            </a:r>
          </a:p>
          <a:p>
            <a:pPr lvl="1"/>
            <a:r>
              <a:rPr lang="en-US" dirty="0" smtClean="0"/>
              <a:t>post-create-project-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pre-dependencies-solving / post-dependencies-solving</a:t>
            </a:r>
          </a:p>
          <a:p>
            <a:r>
              <a:rPr lang="en-US" dirty="0" smtClean="0"/>
              <a:t>Complete list: </a:t>
            </a:r>
            <a:r>
              <a:rPr lang="en-US" dirty="0" smtClean="0">
                <a:hlinkClick r:id="rId2"/>
              </a:rPr>
              <a:t>https://getcomposer.org/doc/articles/scripts.md#event-names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"scripts":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"</a:t>
            </a:r>
            <a:r>
              <a:rPr lang="en-US" dirty="0">
                <a:latin typeface="Consolas" panose="020B0609020204030204" pitchFamily="49" charset="0"/>
              </a:rPr>
              <a:t>post-install-</a:t>
            </a:r>
            <a:r>
              <a:rPr lang="en-US" dirty="0" err="1">
                <a:latin typeface="Consolas" panose="020B0609020204030204" pitchFamily="49" charset="0"/>
              </a:rPr>
              <a:t>cmd</a:t>
            </a:r>
            <a:r>
              <a:rPr lang="en-US" dirty="0">
                <a:latin typeface="Consolas" panose="020B0609020204030204" pitchFamily="49" charset="0"/>
              </a:rPr>
              <a:t>": [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</a:rPr>
              <a:t>MyVendor</a:t>
            </a:r>
            <a:r>
              <a:rPr lang="en-US" dirty="0">
                <a:latin typeface="Consolas" panose="020B0609020204030204" pitchFamily="49" charset="0"/>
              </a:rPr>
              <a:t>\\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warmCache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</a:rPr>
              <a:t>phpunit</a:t>
            </a:r>
            <a:r>
              <a:rPr lang="en-US" dirty="0">
                <a:latin typeface="Consolas" panose="020B0609020204030204" pitchFamily="49" charset="0"/>
              </a:rPr>
              <a:t> -c app/"</a:t>
            </a:r>
          </a:p>
          <a:p>
            <a:r>
              <a:rPr lang="en-US" dirty="0">
                <a:latin typeface="Consolas" panose="020B0609020204030204" pitchFamily="49" charset="0"/>
              </a:rPr>
              <a:t>        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"post-</a:t>
            </a:r>
            <a:r>
              <a:rPr lang="en-US" dirty="0" err="1">
                <a:latin typeface="Consolas" panose="020B0609020204030204" pitchFamily="49" charset="0"/>
              </a:rPr>
              <a:t>autoload</a:t>
            </a:r>
            <a:r>
              <a:rPr lang="en-US" dirty="0">
                <a:latin typeface="Consolas" panose="020B0609020204030204" pitchFamily="49" charset="0"/>
              </a:rPr>
              <a:t>-dump": 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"</a:t>
            </a:r>
            <a:r>
              <a:rPr lang="en-US" dirty="0" err="1" smtClean="0">
                <a:latin typeface="Consolas" panose="020B0609020204030204" pitchFamily="49" charset="0"/>
              </a:rPr>
              <a:t>MyVendor</a:t>
            </a:r>
            <a:r>
              <a:rPr lang="en-US" dirty="0" smtClean="0">
                <a:latin typeface="Consolas" panose="020B0609020204030204" pitchFamily="49" charset="0"/>
              </a:rPr>
              <a:t>\\</a:t>
            </a:r>
            <a:r>
              <a:rPr lang="en-US" dirty="0" err="1" smtClean="0">
                <a:latin typeface="Consolas" panose="020B0609020204030204" pitchFamily="49" charset="0"/>
              </a:rPr>
              <a:t>MyClass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postAutoloadDump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latin typeface="Consolas" panose="020B0609020204030204" pitchFamily="49" charset="0"/>
              </a:rPr>
              <a:t>        "post-create-project-</a:t>
            </a:r>
            <a:r>
              <a:rPr lang="en-US" dirty="0" err="1">
                <a:latin typeface="Consolas" panose="020B0609020204030204" pitchFamily="49" charset="0"/>
              </a:rPr>
              <a:t>cmd</a:t>
            </a:r>
            <a:r>
              <a:rPr lang="en-US" dirty="0">
                <a:latin typeface="Consolas" panose="020B0609020204030204" pitchFamily="49" charset="0"/>
              </a:rPr>
              <a:t>": [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</a:rPr>
              <a:t>php</a:t>
            </a:r>
            <a:r>
              <a:rPr lang="en-US" dirty="0">
                <a:latin typeface="Consolas" panose="020B0609020204030204" pitchFamily="49" charset="0"/>
              </a:rPr>
              <a:t> -r \"copy('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/local-</a:t>
            </a:r>
            <a:r>
              <a:rPr lang="en-US" dirty="0" err="1">
                <a:latin typeface="Consolas" panose="020B0609020204030204" pitchFamily="49" charset="0"/>
              </a:rPr>
              <a:t>example.php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local.php</a:t>
            </a:r>
            <a:r>
              <a:rPr lang="en-US" dirty="0">
                <a:latin typeface="Consolas" panose="020B0609020204030204" pitchFamily="49" charset="0"/>
              </a:rPr>
              <a:t>');\""</a:t>
            </a:r>
          </a:p>
          <a:p>
            <a:r>
              <a:rPr lang="en-US" dirty="0">
                <a:latin typeface="Consolas" panose="020B0609020204030204" pitchFamily="49" charset="0"/>
              </a:rPr>
              <a:t>        ]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"extra": { "foo": "bar"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8</a:t>
            </a:r>
            <a:r>
              <a:rPr lang="en-US" sz="2700" dirty="0" smtClean="0"/>
              <a:t>-1: Calling Scripts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php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namespace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MyVendor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4F81BD"/>
                </a:solidFill>
                <a:latin typeface="Consolas" panose="020B0609020204030204" pitchFamily="49" charset="0"/>
              </a:rPr>
              <a:t>use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Composer\Script\Event;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F81B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4F81BD"/>
                </a:solidFill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4F81BD"/>
                </a:solidFill>
                <a:latin typeface="Consolas" panose="020B0609020204030204" pitchFamily="49" charset="0"/>
              </a:rPr>
              <a:t>static 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postAutoloadDump</a:t>
            </a:r>
            <a:r>
              <a:rPr lang="en-US" dirty="0">
                <a:latin typeface="Consolas" panose="020B0609020204030204" pitchFamily="49" charset="0"/>
              </a:rPr>
              <a:t>(Event $event)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$</a:t>
            </a:r>
            <a:r>
              <a:rPr lang="en-US" dirty="0">
                <a:latin typeface="Consolas" panose="020B0609020204030204" pitchFamily="49" charset="0"/>
              </a:rPr>
              <a:t>extra = </a:t>
            </a:r>
            <a:r>
              <a:rPr lang="en-US" dirty="0">
                <a:latin typeface="Consolas" panose="020B0609020204030204" pitchFamily="49" charset="0"/>
              </a:rPr>
              <a:t>$event-&gt;</a:t>
            </a:r>
            <a:r>
              <a:rPr lang="en-US" dirty="0" err="1">
                <a:latin typeface="Consolas" panose="020B0609020204030204" pitchFamily="49" charset="0"/>
              </a:rPr>
              <a:t>getComposer</a:t>
            </a:r>
            <a:r>
              <a:rPr lang="en-US" dirty="0">
                <a:latin typeface="Consolas" panose="020B0609020204030204" pitchFamily="49" charset="0"/>
              </a:rPr>
              <a:t>()-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getPackage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getExtra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$</a:t>
            </a:r>
            <a:r>
              <a:rPr lang="en-US" dirty="0" err="1">
                <a:latin typeface="Consolas" panose="020B0609020204030204" pitchFamily="49" charset="0"/>
              </a:rPr>
              <a:t>vendorDir</a:t>
            </a:r>
            <a:r>
              <a:rPr lang="en-US" dirty="0">
                <a:latin typeface="Consolas" panose="020B0609020204030204" pitchFamily="49" charset="0"/>
              </a:rPr>
              <a:t> = $event-&gt;</a:t>
            </a:r>
            <a:r>
              <a:rPr lang="en-US" dirty="0" err="1">
                <a:latin typeface="Consolas" panose="020B0609020204030204" pitchFamily="49" charset="0"/>
              </a:rPr>
              <a:t>getComposer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-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getConfig</a:t>
            </a:r>
            <a:r>
              <a:rPr lang="en-US" dirty="0">
                <a:latin typeface="Consolas" panose="020B0609020204030204" pitchFamily="49" charset="0"/>
              </a:rPr>
              <a:t>()-&gt;get(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'vendor-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latin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</a:rPr>
              <a:t>vendorDir</a:t>
            </a:r>
            <a:r>
              <a:rPr lang="en-US" dirty="0">
                <a:latin typeface="Consolas" panose="020B0609020204030204" pitchFamily="49" charset="0"/>
              </a:rPr>
              <a:t> . '/</a:t>
            </a:r>
            <a:r>
              <a:rPr lang="en-US" dirty="0" err="1">
                <a:latin typeface="Consolas" panose="020B0609020204030204" pitchFamily="49" charset="0"/>
              </a:rPr>
              <a:t>autoload.php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some_function_from_an_autoloaded_file</a:t>
            </a:r>
            <a:r>
              <a:rPr lang="en-US" dirty="0" smtClean="0">
                <a:latin typeface="Consolas" panose="020B0609020204030204" pitchFamily="49" charset="0"/>
              </a:rPr>
              <a:t>($extra[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'foo'</a:t>
            </a:r>
            <a:r>
              <a:rPr lang="en-US" dirty="0" smtClean="0">
                <a:latin typeface="Consolas" panose="020B0609020204030204" pitchFamily="49" charset="0"/>
              </a:rPr>
              <a:t>])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8</a:t>
            </a:r>
            <a:r>
              <a:rPr lang="en-US" sz="2700" dirty="0" smtClean="0"/>
              <a:t>-2: Script Definitions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search – keyword search through current repositories (usually </a:t>
            </a:r>
            <a:r>
              <a:rPr lang="en-US" dirty="0" err="1" smtClean="0"/>
              <a:t>Packagist</a:t>
            </a:r>
            <a:r>
              <a:rPr lang="en-US" dirty="0" smtClean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900" dirty="0" smtClean="0">
                <a:solidFill>
                  <a:srgbClr val="4F81BD"/>
                </a:solidFill>
                <a:latin typeface="Consolas"/>
                <a:cs typeface="Consolas"/>
              </a:rPr>
              <a:t>$ composer </a:t>
            </a:r>
            <a:r>
              <a:rPr lang="en-US" sz="2900" dirty="0">
                <a:solidFill>
                  <a:srgbClr val="4F81BD"/>
                </a:solidFill>
                <a:latin typeface="Consolas"/>
                <a:cs typeface="Consolas"/>
              </a:rPr>
              <a:t>search </a:t>
            </a:r>
            <a:r>
              <a:rPr lang="en-US" sz="2900" dirty="0" err="1">
                <a:solidFill>
                  <a:srgbClr val="4F81BD"/>
                </a:solidFill>
                <a:latin typeface="Consolas"/>
                <a:cs typeface="Consolas"/>
              </a:rPr>
              <a:t>phergie</a:t>
            </a:r>
            <a:endParaRPr lang="en-US" sz="2900" dirty="0">
              <a:solidFill>
                <a:srgbClr val="4F81B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-</a:t>
            </a:r>
            <a:r>
              <a:rPr lang="en-US" sz="2900" dirty="0" err="1">
                <a:latin typeface="Consolas"/>
                <a:cs typeface="Consolas"/>
              </a:rPr>
              <a:t>irc</a:t>
            </a:r>
            <a:r>
              <a:rPr lang="en-US" sz="2900" dirty="0">
                <a:latin typeface="Consolas"/>
                <a:cs typeface="Consolas"/>
              </a:rPr>
              <a:t>-connection Data structure for containing information about an IRC client connection</a:t>
            </a:r>
          </a:p>
          <a:p>
            <a:pPr marL="0" indent="0">
              <a:buNone/>
            </a:pPr>
            <a:r>
              <a:rPr lang="en-US" sz="2900" dirty="0" err="1" smtClean="0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-</a:t>
            </a:r>
            <a:r>
              <a:rPr lang="en-US" sz="2900" dirty="0" err="1">
                <a:latin typeface="Consolas"/>
                <a:cs typeface="Consolas"/>
              </a:rPr>
              <a:t>irc</a:t>
            </a:r>
            <a:r>
              <a:rPr lang="en-US" sz="2900" dirty="0">
                <a:latin typeface="Consolas"/>
                <a:cs typeface="Consolas"/>
              </a:rPr>
              <a:t>-client-react IRC client library built on React</a:t>
            </a: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-</a:t>
            </a:r>
            <a:r>
              <a:rPr lang="en-US" sz="2900" dirty="0" err="1">
                <a:latin typeface="Consolas"/>
                <a:cs typeface="Consolas"/>
              </a:rPr>
              <a:t>irc</a:t>
            </a:r>
            <a:r>
              <a:rPr lang="en-US" sz="2900" dirty="0">
                <a:latin typeface="Consolas"/>
                <a:cs typeface="Consolas"/>
              </a:rPr>
              <a:t>-bot-react IRC bot built on React</a:t>
            </a:r>
          </a:p>
          <a:p>
            <a:pPr marL="0" indent="0">
              <a:buNone/>
            </a:pP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-</a:t>
            </a:r>
            <a:r>
              <a:rPr lang="en-US" sz="2900" dirty="0" err="1">
                <a:latin typeface="Consolas"/>
                <a:cs typeface="Consolas"/>
              </a:rPr>
              <a:t>irc</a:t>
            </a:r>
            <a:r>
              <a:rPr lang="en-US" sz="2900" dirty="0">
                <a:latin typeface="Consolas"/>
                <a:cs typeface="Consolas"/>
              </a:rPr>
              <a:t>-plugin-react-command </a:t>
            </a:r>
            <a:r>
              <a:rPr lang="en-US" sz="2900" dirty="0" err="1">
                <a:latin typeface="Consolas"/>
                <a:cs typeface="Consolas"/>
              </a:rPr>
              <a:t>Phergie</a:t>
            </a:r>
            <a:r>
              <a:rPr lang="en-US" sz="2900" dirty="0">
                <a:latin typeface="Consolas"/>
                <a:cs typeface="Consolas"/>
              </a:rPr>
              <a:t> plugin for parsing commands issued to the bot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Optimize 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PSR-0 / PSR-4 </a:t>
            </a:r>
            <a:r>
              <a:rPr lang="en-US" dirty="0" err="1" smtClean="0"/>
              <a:t>autoloading</a:t>
            </a:r>
            <a:r>
              <a:rPr lang="en-US" dirty="0" smtClean="0"/>
              <a:t> may require many calls to </a:t>
            </a:r>
            <a:r>
              <a:rPr lang="en-US" dirty="0" err="1" smtClean="0">
                <a:latin typeface="Consolas"/>
                <a:cs typeface="Consolas"/>
              </a:rPr>
              <a:t>file_exists</a:t>
            </a:r>
            <a:r>
              <a:rPr lang="en-US" dirty="0"/>
              <a:t> </a:t>
            </a:r>
            <a:r>
              <a:rPr lang="en-US" dirty="0" smtClean="0"/>
              <a:t>(SLOW).</a:t>
            </a:r>
          </a:p>
          <a:p>
            <a:r>
              <a:rPr lang="en-US" dirty="0" err="1" smtClean="0"/>
              <a:t>Classmaps</a:t>
            </a:r>
            <a:r>
              <a:rPr lang="en-US" dirty="0" smtClean="0"/>
              <a:t> are faster, but require manual updates.</a:t>
            </a:r>
          </a:p>
          <a:p>
            <a:r>
              <a:rPr lang="en-US" dirty="0" smtClean="0"/>
              <a:t>Composer to the rescue!!!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show – Displays currently installed packages.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composer show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Lists all packages.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composer show </a:t>
            </a:r>
            <a:r>
              <a:rPr lang="en-US" dirty="0" err="1" smtClean="0">
                <a:latin typeface="Consolas"/>
                <a:cs typeface="Consolas"/>
              </a:rPr>
              <a:t>pschwisow</a:t>
            </a:r>
            <a:r>
              <a:rPr lang="en-US" dirty="0" smtClean="0">
                <a:latin typeface="Consolas"/>
                <a:cs typeface="Consolas"/>
              </a:rPr>
              <a:t>/*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Lists all packages under </a:t>
            </a:r>
            <a:r>
              <a:rPr lang="en-US" dirty="0" err="1" smtClean="0"/>
              <a:t>pschwisow</a:t>
            </a:r>
            <a:r>
              <a:rPr lang="en-US" dirty="0" smtClean="0"/>
              <a:t> vendor.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composer show </a:t>
            </a:r>
            <a:r>
              <a:rPr lang="en-US" dirty="0" err="1" smtClean="0">
                <a:latin typeface="Consolas"/>
                <a:cs typeface="Consolas"/>
              </a:rPr>
              <a:t>pschwisow</a:t>
            </a:r>
            <a:r>
              <a:rPr lang="en-US" dirty="0" smtClean="0">
                <a:latin typeface="Consolas"/>
                <a:cs typeface="Consolas"/>
              </a:rPr>
              <a:t>/foo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Shows detailed information about one package.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(depends) – Shows which packages depend on the specified package.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$ composer why </a:t>
            </a:r>
            <a:r>
              <a:rPr lang="en-US" sz="2000" dirty="0">
                <a:solidFill>
                  <a:srgbClr val="4F81BD"/>
                </a:solidFill>
                <a:latin typeface="Consolas"/>
                <a:cs typeface="Consolas"/>
              </a:rPr>
              <a:t>doctrine/</a:t>
            </a:r>
            <a:r>
              <a:rPr lang="en-US" sz="2000" dirty="0" err="1">
                <a:solidFill>
                  <a:srgbClr val="4F81BD"/>
                </a:solidFill>
                <a:latin typeface="Consolas"/>
                <a:cs typeface="Consolas"/>
              </a:rPr>
              <a:t>lexer</a:t>
            </a:r>
            <a:endParaRPr lang="en-US" sz="2000" dirty="0">
              <a:solidFill>
                <a:srgbClr val="4F81B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doctrine</a:t>
            </a:r>
            <a:r>
              <a:rPr lang="en-US" sz="2000" dirty="0">
                <a:latin typeface="Consolas"/>
                <a:cs typeface="Consolas"/>
              </a:rPr>
              <a:t>/annotations v1.2.7 requires doctrine/</a:t>
            </a:r>
            <a:r>
              <a:rPr lang="en-US" sz="2000" dirty="0" err="1">
                <a:latin typeface="Consolas"/>
                <a:cs typeface="Consolas"/>
              </a:rPr>
              <a:t>lexer</a:t>
            </a:r>
            <a:r>
              <a:rPr lang="en-US" sz="2000" dirty="0">
                <a:latin typeface="Consolas"/>
                <a:cs typeface="Consolas"/>
              </a:rPr>
              <a:t> (1.*)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doctrine</a:t>
            </a:r>
            <a:r>
              <a:rPr lang="en-US" sz="2000" dirty="0">
                <a:latin typeface="Consolas"/>
                <a:cs typeface="Consolas"/>
              </a:rPr>
              <a:t>/common      v2.6.1 requires doctrine/</a:t>
            </a:r>
            <a:r>
              <a:rPr lang="en-US" sz="2000" dirty="0" err="1">
                <a:latin typeface="Consolas"/>
                <a:cs typeface="Consolas"/>
              </a:rPr>
              <a:t>lexer</a:t>
            </a:r>
            <a:r>
              <a:rPr lang="en-US" sz="2000" dirty="0">
                <a:latin typeface="Consolas"/>
                <a:cs typeface="Consolas"/>
              </a:rPr>
              <a:t> (1.*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why -</a:t>
            </a:r>
            <a:r>
              <a:rPr lang="en-US" dirty="0"/>
              <a:t>-tree – Show </a:t>
            </a:r>
            <a:r>
              <a:rPr lang="en-US" dirty="0" smtClean="0"/>
              <a:t>a </a:t>
            </a:r>
            <a:r>
              <a:rPr lang="en-US" dirty="0"/>
              <a:t>recursive </a:t>
            </a:r>
            <a:r>
              <a:rPr lang="en-US" dirty="0" smtClean="0"/>
              <a:t>tree of dependencies.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100" dirty="0" smtClean="0">
                <a:solidFill>
                  <a:srgbClr val="4F81BD"/>
                </a:solidFill>
                <a:latin typeface="Consolas"/>
                <a:cs typeface="Consolas"/>
              </a:rPr>
              <a:t>$ composer why </a:t>
            </a:r>
            <a:r>
              <a:rPr lang="en-US" sz="2100" dirty="0" err="1" smtClean="0">
                <a:solidFill>
                  <a:srgbClr val="4F81BD"/>
                </a:solidFill>
                <a:latin typeface="Consolas"/>
                <a:cs typeface="Consolas"/>
              </a:rPr>
              <a:t>psr</a:t>
            </a:r>
            <a:r>
              <a:rPr lang="en-US" sz="2100" dirty="0" smtClean="0">
                <a:solidFill>
                  <a:srgbClr val="4F81BD"/>
                </a:solidFill>
                <a:latin typeface="Consolas"/>
                <a:cs typeface="Consolas"/>
              </a:rPr>
              <a:t>/log --tree</a:t>
            </a:r>
            <a:endParaRPr lang="en-US" sz="2100" dirty="0">
              <a:solidFill>
                <a:srgbClr val="4F81B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100" dirty="0" err="1">
                <a:latin typeface="Consolas"/>
                <a:cs typeface="Consolas"/>
              </a:rPr>
              <a:t>psr</a:t>
            </a:r>
            <a:r>
              <a:rPr lang="en-US" sz="2100" dirty="0">
                <a:latin typeface="Consolas"/>
                <a:cs typeface="Consolas"/>
              </a:rPr>
              <a:t>/log 1.0.0 Common interface for logging libraries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|- </a:t>
            </a:r>
            <a:r>
              <a:rPr lang="en-US" sz="2100" dirty="0" err="1">
                <a:latin typeface="Consolas"/>
                <a:cs typeface="Consolas"/>
              </a:rPr>
              <a:t>aboutyou</a:t>
            </a:r>
            <a:r>
              <a:rPr lang="en-US" sz="2100" dirty="0">
                <a:latin typeface="Consolas"/>
                <a:cs typeface="Consolas"/>
              </a:rPr>
              <a:t>/app-</a:t>
            </a:r>
            <a:r>
              <a:rPr lang="en-US" sz="2100" dirty="0" err="1">
                <a:latin typeface="Consolas"/>
                <a:cs typeface="Consolas"/>
              </a:rPr>
              <a:t>sdk</a:t>
            </a:r>
            <a:r>
              <a:rPr lang="en-US" sz="2100" dirty="0">
                <a:latin typeface="Consolas"/>
                <a:cs typeface="Consolas"/>
              </a:rPr>
              <a:t> 2.6.11 (requires </a:t>
            </a:r>
            <a:r>
              <a:rPr lang="en-US" sz="2100" dirty="0" err="1">
                <a:latin typeface="Consolas"/>
                <a:cs typeface="Consolas"/>
              </a:rPr>
              <a:t>psr</a:t>
            </a:r>
            <a:r>
              <a:rPr lang="en-US" sz="2100" dirty="0">
                <a:latin typeface="Consolas"/>
                <a:cs typeface="Consolas"/>
              </a:rPr>
              <a:t>/log 1.0.*)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|  `- __root__ (requires </a:t>
            </a:r>
            <a:r>
              <a:rPr lang="en-US" sz="2100" dirty="0" err="1">
                <a:latin typeface="Consolas"/>
                <a:cs typeface="Consolas"/>
              </a:rPr>
              <a:t>aboutyou</a:t>
            </a:r>
            <a:r>
              <a:rPr lang="en-US" sz="2100" dirty="0">
                <a:latin typeface="Consolas"/>
                <a:cs typeface="Consolas"/>
              </a:rPr>
              <a:t>/app-</a:t>
            </a:r>
            <a:r>
              <a:rPr lang="en-US" sz="2100" dirty="0" err="1">
                <a:latin typeface="Consolas"/>
                <a:cs typeface="Consolas"/>
              </a:rPr>
              <a:t>sdk</a:t>
            </a:r>
            <a:r>
              <a:rPr lang="en-US" sz="2100" dirty="0">
                <a:latin typeface="Consolas"/>
                <a:cs typeface="Consolas"/>
              </a:rPr>
              <a:t> ^2.6)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|- monolog/monolog 1.17.2 (requires </a:t>
            </a:r>
            <a:r>
              <a:rPr lang="en-US" sz="2100" dirty="0" err="1">
                <a:latin typeface="Consolas"/>
                <a:cs typeface="Consolas"/>
              </a:rPr>
              <a:t>psr</a:t>
            </a:r>
            <a:r>
              <a:rPr lang="en-US" sz="2100" dirty="0">
                <a:latin typeface="Consolas"/>
                <a:cs typeface="Consolas"/>
              </a:rPr>
              <a:t>/log ~1.0)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|  `- </a:t>
            </a:r>
            <a:r>
              <a:rPr lang="en-US" sz="2100" dirty="0" err="1">
                <a:latin typeface="Consolas"/>
                <a:cs typeface="Consolas"/>
              </a:rPr>
              <a:t>laravel</a:t>
            </a:r>
            <a:r>
              <a:rPr lang="en-US" sz="2100" dirty="0">
                <a:latin typeface="Consolas"/>
                <a:cs typeface="Consolas"/>
              </a:rPr>
              <a:t>/framework v5.2.16 (requires monolog/monolog ~1.11)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|     `- __root__ (requires </a:t>
            </a:r>
            <a:r>
              <a:rPr lang="en-US" sz="2100" dirty="0" err="1">
                <a:latin typeface="Consolas"/>
                <a:cs typeface="Consolas"/>
              </a:rPr>
              <a:t>laravel</a:t>
            </a:r>
            <a:r>
              <a:rPr lang="en-US" sz="2100" dirty="0">
                <a:latin typeface="Consolas"/>
                <a:cs typeface="Consolas"/>
              </a:rPr>
              <a:t>/framework ^5.2)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`- </a:t>
            </a:r>
            <a:r>
              <a:rPr lang="en-US" sz="2100" dirty="0" err="1">
                <a:latin typeface="Consolas"/>
                <a:cs typeface="Consolas"/>
              </a:rPr>
              <a:t>symfony</a:t>
            </a:r>
            <a:r>
              <a:rPr lang="en-US" sz="2100" dirty="0">
                <a:latin typeface="Consolas"/>
                <a:cs typeface="Consolas"/>
              </a:rPr>
              <a:t>/</a:t>
            </a:r>
            <a:r>
              <a:rPr lang="en-US" sz="2100" dirty="0" err="1">
                <a:latin typeface="Consolas"/>
                <a:cs typeface="Consolas"/>
              </a:rPr>
              <a:t>symfony</a:t>
            </a:r>
            <a:r>
              <a:rPr lang="en-US" sz="2100" dirty="0">
                <a:latin typeface="Consolas"/>
                <a:cs typeface="Consolas"/>
              </a:rPr>
              <a:t> v3.0.2 (requires </a:t>
            </a:r>
            <a:r>
              <a:rPr lang="en-US" sz="2100" dirty="0" err="1">
                <a:latin typeface="Consolas"/>
                <a:cs typeface="Consolas"/>
              </a:rPr>
              <a:t>psr</a:t>
            </a:r>
            <a:r>
              <a:rPr lang="en-US" sz="2100" dirty="0">
                <a:latin typeface="Consolas"/>
                <a:cs typeface="Consolas"/>
              </a:rPr>
              <a:t>/log ~1.0)</a:t>
            </a:r>
          </a:p>
          <a:p>
            <a:pPr marL="0" indent="0">
              <a:buNone/>
            </a:pPr>
            <a:r>
              <a:rPr lang="en-US" sz="2100" dirty="0">
                <a:latin typeface="Consolas"/>
                <a:cs typeface="Consolas"/>
              </a:rPr>
              <a:t>   `- __root__ (requires </a:t>
            </a:r>
            <a:r>
              <a:rPr lang="en-US" sz="2100" dirty="0" err="1">
                <a:latin typeface="Consolas"/>
                <a:cs typeface="Consolas"/>
              </a:rPr>
              <a:t>symfony</a:t>
            </a:r>
            <a:r>
              <a:rPr lang="en-US" sz="2100" dirty="0">
                <a:latin typeface="Consolas"/>
                <a:cs typeface="Consolas"/>
              </a:rPr>
              <a:t>/</a:t>
            </a:r>
            <a:r>
              <a:rPr lang="en-US" sz="2100" dirty="0" err="1">
                <a:latin typeface="Consolas"/>
                <a:cs typeface="Consolas"/>
              </a:rPr>
              <a:t>symfony</a:t>
            </a:r>
            <a:r>
              <a:rPr lang="en-US" sz="2100" dirty="0">
                <a:latin typeface="Consolas"/>
                <a:cs typeface="Consolas"/>
              </a:rPr>
              <a:t> ^3.0)</a:t>
            </a:r>
            <a:endParaRPr lang="en-US" sz="2100" dirty="0" smtClean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why-not (prohibits) – Shows which packages block specified version of a package.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$ composer why-not 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symfony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/</a:t>
            </a:r>
            <a:r>
              <a:rPr lang="en-US" sz="2000" dirty="0" err="1" smtClean="0">
                <a:solidFill>
                  <a:srgbClr val="4F81BD"/>
                </a:solidFill>
                <a:latin typeface="Consolas"/>
                <a:cs typeface="Consolas"/>
              </a:rPr>
              <a:t>symfony</a:t>
            </a:r>
            <a:r>
              <a:rPr lang="en-US" sz="2000" dirty="0" smtClean="0">
                <a:solidFill>
                  <a:srgbClr val="4F81BD"/>
                </a:solidFill>
                <a:latin typeface="Consolas"/>
                <a:cs typeface="Consolas"/>
              </a:rPr>
              <a:t> 3.1</a:t>
            </a:r>
            <a:endParaRPr lang="en-US" sz="2000" dirty="0">
              <a:solidFill>
                <a:srgbClr val="4F81B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laravel</a:t>
            </a:r>
            <a:r>
              <a:rPr lang="en-US" sz="2000" dirty="0">
                <a:latin typeface="Consolas"/>
                <a:cs typeface="Consolas"/>
              </a:rPr>
              <a:t>/framework v5.2.16 requires </a:t>
            </a:r>
            <a:r>
              <a:rPr lang="en-US" sz="2000" dirty="0" err="1">
                <a:latin typeface="Consolas"/>
                <a:cs typeface="Consolas"/>
              </a:rPr>
              <a:t>symfony</a:t>
            </a:r>
            <a:r>
              <a:rPr lang="en-US" sz="2000" dirty="0">
                <a:latin typeface="Consolas"/>
                <a:cs typeface="Consolas"/>
              </a:rPr>
              <a:t>/</a:t>
            </a:r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-dumper (2.8.*|3.0.*)</a:t>
            </a:r>
            <a:endParaRPr lang="en-US" sz="2000" dirty="0" smtClean="0">
              <a:latin typeface="Consolas"/>
              <a:cs typeface="Consolas"/>
            </a:endParaRPr>
          </a:p>
          <a:p>
            <a:r>
              <a:rPr lang="en-US" dirty="0" smtClean="0"/>
              <a:t>-t or --tree also works for why-not.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-v – Checks for local modifications in your dependencies.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$ composer </a:t>
            </a:r>
            <a:r>
              <a:rPr lang="en-US" sz="2200" dirty="0">
                <a:solidFill>
                  <a:srgbClr val="4F81BD"/>
                </a:solidFill>
                <a:latin typeface="Consolas"/>
                <a:cs typeface="Consolas"/>
              </a:rPr>
              <a:t>status </a:t>
            </a:r>
            <a:r>
              <a:rPr lang="en-US" sz="2200" dirty="0" smtClean="0">
                <a:solidFill>
                  <a:srgbClr val="4F81BD"/>
                </a:solidFill>
                <a:latin typeface="Consolas"/>
                <a:cs typeface="Consolas"/>
              </a:rPr>
              <a:t>–v</a:t>
            </a:r>
            <a:endParaRPr lang="en-US" sz="2200" dirty="0">
              <a:solidFill>
                <a:srgbClr val="4F81BD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You </a:t>
            </a:r>
            <a:r>
              <a:rPr lang="en-US" sz="2200" dirty="0">
                <a:latin typeface="Consolas"/>
                <a:cs typeface="Consolas"/>
              </a:rPr>
              <a:t>have changes in the following dependencies: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vendor/</a:t>
            </a:r>
            <a:r>
              <a:rPr lang="en-US" sz="2200" dirty="0" err="1">
                <a:latin typeface="Consolas"/>
                <a:cs typeface="Consolas"/>
              </a:rPr>
              <a:t>seld</a:t>
            </a:r>
            <a:r>
              <a:rPr lang="en-US" sz="2200" dirty="0">
                <a:latin typeface="Consolas"/>
                <a:cs typeface="Consolas"/>
              </a:rPr>
              <a:t>/</a:t>
            </a:r>
            <a:r>
              <a:rPr lang="en-US" sz="2200" dirty="0" err="1">
                <a:latin typeface="Consolas"/>
                <a:cs typeface="Consolas"/>
              </a:rPr>
              <a:t>jsonlint</a:t>
            </a:r>
            <a:r>
              <a:rPr lang="en-US" sz="22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M </a:t>
            </a:r>
            <a:r>
              <a:rPr lang="en-US" sz="2200" dirty="0" err="1">
                <a:latin typeface="Consolas"/>
                <a:cs typeface="Consolas"/>
              </a:rPr>
              <a:t>README.mdown</a:t>
            </a:r>
            <a:endParaRPr lang="en-US" sz="2200" dirty="0" smtClean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validate – Checks if your </a:t>
            </a:r>
            <a:r>
              <a:rPr lang="en-US" sz="4400" dirty="0" err="1" smtClean="0"/>
              <a:t>composer.json</a:t>
            </a:r>
            <a:r>
              <a:rPr lang="en-US" sz="4400" dirty="0" smtClean="0"/>
              <a:t> is valid.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4F81BD"/>
                </a:solidFill>
                <a:latin typeface="Consolas"/>
                <a:cs typeface="Consolas"/>
              </a:rPr>
              <a:t>$ composer </a:t>
            </a:r>
            <a:r>
              <a:rPr lang="en-US" dirty="0">
                <a:solidFill>
                  <a:srgbClr val="4F81BD"/>
                </a:solidFill>
                <a:latin typeface="Consolas"/>
                <a:cs typeface="Consolas"/>
              </a:rPr>
              <a:t>validate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composer.json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 is valid for simple usage with composer but has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strict errors that make it unable to be published as a package: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See https://</a:t>
            </a:r>
            <a:r>
              <a:rPr lang="en-US" dirty="0" err="1">
                <a:latin typeface="Consolas"/>
                <a:cs typeface="Consolas"/>
              </a:rPr>
              <a:t>getcomposer.org</a:t>
            </a:r>
            <a:r>
              <a:rPr lang="en-US" dirty="0">
                <a:latin typeface="Consolas"/>
                <a:cs typeface="Consolas"/>
              </a:rPr>
              <a:t>/doc/04-schema.md for details on the schema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description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The property description is required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No license specified, it is recommended to do so. For closed-source software you may use "proprietary" as license.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require.pschwisow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phergie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irc</a:t>
            </a:r>
            <a:r>
              <a:rPr lang="en-US" dirty="0">
                <a:latin typeface="Consolas"/>
                <a:cs typeface="Consolas"/>
              </a:rPr>
              <a:t>-plugin-react-karma : unbound version constraints (</a:t>
            </a:r>
            <a:r>
              <a:rPr lang="en-US" dirty="0" err="1">
                <a:latin typeface="Consolas"/>
                <a:cs typeface="Consolas"/>
              </a:rPr>
              <a:t>dev</a:t>
            </a:r>
            <a:r>
              <a:rPr lang="en-US" dirty="0">
                <a:latin typeface="Consolas"/>
                <a:cs typeface="Consolas"/>
              </a:rPr>
              <a:t>-master) should be avoided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1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Composer can be configured through the </a:t>
            </a:r>
            <a:r>
              <a:rPr lang="en-US" dirty="0" err="1" smtClean="0">
                <a:latin typeface="Consolas"/>
                <a:cs typeface="Consolas"/>
              </a:rPr>
              <a:t>config</a:t>
            </a:r>
            <a:r>
              <a:rPr lang="en-US" dirty="0" smtClean="0"/>
              <a:t> section of </a:t>
            </a:r>
            <a:r>
              <a:rPr lang="en-US" dirty="0" err="1" smtClean="0">
                <a:latin typeface="Consolas"/>
                <a:cs typeface="Consolas"/>
              </a:rPr>
              <a:t>composer.json</a:t>
            </a:r>
            <a:r>
              <a:rPr lang="en-US" dirty="0" smtClean="0"/>
              <a:t> (root level only).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2242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default values shown below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// directories that are generally inside your project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  "vendor-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"vendor",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// where package are installed</a:t>
            </a:r>
            <a:endParaRPr lang="en-US" dirty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"bin-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": "</a:t>
            </a:r>
            <a:r>
              <a:rPr lang="en-US" dirty="0" smtClean="0">
                <a:latin typeface="Consolas" panose="020B0609020204030204" pitchFamily="49" charset="0"/>
              </a:rPr>
              <a:t>vendor/bin",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9BBB59"/>
                </a:solidFill>
                <a:latin typeface="Consolas" panose="020B0609020204030204" pitchFamily="49" charset="0"/>
              </a:rPr>
              <a:t>symlinks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to vendor binaries</a:t>
            </a:r>
          </a:p>
          <a:p>
            <a:endParaRPr lang="en-US" dirty="0" smtClean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       // “global” directories</a:t>
            </a:r>
          </a:p>
          <a:p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      // $HOME or ~ can be used to represent your home directory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"cache-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": </a:t>
            </a:r>
            <a:r>
              <a:rPr lang="en-US" dirty="0" smtClean="0">
                <a:latin typeface="Consolas" panose="020B0609020204030204" pitchFamily="49" charset="0"/>
              </a:rPr>
              <a:t>"$HOME/.composer/cache",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"</a:t>
            </a:r>
            <a:r>
              <a:rPr lang="en-US" dirty="0">
                <a:latin typeface="Consolas" panose="020B0609020204030204" pitchFamily="49" charset="0"/>
              </a:rPr>
              <a:t>cache</a:t>
            </a:r>
            <a:r>
              <a:rPr lang="en-US" dirty="0" smtClean="0">
                <a:latin typeface="Consolas" panose="020B0609020204030204" pitchFamily="49" charset="0"/>
              </a:rPr>
              <a:t>-files-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": "</a:t>
            </a:r>
            <a:r>
              <a:rPr lang="en-US" dirty="0" smtClean="0">
                <a:latin typeface="Consolas" panose="020B0609020204030204" pitchFamily="49" charset="0"/>
              </a:rPr>
              <a:t>$cache-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</a:rPr>
              <a:t>/files",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// cache for </a:t>
            </a:r>
            <a:r>
              <a:rPr lang="en-US" dirty="0" err="1" smtClean="0">
                <a:solidFill>
                  <a:srgbClr val="9BBB59"/>
                </a:solidFill>
                <a:latin typeface="Consolas" panose="020B0609020204030204" pitchFamily="49" charset="0"/>
              </a:rPr>
              <a:t>dist</a:t>
            </a:r>
            <a:endParaRPr lang="en-US" dirty="0" smtClean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"</a:t>
            </a:r>
            <a:r>
              <a:rPr lang="en-US" dirty="0">
                <a:latin typeface="Consolas" panose="020B0609020204030204" pitchFamily="49" charset="0"/>
              </a:rPr>
              <a:t>cache</a:t>
            </a:r>
            <a:r>
              <a:rPr lang="en-US" dirty="0" smtClean="0">
                <a:latin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</a:rPr>
              <a:t>vcs</a:t>
            </a:r>
            <a:r>
              <a:rPr lang="en-US" dirty="0" smtClean="0">
                <a:latin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": </a:t>
            </a:r>
            <a:r>
              <a:rPr lang="en-US" dirty="0" smtClean="0">
                <a:latin typeface="Consolas" panose="020B0609020204030204" pitchFamily="49" charset="0"/>
              </a:rPr>
              <a:t>"$cache-</a:t>
            </a:r>
            <a:r>
              <a:rPr lang="en-US" dirty="0" err="1" smtClean="0">
                <a:latin typeface="Consolas" panose="020B0609020204030204" pitchFamily="49" charset="0"/>
              </a:rPr>
              <a:t>dir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vcs</a:t>
            </a:r>
            <a:r>
              <a:rPr lang="en-US" dirty="0" smtClean="0">
                <a:latin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// cache of </a:t>
            </a:r>
            <a:r>
              <a:rPr lang="en-US" dirty="0" err="1" smtClean="0">
                <a:solidFill>
                  <a:srgbClr val="9BBB59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repos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// P.S. You can’t really use comments in JSON.</a:t>
            </a:r>
            <a:endParaRPr lang="en-US" dirty="0">
              <a:solidFill>
                <a:srgbClr val="9BBB5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</a:t>
            </a:r>
            <a:r>
              <a:rPr lang="en-US" sz="2700" dirty="0" smtClean="0"/>
              <a:t>10-1: Path Configuration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default values shown below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       // Autoloader searches PHP include path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  "use-include-path"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false,</a:t>
            </a:r>
          </a:p>
          <a:p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      // Always optimize autoloader (see --optimize-autoloader)</a:t>
            </a:r>
            <a:endParaRPr lang="en-US" dirty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"optimize-autoloader"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false,</a:t>
            </a:r>
            <a:endParaRPr lang="en-US" dirty="0" smtClean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      /</a:t>
            </a:r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/ 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Use only </a:t>
            </a:r>
            <a:r>
              <a:rPr lang="en-US" dirty="0" err="1" smtClean="0">
                <a:solidFill>
                  <a:srgbClr val="9BBB59"/>
                </a:solidFill>
                <a:latin typeface="Consolas" panose="020B0609020204030204" pitchFamily="49" charset="0"/>
              </a:rPr>
              <a:t>classmap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(see --</a:t>
            </a:r>
            <a:r>
              <a:rPr lang="en-US" dirty="0" err="1">
                <a:solidFill>
                  <a:srgbClr val="9BBB59"/>
                </a:solidFill>
                <a:latin typeface="Consolas" panose="020B0609020204030204" pitchFamily="49" charset="0"/>
              </a:rPr>
              <a:t>classmap</a:t>
            </a:r>
            <a:r>
              <a:rPr lang="en-US" dirty="0">
                <a:solidFill>
                  <a:srgbClr val="9BBB59"/>
                </a:solidFill>
                <a:latin typeface="Consolas" panose="020B0609020204030204" pitchFamily="49" charset="0"/>
              </a:rPr>
              <a:t>-authoritative)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"</a:t>
            </a:r>
            <a:r>
              <a:rPr lang="en-US" dirty="0" err="1">
                <a:latin typeface="Consolas" panose="020B0609020204030204" pitchFamily="49" charset="0"/>
              </a:rPr>
              <a:t>classmap</a:t>
            </a:r>
            <a:r>
              <a:rPr lang="en-US" dirty="0">
                <a:latin typeface="Consolas" panose="020B0609020204030204" pitchFamily="49" charset="0"/>
              </a:rPr>
              <a:t>-authoritative": false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endParaRPr lang="en-US" dirty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       // Add to this list if you have </a:t>
            </a:r>
            <a:r>
              <a:rPr lang="en-US" dirty="0" err="1" smtClean="0">
                <a:solidFill>
                  <a:srgbClr val="9BBB59"/>
                </a:solidFill>
                <a:latin typeface="Consolas" panose="020B0609020204030204" pitchFamily="49" charset="0"/>
              </a:rPr>
              <a:t>GitHub</a:t>
            </a:r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 Enterprise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-domains": ["</a:t>
            </a:r>
            <a:r>
              <a:rPr lang="en-US" dirty="0" err="1" smtClean="0">
                <a:latin typeface="Consolas" panose="020B0609020204030204" pitchFamily="49" charset="0"/>
              </a:rPr>
              <a:t>github.com</a:t>
            </a:r>
            <a:r>
              <a:rPr lang="en-US" dirty="0" smtClean="0">
                <a:latin typeface="Consolas" panose="020B0609020204030204" pitchFamily="49" charset="0"/>
              </a:rPr>
              <a:t>"]</a:t>
            </a:r>
            <a:endParaRPr lang="en-US" dirty="0" smtClean="0">
              <a:solidFill>
                <a:srgbClr val="9BBB59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9BBB59"/>
                </a:solidFill>
                <a:latin typeface="Consolas" panose="020B0609020204030204" pitchFamily="49" charset="0"/>
              </a:rPr>
              <a:t>// P.S. You can’t really use comments in JSON.</a:t>
            </a:r>
            <a:endParaRPr lang="en-US" dirty="0">
              <a:solidFill>
                <a:srgbClr val="9BBB5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</a:t>
            </a:r>
            <a:r>
              <a:rPr lang="en-US" sz="2700" dirty="0" smtClean="0"/>
              <a:t>10-2: More Configuration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 Engineer at </a:t>
            </a:r>
            <a:r>
              <a:rPr lang="en-US" dirty="0" smtClean="0">
                <a:hlinkClick r:id="rId3"/>
              </a:rPr>
              <a:t>Shutterstock</a:t>
            </a:r>
            <a:endParaRPr lang="en-US" dirty="0" smtClean="0"/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and </a:t>
            </a:r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Founder / Organizer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Lake / Kenosha PHP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5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6"/>
              </a:rPr>
              <a:t>@PSchwisow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7"/>
              </a:rPr>
              <a:t>github.com/PSchwisow/Miscellaneous/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Joind.in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8"/>
              </a:rPr>
              <a:t>https://joind.in</a:t>
            </a:r>
            <a:r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8"/>
              </a:rPr>
              <a:t>/talk/fde58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Composer logo </a:t>
            </a:r>
            <a:r>
              <a:rPr lang="en-US" dirty="0"/>
              <a:t>was created by </a:t>
            </a:r>
            <a:r>
              <a:rPr lang="en-US" dirty="0">
                <a:hlinkClick r:id="rId9"/>
              </a:rPr>
              <a:t>http://</a:t>
            </a:r>
            <a:r>
              <a:rPr lang="en-US" dirty="0" err="1">
                <a:hlinkClick r:id="rId9"/>
              </a:rPr>
              <a:t>wizardcat.com</a:t>
            </a:r>
            <a:r>
              <a:rPr lang="en-US" dirty="0">
                <a:hlinkClick r:id="rId9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PSchwisow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Optimize 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Composer can generate a </a:t>
            </a:r>
            <a:r>
              <a:rPr lang="en-US" dirty="0" err="1" smtClean="0"/>
              <a:t>classmap</a:t>
            </a:r>
            <a:r>
              <a:rPr lang="en-US" dirty="0" smtClean="0"/>
              <a:t> for all PSR-0/4 classes.</a:t>
            </a:r>
          </a:p>
          <a:p>
            <a:r>
              <a:rPr lang="en-US" dirty="0" smtClean="0"/>
              <a:t>If not in </a:t>
            </a:r>
            <a:r>
              <a:rPr lang="en-US" dirty="0" err="1" smtClean="0"/>
              <a:t>classmap</a:t>
            </a:r>
            <a:r>
              <a:rPr lang="en-US" dirty="0" smtClean="0"/>
              <a:t>, fallback to PSR-0/4 autoloader.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composer dump-</a:t>
            </a:r>
            <a:r>
              <a:rPr lang="en-US" sz="2400" dirty="0" err="1" smtClean="0">
                <a:latin typeface="Consolas"/>
                <a:cs typeface="Consolas"/>
              </a:rPr>
              <a:t>autoload</a:t>
            </a:r>
            <a:r>
              <a:rPr lang="en-US" sz="2400" dirty="0" smtClean="0">
                <a:latin typeface="Consolas"/>
                <a:cs typeface="Consolas"/>
              </a:rPr>
              <a:t> --optimize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composer install --optimize-autoloader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Optimize 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turn off PSR-0/4 fallback: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composer dump-</a:t>
            </a:r>
            <a:r>
              <a:rPr lang="en-US" sz="2400" dirty="0" err="1" smtClean="0">
                <a:latin typeface="Consolas"/>
                <a:cs typeface="Consolas"/>
              </a:rPr>
              <a:t>autoload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--</a:t>
            </a:r>
            <a:r>
              <a:rPr lang="en-US" sz="2400" dirty="0" err="1">
                <a:latin typeface="Consolas"/>
                <a:cs typeface="Consolas"/>
              </a:rPr>
              <a:t>classmap</a:t>
            </a:r>
            <a:r>
              <a:rPr lang="en-US" sz="2400" dirty="0">
                <a:latin typeface="Consolas"/>
                <a:cs typeface="Consolas"/>
              </a:rPr>
              <a:t>-authoritative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composer install --</a:t>
            </a:r>
            <a:r>
              <a:rPr lang="en-US" sz="2400" dirty="0" err="1" smtClean="0">
                <a:latin typeface="Consolas"/>
                <a:cs typeface="Consolas"/>
              </a:rPr>
              <a:t>classmap</a:t>
            </a:r>
            <a:r>
              <a:rPr lang="en-US" sz="2400" dirty="0" smtClean="0">
                <a:latin typeface="Consolas"/>
                <a:cs typeface="Consolas"/>
              </a:rPr>
              <a:t>-authoritative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Override </a:t>
            </a:r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Autoloader is built from a sorted list of </a:t>
            </a:r>
            <a:r>
              <a:rPr lang="en-US" dirty="0" err="1" smtClean="0"/>
              <a:t>autoload</a:t>
            </a:r>
            <a:r>
              <a:rPr lang="en-US" dirty="0" smtClean="0"/>
              <a:t> mappings from </a:t>
            </a:r>
            <a:r>
              <a:rPr lang="en-US" dirty="0" err="1" smtClean="0">
                <a:latin typeface="Consolas"/>
                <a:cs typeface="Consolas"/>
              </a:rPr>
              <a:t>composer.json</a:t>
            </a:r>
            <a:r>
              <a:rPr lang="en-US" dirty="0" smtClean="0"/>
              <a:t> files in the project and all dependencies.</a:t>
            </a:r>
          </a:p>
          <a:p>
            <a:r>
              <a:rPr lang="en-US" dirty="0" err="1"/>
              <a:t>Autoload</a:t>
            </a:r>
            <a:r>
              <a:rPr lang="en-US" dirty="0"/>
              <a:t> mappings in main </a:t>
            </a:r>
            <a:r>
              <a:rPr lang="en-US" dirty="0" err="1">
                <a:latin typeface="Consolas"/>
                <a:cs typeface="Consolas"/>
              </a:rPr>
              <a:t>composer.json</a:t>
            </a:r>
            <a:r>
              <a:rPr lang="en-US" dirty="0"/>
              <a:t> take precedence.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8" name="Picture 7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31162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"require":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phergie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-bot-react": "~2",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"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irc</a:t>
            </a:r>
            <a:r>
              <a:rPr lang="en-US" dirty="0">
                <a:latin typeface="Consolas" panose="020B0609020204030204" pitchFamily="49" charset="0"/>
              </a:rPr>
              <a:t>-plugin-react</a:t>
            </a:r>
            <a:r>
              <a:rPr lang="en-US" dirty="0" smtClean="0">
                <a:latin typeface="Consolas" panose="020B0609020204030204" pitchFamily="49" charset="0"/>
              </a:rPr>
              <a:t>-karma"</a:t>
            </a:r>
            <a:r>
              <a:rPr lang="en-US" dirty="0">
                <a:latin typeface="Consolas" panose="020B0609020204030204" pitchFamily="49" charset="0"/>
              </a:rPr>
              <a:t>: "~</a:t>
            </a:r>
            <a:r>
              <a:rPr lang="en-US" dirty="0" smtClean="0">
                <a:latin typeface="Consolas" panose="020B0609020204030204" pitchFamily="49" charset="0"/>
              </a:rPr>
              <a:t>2"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"</a:t>
            </a:r>
            <a:r>
              <a:rPr lang="en-US" dirty="0" err="1">
                <a:latin typeface="Consolas" panose="020B0609020204030204" pitchFamily="49" charset="0"/>
              </a:rPr>
              <a:t>autoload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"psr-4":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"</a:t>
            </a:r>
            <a:r>
              <a:rPr lang="en-US" dirty="0" err="1">
                <a:latin typeface="Consolas" panose="020B0609020204030204" pitchFamily="49" charset="0"/>
              </a:rPr>
              <a:t>PSchwisow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 smtClean="0">
                <a:latin typeface="Consolas" panose="020B0609020204030204" pitchFamily="49" charset="0"/>
              </a:rPr>
              <a:t>\Plugin</a:t>
            </a:r>
            <a:r>
              <a:rPr lang="en-US" dirty="0">
                <a:latin typeface="Consolas" panose="020B0609020204030204" pitchFamily="49" charset="0"/>
              </a:rPr>
              <a:t>\\Karma\\": </a:t>
            </a:r>
            <a:r>
              <a:rPr lang="en-US" dirty="0" smtClean="0">
                <a:latin typeface="Consolas" panose="020B0609020204030204" pitchFamily="49" charset="0"/>
              </a:rPr>
              <a:t>"/code/karma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2</a:t>
            </a:r>
            <a:r>
              <a:rPr lang="en-US" sz="2700" dirty="0" smtClean="0"/>
              <a:t>-1: Override </a:t>
            </a:r>
            <a:r>
              <a:rPr lang="en-US" sz="2700" dirty="0" err="1" smtClean="0"/>
              <a:t>Autoloading</a:t>
            </a:r>
            <a:r>
              <a:rPr lang="en-US" sz="2700" dirty="0" smtClean="0"/>
              <a:t> in </a:t>
            </a:r>
            <a:r>
              <a:rPr lang="en-US" sz="2700" dirty="0" err="1" smtClean="0"/>
              <a:t>composer.json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2242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php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/ autoload_psr4.php @generated by Composer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vendorDir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</a:rPr>
              <a:t>(__FILE__));</a:t>
            </a:r>
          </a:p>
          <a:p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baseDir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</a:rPr>
              <a:t>($</a:t>
            </a:r>
            <a:r>
              <a:rPr lang="en-US" dirty="0" err="1">
                <a:latin typeface="Consolas" panose="020B0609020204030204" pitchFamily="49" charset="0"/>
              </a:rPr>
              <a:t>vendorDir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array(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Phergie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\\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Irc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\\Bot\\React\\'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&gt; array(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$</a:t>
            </a:r>
            <a:r>
              <a:rPr lang="en-US" dirty="0" err="1">
                <a:latin typeface="Consolas" panose="020B0609020204030204" pitchFamily="49" charset="0"/>
              </a:rPr>
              <a:t>vendorDir</a:t>
            </a:r>
            <a:r>
              <a:rPr lang="en-US" dirty="0">
                <a:latin typeface="Consolas" panose="020B0609020204030204" pitchFamily="49" charset="0"/>
              </a:rPr>
              <a:t> . 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phergie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phergie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irc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-bot-react/</a:t>
            </a:r>
            <a:r>
              <a:rPr lang="en-US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)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PSchwisow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\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\Plugin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\\Karma\\'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&gt; array(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$</a:t>
            </a:r>
            <a:r>
              <a:rPr lang="en-US" dirty="0" err="1">
                <a:latin typeface="Consolas" panose="020B0609020204030204" pitchFamily="49" charset="0"/>
              </a:rPr>
              <a:t>baseDir</a:t>
            </a:r>
            <a:r>
              <a:rPr lang="en-US" dirty="0">
                <a:latin typeface="Consolas" panose="020B0609020204030204" pitchFamily="49" charset="0"/>
              </a:rPr>
              <a:t> . 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'/..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/karma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vendorDir</a:t>
            </a:r>
            <a:r>
              <a:rPr lang="en-US" dirty="0">
                <a:latin typeface="Consolas" panose="020B0609020204030204" pitchFamily="49" charset="0"/>
              </a:rPr>
              <a:t> . 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0504D"/>
                </a:solidFill>
                <a:latin typeface="Consolas" panose="020B0609020204030204" pitchFamily="49" charset="0"/>
              </a:rPr>
              <a:t>pschwisow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irc</a:t>
            </a:r>
            <a:r>
              <a:rPr lang="en-US" dirty="0">
                <a:solidFill>
                  <a:srgbClr val="C0504D"/>
                </a:solidFill>
                <a:latin typeface="Consolas" panose="020B0609020204030204" pitchFamily="49" charset="0"/>
              </a:rPr>
              <a:t>-plugin-react-karma/</a:t>
            </a:r>
            <a:r>
              <a:rPr lang="en-US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C0504D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)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dirty="0"/>
              <a:t>Example 2</a:t>
            </a:r>
            <a:r>
              <a:rPr lang="en-US" sz="2700" dirty="0" smtClean="0"/>
              <a:t>-2: vendor/composer/autoload_psr4.php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Inline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aliases tell Composer to use one version of a package as if it were another version.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20333</TotalTime>
  <Words>3080</Words>
  <Application>Microsoft Macintosh PowerPoint</Application>
  <PresentationFormat>On-screen Show (16:9)</PresentationFormat>
  <Paragraphs>547</Paragraphs>
  <Slides>39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10 Things You Didn’t Know You Could Do With Composer</vt:lpstr>
      <vt:lpstr>10 Things You Already Knew…</vt:lpstr>
      <vt:lpstr>1. Optimize Autoloader</vt:lpstr>
      <vt:lpstr>1. Optimize Autoloader</vt:lpstr>
      <vt:lpstr>1. Optimize Autoloader</vt:lpstr>
      <vt:lpstr>2. Override Autoloading</vt:lpstr>
      <vt:lpstr>Example 2-1: Override Autoloading in composer.json</vt:lpstr>
      <vt:lpstr>Example 2-2: vendor/composer/autoload_psr4.php</vt:lpstr>
      <vt:lpstr>3. Inline Aliases</vt:lpstr>
      <vt:lpstr>Example 3-1: Before Inline Alias</vt:lpstr>
      <vt:lpstr>Example 3-2: With Inline Alias</vt:lpstr>
      <vt:lpstr>4. Beyond Require</vt:lpstr>
      <vt:lpstr>4. Beyond Require</vt:lpstr>
      <vt:lpstr>4. Beyond Require</vt:lpstr>
      <vt:lpstr>4. Beyond Require</vt:lpstr>
      <vt:lpstr>4. Beyond Require</vt:lpstr>
      <vt:lpstr>5. Non-Packagist Repositories</vt:lpstr>
      <vt:lpstr>Example 5-1: VCS Repositories</vt:lpstr>
      <vt:lpstr>Example 5-2: Package Repositories</vt:lpstr>
      <vt:lpstr>6. dist vs. source</vt:lpstr>
      <vt:lpstr>6. dist vs. source</vt:lpstr>
      <vt:lpstr>6. dist vs. source</vt:lpstr>
      <vt:lpstr>7. Vendor Binaries</vt:lpstr>
      <vt:lpstr>7. Vendor Binaries</vt:lpstr>
      <vt:lpstr>8. Scripts and Extra</vt:lpstr>
      <vt:lpstr>8. Scripts and Extra</vt:lpstr>
      <vt:lpstr>Example 8-1: Calling Scripts</vt:lpstr>
      <vt:lpstr>Example 8-2: Script Definitions</vt:lpstr>
      <vt:lpstr>9. Informational Tools</vt:lpstr>
      <vt:lpstr>9. Informational Tools</vt:lpstr>
      <vt:lpstr>9. Informational Tools</vt:lpstr>
      <vt:lpstr>9. Informational Tools</vt:lpstr>
      <vt:lpstr>9. Informational Tools</vt:lpstr>
      <vt:lpstr>9. Informational Tools</vt:lpstr>
      <vt:lpstr>9. Informational Tools</vt:lpstr>
      <vt:lpstr>10. Configuration</vt:lpstr>
      <vt:lpstr>Example 10-1: Path Configuration</vt:lpstr>
      <vt:lpstr>Example 10-2: More Configuration</vt:lpstr>
      <vt:lpstr>Who Am I? Feedback / Contact /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ssadmin</cp:lastModifiedBy>
  <cp:revision>106</cp:revision>
  <dcterms:created xsi:type="dcterms:W3CDTF">2010-04-12T23:12:02Z</dcterms:created>
  <dcterms:modified xsi:type="dcterms:W3CDTF">2016-10-19T19:04:30Z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