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65" r:id="rId4"/>
    <p:sldId id="264" r:id="rId5"/>
    <p:sldId id="269" r:id="rId6"/>
    <p:sldId id="261" r:id="rId7"/>
    <p:sldId id="262" r:id="rId8"/>
    <p:sldId id="272" r:id="rId9"/>
    <p:sldId id="273" r:id="rId10"/>
    <p:sldId id="276" r:id="rId11"/>
    <p:sldId id="274" r:id="rId12"/>
    <p:sldId id="275" r:id="rId13"/>
    <p:sldId id="263" r:id="rId14"/>
    <p:sldId id="277" r:id="rId15"/>
    <p:sldId id="270" r:id="rId16"/>
    <p:sldId id="271" r:id="rId17"/>
    <p:sldId id="266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4014" autoAdjust="0"/>
  </p:normalViewPr>
  <p:slideViewPr>
    <p:cSldViewPr>
      <p:cViewPr varScale="1">
        <p:scale>
          <a:sx n="53" d="100"/>
          <a:sy n="53" d="100"/>
        </p:scale>
        <p:origin x="-16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My Time</c:v>
                </c:pt>
              </c:strCache>
            </c:strRef>
          </c:tx>
          <c:dPt>
            <c:idx val="0"/>
            <c:spPr>
              <a:solidFill>
                <a:schemeClr val="accent1">
                  <a:lumMod val="40000"/>
                  <a:lumOff val="60000"/>
                </a:schemeClr>
              </a:solidFill>
            </c:spPr>
          </c:dPt>
          <c:dPt>
            <c:idx val="1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dPt>
            <c:idx val="2"/>
            <c:spPr>
              <a:solidFill>
                <a:schemeClr val="accent3">
                  <a:lumMod val="60000"/>
                  <a:lumOff val="40000"/>
                </a:schemeClr>
              </a:solidFill>
            </c:spPr>
          </c:dPt>
          <c:dPt>
            <c:idx val="3"/>
            <c:spPr>
              <a:solidFill>
                <a:schemeClr val="accent4">
                  <a:lumMod val="40000"/>
                  <a:lumOff val="60000"/>
                </a:schemeClr>
              </a:solidFill>
            </c:spPr>
          </c:dPt>
          <c:cat>
            <c:strRef>
              <c:f>Sheet1!$A$2:$A$5</c:f>
              <c:strCache>
                <c:ptCount val="4"/>
                <c:pt idx="0">
                  <c:v>Write Code</c:v>
                </c:pt>
                <c:pt idx="1">
                  <c:v>Collaborate with TL on SW design issues</c:v>
                </c:pt>
                <c:pt idx="2">
                  <c:v>Assist / mentor junior developers</c:v>
                </c:pt>
                <c:pt idx="3">
                  <c:v>Suggest improvements in tech / processes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10</c:v>
                </c:pt>
                <c:pt idx="2">
                  <c:v>15</c:v>
                </c:pt>
                <c:pt idx="3">
                  <c:v>5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60033561777000211"/>
          <c:y val="1.7303941724667284E-2"/>
          <c:w val="0.39040512297073982"/>
          <c:h val="0.97661602624678989"/>
        </c:manualLayout>
      </c:layout>
      <c:txPr>
        <a:bodyPr/>
        <a:lstStyle/>
        <a:p>
          <a:pPr>
            <a:defRPr sz="2600" baseline="0"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My Time</c:v>
                </c:pt>
              </c:strCache>
            </c:strRef>
          </c:tx>
          <c:dPt>
            <c:idx val="0"/>
            <c:spPr>
              <a:solidFill>
                <a:schemeClr val="accent6">
                  <a:lumMod val="60000"/>
                  <a:lumOff val="40000"/>
                </a:schemeClr>
              </a:solidFill>
            </c:spPr>
          </c:dPt>
          <c:dPt>
            <c:idx val="1"/>
            <c:spPr>
              <a:solidFill>
                <a:schemeClr val="accent4">
                  <a:lumMod val="60000"/>
                  <a:lumOff val="40000"/>
                </a:schemeClr>
              </a:solidFill>
            </c:spPr>
          </c:dPt>
          <c:dPt>
            <c:idx val="2"/>
            <c:spPr>
              <a:solidFill>
                <a:schemeClr val="tx2">
                  <a:lumMod val="40000"/>
                  <a:lumOff val="60000"/>
                </a:schemeClr>
              </a:solidFill>
            </c:spPr>
          </c:dPt>
          <c:dPt>
            <c:idx val="3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dPt>
            <c:idx val="4"/>
            <c:spPr>
              <a:solidFill>
                <a:schemeClr val="bg1">
                  <a:lumMod val="85000"/>
                </a:schemeClr>
              </a:solidFill>
            </c:spPr>
          </c:dPt>
          <c:dPt>
            <c:idx val="5"/>
            <c:spPr>
              <a:solidFill>
                <a:schemeClr val="accent3">
                  <a:lumMod val="60000"/>
                  <a:lumOff val="40000"/>
                </a:schemeClr>
              </a:solidFill>
            </c:spPr>
          </c:dPt>
          <c:dPt>
            <c:idx val="6"/>
            <c:spPr>
              <a:solidFill>
                <a:schemeClr val="accent1">
                  <a:lumMod val="40000"/>
                  <a:lumOff val="60000"/>
                </a:schemeClr>
              </a:solidFill>
            </c:spPr>
          </c:dPt>
          <c:cat>
            <c:strRef>
              <c:f>Sheet1!$A$2:$A$8</c:f>
              <c:strCache>
                <c:ptCount val="7"/>
                <c:pt idx="0">
                  <c:v>Answer all the Q's</c:v>
                </c:pt>
                <c:pt idx="1">
                  <c:v>Triage all the problems</c:v>
                </c:pt>
                <c:pt idx="2">
                  <c:v>Run all the projects</c:v>
                </c:pt>
                <c:pt idx="3">
                  <c:v>Talk with all the users</c:v>
                </c:pt>
                <c:pt idx="4">
                  <c:v>Design all the things</c:v>
                </c:pt>
                <c:pt idx="5">
                  <c:v>Review all the code</c:v>
                </c:pt>
                <c:pt idx="6">
                  <c:v>Write code (?)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10</c:v>
                </c:pt>
                <c:pt idx="5">
                  <c:v>9.9</c:v>
                </c:pt>
                <c:pt idx="6">
                  <c:v>0.1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59118438320209843"/>
          <c:y val="0"/>
          <c:w val="0.39955635753864194"/>
          <c:h val="0.99351055233991059"/>
        </c:manualLayout>
      </c:layout>
      <c:txPr>
        <a:bodyPr/>
        <a:lstStyle/>
        <a:p>
          <a:pPr>
            <a:defRPr sz="2400" baseline="0"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F1C2C-0DB6-4B78-B003-109B267C4925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FDBAB-ACF9-4C0B-822D-0EA3A3C845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35FB8-41FD-47E9-B7AD-C8218B2B4B26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5AF1-7EE0-4F4F-BED1-950EDD6CE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Moving</a:t>
            </a:r>
            <a:r>
              <a:rPr lang="en-US" baseline="0" dirty="0" smtClean="0"/>
              <a:t> from full-time developer to manager is tough. In my case, the transition happened unexpectedly fast. This talk is shaped my personal experience, and I hope it’s helpful to those who find themselves in a similar position now or in the future.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5AF1-7EE0-4F4F-BED1-950EDD6CEB0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Distraction:</a:t>
            </a:r>
            <a:r>
              <a:rPr lang="en-US" baseline="0" dirty="0" smtClean="0"/>
              <a:t> Communication is good, but communication to random </a:t>
            </a:r>
            <a:r>
              <a:rPr lang="en-US" baseline="0" dirty="0" err="1" smtClean="0"/>
              <a:t>devs</a:t>
            </a:r>
            <a:r>
              <a:rPr lang="en-US" baseline="0" dirty="0" smtClean="0"/>
              <a:t> at random times is sub-optimal.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5AF1-7EE0-4F4F-BED1-950EDD6CEB0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Lieutenants:</a:t>
            </a:r>
            <a:r>
              <a:rPr lang="en-US" baseline="0" dirty="0" smtClean="0"/>
              <a:t> Look for those who are ready now / soon and those who show promise for future iterations</a:t>
            </a:r>
            <a:endParaRPr lang="en-US" dirty="0" smtClean="0"/>
          </a:p>
          <a:p>
            <a:r>
              <a:rPr lang="en-US" dirty="0" smtClean="0"/>
              <a:t>Keeping in touch: Review</a:t>
            </a:r>
            <a:r>
              <a:rPr lang="en-US" baseline="0" dirty="0" smtClean="0"/>
              <a:t> the code, ask your </a:t>
            </a:r>
            <a:r>
              <a:rPr lang="en-US" baseline="0" dirty="0" err="1" smtClean="0"/>
              <a:t>devs</a:t>
            </a:r>
            <a:r>
              <a:rPr lang="en-US" baseline="0" dirty="0" smtClean="0"/>
              <a:t> for details</a:t>
            </a:r>
          </a:p>
          <a:p>
            <a:r>
              <a:rPr lang="en-US" baseline="0" dirty="0" smtClean="0"/>
              <a:t>Outside work: Pick something you find fun and rewarding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5AF1-7EE0-4F4F-BED1-950EDD6CEB0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Push</a:t>
            </a:r>
            <a:r>
              <a:rPr lang="en-US" baseline="0" dirty="0" smtClean="0"/>
              <a:t> for whichever way you want to go, but either way is better than staying “in limbo”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5AF1-7EE0-4F4F-BED1-950EDD6CEB0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Management: Manage People</a:t>
            </a:r>
          </a:p>
          <a:p>
            <a:r>
              <a:rPr lang="en-US" dirty="0" smtClean="0"/>
              <a:t>Technical:</a:t>
            </a:r>
            <a:r>
              <a:rPr lang="en-US" baseline="0" dirty="0" smtClean="0"/>
              <a:t> Manage Code</a:t>
            </a:r>
          </a:p>
          <a:p>
            <a:r>
              <a:rPr lang="en-US" baseline="0" dirty="0" smtClean="0"/>
              <a:t>Project Mgmt: Manage Projects</a:t>
            </a:r>
          </a:p>
          <a:p>
            <a:r>
              <a:rPr lang="en-US" dirty="0" smtClean="0"/>
              <a:t>Evangelist</a:t>
            </a:r>
            <a:r>
              <a:rPr lang="en-US" baseline="0" dirty="0" smtClean="0"/>
              <a:t> / Sales: Use your technical knowledge to help / sell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5AF1-7EE0-4F4F-BED1-950EDD6CEB0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5AF1-7EE0-4F4F-BED1-950EDD6CEB0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5AF1-7EE0-4F4F-BED1-950EDD6CEB0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Code:</a:t>
            </a:r>
            <a:r>
              <a:rPr lang="en-US" baseline="0" dirty="0" smtClean="0"/>
              <a:t> and tests, documentation, etc.</a:t>
            </a:r>
          </a:p>
          <a:p>
            <a:r>
              <a:rPr lang="en-US" baseline="0" dirty="0" smtClean="0"/>
              <a:t>Collaborate on design: bounce ideas of each other, prototype, discuss</a:t>
            </a:r>
          </a:p>
          <a:p>
            <a:r>
              <a:rPr lang="en-US" baseline="0" dirty="0" smtClean="0"/>
              <a:t>Assist </a:t>
            </a:r>
            <a:r>
              <a:rPr lang="en-US" baseline="0" dirty="0" err="1" smtClean="0"/>
              <a:t>Jr’s</a:t>
            </a:r>
            <a:r>
              <a:rPr lang="en-US" baseline="0" dirty="0" smtClean="0"/>
              <a:t>: answer questions on how, why, what to do</a:t>
            </a:r>
          </a:p>
          <a:p>
            <a:r>
              <a:rPr lang="en-US" baseline="0" dirty="0" smtClean="0"/>
              <a:t>Suggest: What new libraries, techniques, etc. can we use?  How can we work better / smarter?</a:t>
            </a:r>
          </a:p>
          <a:p>
            <a:r>
              <a:rPr lang="en-US" baseline="0" dirty="0" smtClean="0"/>
              <a:t>Also: cover for TL during vacations, absences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5AF1-7EE0-4F4F-BED1-950EDD6CEB0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Answer</a:t>
            </a:r>
            <a:r>
              <a:rPr lang="en-US" baseline="0" dirty="0" smtClean="0"/>
              <a:t> Q’s: Help </a:t>
            </a:r>
            <a:r>
              <a:rPr lang="en-US" baseline="0" dirty="0" err="1" smtClean="0"/>
              <a:t>Jr’s</a:t>
            </a:r>
            <a:r>
              <a:rPr lang="en-US" baseline="0" dirty="0" smtClean="0"/>
              <a:t>, keep bosses informed, make all the day-to-day decisions</a:t>
            </a:r>
          </a:p>
          <a:p>
            <a:r>
              <a:rPr lang="en-US" baseline="0" dirty="0" smtClean="0"/>
              <a:t>Triage: Handle when something goes wrong in a non-obvious way, provide upper tier tech support, take charge of emergencies</a:t>
            </a:r>
          </a:p>
          <a:p>
            <a:r>
              <a:rPr lang="en-US" baseline="0" dirty="0" smtClean="0"/>
              <a:t>Run projects: Meetings, planning, design, transforming non-technical specs to tickets that can be handed to developers, managing progress, balancing priorities, communicating with PM and KSH, managing tech debt</a:t>
            </a:r>
          </a:p>
          <a:p>
            <a:r>
              <a:rPr lang="en-US" baseline="0" dirty="0" smtClean="0"/>
              <a:t>Talk w/ users: Get feedback, answer questions, bug or expected behavior?</a:t>
            </a:r>
          </a:p>
          <a:p>
            <a:r>
              <a:rPr lang="en-US" baseline="0" dirty="0" smtClean="0"/>
              <a:t>Design: Overall structure for our application, structure for new features, strategic thinking</a:t>
            </a:r>
          </a:p>
          <a:p>
            <a:r>
              <a:rPr lang="en-US" baseline="0" dirty="0" smtClean="0"/>
              <a:t>Review: CRs, QA, code standards, test coverage</a:t>
            </a:r>
          </a:p>
          <a:p>
            <a:r>
              <a:rPr lang="en-US" baseline="0" dirty="0" smtClean="0"/>
              <a:t>Write Code: Often I cannot afford to spend any time on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5AF1-7EE0-4F4F-BED1-950EDD6CEB0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Time: They</a:t>
            </a:r>
            <a:r>
              <a:rPr lang="en-US" baseline="0" dirty="0" smtClean="0"/>
              <a:t> hired you to work X hours per week. They can’t expect you to work 2X hours per week.</a:t>
            </a:r>
            <a:endParaRPr lang="en-US" dirty="0" smtClean="0"/>
          </a:p>
          <a:p>
            <a:r>
              <a:rPr lang="en-US" dirty="0" smtClean="0"/>
              <a:t>Superman: Management</a:t>
            </a:r>
            <a:r>
              <a:rPr lang="en-US" baseline="0" dirty="0" smtClean="0"/>
              <a:t> = getting things done through others. Rely on your teammates.</a:t>
            </a:r>
            <a:endParaRPr lang="en-US" dirty="0" smtClean="0"/>
          </a:p>
          <a:p>
            <a:r>
              <a:rPr lang="en-US" dirty="0" smtClean="0"/>
              <a:t>Something’s </a:t>
            </a:r>
            <a:r>
              <a:rPr lang="en-US" dirty="0" err="1" smtClean="0"/>
              <a:t>gotta</a:t>
            </a:r>
            <a:r>
              <a:rPr lang="en-US" dirty="0" smtClean="0"/>
              <a:t> give: Be willing to give things up. If you don’t do</a:t>
            </a:r>
            <a:r>
              <a:rPr lang="en-US" baseline="0" dirty="0" smtClean="0"/>
              <a:t> it intentionally, you will do it unintentionally.</a:t>
            </a:r>
            <a:endParaRPr lang="en-US" dirty="0" smtClean="0"/>
          </a:p>
          <a:p>
            <a:r>
              <a:rPr lang="en-US" dirty="0" smtClean="0"/>
              <a:t>Priorities: There</a:t>
            </a:r>
            <a:r>
              <a:rPr lang="en-US" baseline="0" dirty="0" smtClean="0"/>
              <a:t> will always be more time for work, don’t miss out on life.</a:t>
            </a:r>
            <a:endParaRPr lang="en-US" dirty="0" smtClean="0"/>
          </a:p>
          <a:p>
            <a:r>
              <a:rPr lang="en-US" dirty="0" smtClean="0"/>
              <a:t>Talk: Make</a:t>
            </a:r>
            <a:r>
              <a:rPr lang="en-US" baseline="0" dirty="0" smtClean="0"/>
              <a:t> sure you’re on the same page. Make sure he / she knows what you are and are not doing.  Ask for help when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5AF1-7EE0-4F4F-BED1-950EDD6CEB0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Chris </a:t>
            </a:r>
            <a:r>
              <a:rPr lang="en-US" dirty="0" err="1" smtClean="0"/>
              <a:t>Cornutt</a:t>
            </a:r>
            <a:r>
              <a:rPr lang="en-US" dirty="0" smtClean="0"/>
              <a:t>: PHPDeveloper.org and </a:t>
            </a:r>
            <a:r>
              <a:rPr lang="en-US" dirty="0" err="1" smtClean="0"/>
              <a:t>LoneStarPHP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5AF1-7EE0-4F4F-BED1-950EDD6CEB0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Experience:</a:t>
            </a:r>
            <a:r>
              <a:rPr lang="en-US" baseline="0" dirty="0" smtClean="0"/>
              <a:t> All experience is good experience.  It makes you more valuable.  Talk about what I have learned (project management, more contact with users, more information about other departments).</a:t>
            </a:r>
            <a:endParaRPr lang="en-US" dirty="0" smtClean="0"/>
          </a:p>
          <a:p>
            <a:r>
              <a:rPr lang="en-US" dirty="0" smtClean="0"/>
              <a:t>Test drive: See</a:t>
            </a:r>
            <a:r>
              <a:rPr lang="en-US" baseline="0" dirty="0" smtClean="0"/>
              <a:t> what it’s like. Minimal risk (because you were not hired to do this).</a:t>
            </a:r>
            <a:endParaRPr lang="en-US" dirty="0" smtClean="0"/>
          </a:p>
          <a:p>
            <a:r>
              <a:rPr lang="en-US" dirty="0" smtClean="0"/>
              <a:t>Different</a:t>
            </a:r>
            <a:r>
              <a:rPr lang="en-US" baseline="0" dirty="0" smtClean="0"/>
              <a:t> perspective: See where the boss is coming from. It makes you better developer.</a:t>
            </a:r>
          </a:p>
          <a:p>
            <a:r>
              <a:rPr lang="en-US" baseline="0" dirty="0" smtClean="0"/>
              <a:t>Decide: Weigh your 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5AF1-7EE0-4F4F-BED1-950EDD6CEB0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Multi-threading: Get</a:t>
            </a:r>
            <a:r>
              <a:rPr lang="en-US" baseline="0" dirty="0" smtClean="0"/>
              <a:t> multiple </a:t>
            </a:r>
            <a:r>
              <a:rPr lang="en-US" baseline="0" dirty="0" err="1" smtClean="0"/>
              <a:t>devs</a:t>
            </a:r>
            <a:r>
              <a:rPr lang="en-US" baseline="0" dirty="0" smtClean="0"/>
              <a:t> working in parallel</a:t>
            </a:r>
          </a:p>
          <a:p>
            <a:r>
              <a:rPr lang="en-US" baseline="0" dirty="0" smtClean="0"/>
              <a:t>Dependencies: Split tickets in a way that blockers are small. Do them early!</a:t>
            </a:r>
          </a:p>
          <a:p>
            <a:r>
              <a:rPr lang="en-US" baseline="0" dirty="0" smtClean="0"/>
              <a:t>Priorities: Don’t assume, communicate! “Master plan” with priorities is very helpful. Negotiate if necessary.</a:t>
            </a:r>
          </a:p>
          <a:p>
            <a:r>
              <a:rPr lang="en-US" baseline="0" dirty="0" smtClean="0"/>
              <a:t>Failure: Projects may fail due to underestimation, unforeseen problems, changing priorities, etc. Don’t keep beating a dead horse.</a:t>
            </a:r>
          </a:p>
          <a:p>
            <a:r>
              <a:rPr lang="en-US" baseline="0" dirty="0" smtClean="0"/>
              <a:t>Misc: You always devote a portion to non-project. You can adjust, but watch for pile-ups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5AF1-7EE0-4F4F-BED1-950EDD6CEB0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Real Time: Time is “lost” due to meetings, communications, “time in transit”.</a:t>
            </a:r>
          </a:p>
          <a:p>
            <a:r>
              <a:rPr lang="en-US" baseline="0" dirty="0" err="1" smtClean="0"/>
              <a:t>Avg</a:t>
            </a:r>
            <a:r>
              <a:rPr lang="en-US" baseline="0" dirty="0" smtClean="0"/>
              <a:t> Dev: Not everyone codes at the same rate. Plan for time to get “up to speed”.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5AF1-7EE0-4F4F-BED1-950EDD6CEB0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F8FF-1A56-49F1-9431-4385C2F81452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EB84-B2C0-49B7-A316-AB10BBDF1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F8FF-1A56-49F1-9431-4385C2F81452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EB84-B2C0-49B7-A316-AB10BBDF1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F8FF-1A56-49F1-9431-4385C2F81452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EB84-B2C0-49B7-A316-AB10BBDF1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F8FF-1A56-49F1-9431-4385C2F81452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EB84-B2C0-49B7-A316-AB10BBDF1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iterate type="lt">
                    <p:tmPct val="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F8FF-1A56-49F1-9431-4385C2F81452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EB84-B2C0-49B7-A316-AB10BBDF1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F8FF-1A56-49F1-9431-4385C2F81452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EB84-B2C0-49B7-A316-AB10BBDF1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F8FF-1A56-49F1-9431-4385C2F81452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EB84-B2C0-49B7-A316-AB10BBDF1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F8FF-1A56-49F1-9431-4385C2F81452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EB84-B2C0-49B7-A316-AB10BBDF1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F8FF-1A56-49F1-9431-4385C2F81452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EB84-B2C0-49B7-A316-AB10BBDF1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F8FF-1A56-49F1-9431-4385C2F81452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EB84-B2C0-49B7-A316-AB10BBDF1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F8FF-1A56-49F1-9431-4385C2F81452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EB84-B2C0-49B7-A316-AB10BBDF1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DF8FF-1A56-49F1-9431-4385C2F81452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4EB84-B2C0-49B7-A316-AB10BBDF1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rian.moonspot.net/managing-communication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kekenoshaphp.com/" TargetMode="External"/><Relationship Id="rId7" Type="http://schemas.openxmlformats.org/officeDocument/2006/relationships/hyperlink" Target="https://github.com/PSchwisow/Miscellaneous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hyperlink" Target="https://twitter.com/PSchwisow" TargetMode="External"/><Relationship Id="rId5" Type="http://schemas.openxmlformats.org/officeDocument/2006/relationships/hyperlink" Target="mailto:patrick.schwisow@gmail.com" TargetMode="External"/><Relationship Id="rId4" Type="http://schemas.openxmlformats.org/officeDocument/2006/relationships/hyperlink" Target="https://joind.in/816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Patrick Schwisow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php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err="1" smtClean="0">
                <a:solidFill>
                  <a:schemeClr val="tx1"/>
                </a:solidFill>
              </a:rPr>
              <a:t>tek</a:t>
            </a:r>
            <a:r>
              <a:rPr lang="en-US" dirty="0" smtClean="0">
                <a:solidFill>
                  <a:schemeClr val="tx1"/>
                </a:solidFill>
              </a:rPr>
              <a:t>] 2013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May 16, 2013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DoAllTheThing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600" y="885825"/>
            <a:ext cx="4762500" cy="3381375"/>
          </a:xfrm>
          <a:prstGeom prst="rect">
            <a:avLst/>
          </a:prstGeom>
        </p:spPr>
      </p:pic>
    </p:spTree>
  </p:cSld>
  <p:clrMapOvr>
    <a:masterClrMapping/>
  </p:clrMapOvr>
  <p:transition advTm="3541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Lessons Learned: Project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Estimation is </a:t>
            </a:r>
            <a:r>
              <a:rPr lang="en-US" b="1" i="1" dirty="0" smtClean="0"/>
              <a:t>HARD</a:t>
            </a:r>
          </a:p>
          <a:p>
            <a:r>
              <a:rPr lang="en-US" dirty="0" smtClean="0"/>
              <a:t>You </a:t>
            </a:r>
            <a:r>
              <a:rPr lang="en-US" i="1" dirty="0" smtClean="0"/>
              <a:t>will</a:t>
            </a:r>
            <a:r>
              <a:rPr lang="en-US" dirty="0" smtClean="0"/>
              <a:t> underestimate time and complexity</a:t>
            </a:r>
          </a:p>
          <a:p>
            <a:r>
              <a:rPr lang="en-US" dirty="0" smtClean="0"/>
              <a:t>The fewer details you have worked out, the more you will underestimate</a:t>
            </a:r>
          </a:p>
          <a:p>
            <a:r>
              <a:rPr lang="en-US" dirty="0" smtClean="0"/>
              <a:t>“Dev hours” != “real time to completion”</a:t>
            </a:r>
          </a:p>
          <a:p>
            <a:r>
              <a:rPr lang="en-US" dirty="0" smtClean="0"/>
              <a:t>Include time for code review / testing</a:t>
            </a:r>
          </a:p>
          <a:p>
            <a:r>
              <a:rPr lang="en-US" dirty="0" smtClean="0"/>
              <a:t>Estimate based on “average dev”, not you!</a:t>
            </a:r>
          </a:p>
          <a:p>
            <a:r>
              <a:rPr lang="en-US" dirty="0" smtClean="0"/>
              <a:t>Re-evaluate and revise estimates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Learned: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== distraction. Manage it!</a:t>
            </a:r>
          </a:p>
          <a:p>
            <a:r>
              <a:rPr lang="en-US" dirty="0" smtClean="0"/>
              <a:t>Tell </a:t>
            </a:r>
            <a:r>
              <a:rPr lang="en-US" dirty="0" err="1" smtClean="0"/>
              <a:t>devs</a:t>
            </a:r>
            <a:r>
              <a:rPr lang="en-US" dirty="0" smtClean="0"/>
              <a:t>, “It’s OK to say ‘no’ or ‘talk to TL’.”</a:t>
            </a:r>
          </a:p>
          <a:p>
            <a:r>
              <a:rPr lang="en-US" dirty="0" smtClean="0"/>
              <a:t>Don’t get behind</a:t>
            </a:r>
          </a:p>
          <a:p>
            <a:r>
              <a:rPr lang="en-US" dirty="0" smtClean="0"/>
              <a:t>Be proactive</a:t>
            </a:r>
          </a:p>
          <a:p>
            <a:r>
              <a:rPr lang="en-US" dirty="0" smtClean="0"/>
              <a:t>Sometimes you need to “sell it”</a:t>
            </a:r>
          </a:p>
          <a:p>
            <a:pPr lvl="1"/>
            <a:r>
              <a:rPr lang="en-US" dirty="0" smtClean="0"/>
              <a:t>Sell your ideas</a:t>
            </a:r>
          </a:p>
          <a:p>
            <a:pPr lvl="1"/>
            <a:r>
              <a:rPr lang="en-US" dirty="0" smtClean="0"/>
              <a:t>Show the value of your team’s accomplishments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67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TL had </a:t>
            </a:r>
            <a:r>
              <a:rPr lang="en-US" i="1" dirty="0" smtClean="0"/>
              <a:t>you</a:t>
            </a:r>
            <a:r>
              <a:rPr lang="en-US" dirty="0" smtClean="0"/>
              <a:t> to rely on. Who is your 2</a:t>
            </a:r>
            <a:r>
              <a:rPr lang="en-US" baseline="30000" dirty="0" smtClean="0"/>
              <a:t>nd</a:t>
            </a:r>
            <a:r>
              <a:rPr lang="en-US" dirty="0" smtClean="0"/>
              <a:t> in command?</a:t>
            </a:r>
          </a:p>
          <a:p>
            <a:r>
              <a:rPr lang="en-US" dirty="0" smtClean="0"/>
              <a:t>Find or make “lieutenants”</a:t>
            </a:r>
          </a:p>
          <a:p>
            <a:r>
              <a:rPr lang="en-US" dirty="0" smtClean="0"/>
              <a:t>Keeping in touch with the code will be work</a:t>
            </a:r>
          </a:p>
          <a:p>
            <a:r>
              <a:rPr lang="en-US" dirty="0" smtClean="0"/>
              <a:t>Make time for something “tech-y” outside work</a:t>
            </a:r>
          </a:p>
          <a:p>
            <a:pPr lvl="1"/>
            <a:r>
              <a:rPr lang="en-US" dirty="0" smtClean="0"/>
              <a:t>User Groups</a:t>
            </a:r>
          </a:p>
          <a:p>
            <a:pPr lvl="1"/>
            <a:r>
              <a:rPr lang="en-US" dirty="0" smtClean="0"/>
              <a:t>Open Source Contribution</a:t>
            </a:r>
          </a:p>
          <a:p>
            <a:pPr lvl="1"/>
            <a:r>
              <a:rPr lang="en-US" dirty="0" smtClean="0"/>
              <a:t>Reading / Writing / Editing</a:t>
            </a:r>
          </a:p>
        </p:txBody>
      </p:sp>
      <p:pic>
        <p:nvPicPr>
          <p:cNvPr id="4" name="Picture 3" descr="riker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99200" y="1689100"/>
            <a:ext cx="2844800" cy="379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do we go from here?</a:t>
            </a:r>
            <a:br>
              <a:rPr lang="en-US" dirty="0" smtClean="0"/>
            </a:br>
            <a:r>
              <a:rPr lang="en-US" dirty="0" smtClean="0"/>
              <a:t>(short term)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00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Move up (to management)</a:t>
            </a:r>
          </a:p>
          <a:p>
            <a:r>
              <a:rPr lang="en-US" dirty="0" smtClean="0"/>
              <a:t>Move back (to development)</a:t>
            </a:r>
          </a:p>
          <a:p>
            <a:r>
              <a:rPr lang="en-US" dirty="0" smtClean="0"/>
              <a:t>The decision is not always yours, but push for what you </a:t>
            </a:r>
            <a:r>
              <a:rPr lang="en-US" dirty="0" smtClean="0"/>
              <a:t>want</a:t>
            </a:r>
            <a:endParaRPr lang="en-US" dirty="0" smtClean="0"/>
          </a:p>
        </p:txBody>
      </p:sp>
      <p:pic>
        <p:nvPicPr>
          <p:cNvPr id="6" name="Content Placeholder 5" descr="2013-02-02 14.48.05.jp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rcRect l="16471" b="13235"/>
          <a:stretch>
            <a:fillRect/>
          </a:stretch>
        </p:blipFill>
        <p:spPr>
          <a:xfrm>
            <a:off x="5234822" y="1600199"/>
            <a:ext cx="3375778" cy="4675673"/>
          </a:xfrm>
        </p:spPr>
      </p:pic>
    </p:spTree>
    <p:custDataLst>
      <p:tags r:id="rId1"/>
    </p:custDataLst>
  </p:cSld>
  <p:clrMapOvr>
    <a:masterClrMapping/>
  </p:clrMapOvr>
  <p:transition advTm="7683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back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shame in going back</a:t>
            </a:r>
          </a:p>
          <a:p>
            <a:r>
              <a:rPr lang="en-US" dirty="0" smtClean="0"/>
              <a:t>Don’t </a:t>
            </a:r>
            <a:r>
              <a:rPr lang="en-US" dirty="0" smtClean="0"/>
              <a:t>take it personally</a:t>
            </a:r>
          </a:p>
          <a:p>
            <a:r>
              <a:rPr lang="en-US" dirty="0" smtClean="0"/>
              <a:t>Watch your ego / attitude</a:t>
            </a:r>
          </a:p>
          <a:p>
            <a:r>
              <a:rPr lang="en-US" dirty="0" smtClean="0"/>
              <a:t>Support your new </a:t>
            </a:r>
            <a:r>
              <a:rPr lang="en-US" dirty="0" smtClean="0"/>
              <a:t>boss / show your value</a:t>
            </a:r>
          </a:p>
          <a:p>
            <a:r>
              <a:rPr lang="en-US" dirty="0" smtClean="0"/>
              <a:t>Figure out what your new “normal” is</a:t>
            </a:r>
          </a:p>
          <a:p>
            <a:r>
              <a:rPr lang="en-US" dirty="0" smtClean="0"/>
              <a:t>Plan / prepare for your next step</a:t>
            </a: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Where do we go from here?</a:t>
            </a:r>
            <a:br>
              <a:rPr lang="en-US" dirty="0" smtClean="0"/>
            </a:br>
            <a:r>
              <a:rPr lang="en-US" dirty="0" smtClean="0"/>
              <a:t>(long term)</a:t>
            </a:r>
            <a:endParaRPr lang="en-US" dirty="0"/>
          </a:p>
        </p:txBody>
      </p:sp>
      <p:pic>
        <p:nvPicPr>
          <p:cNvPr id="5" name="Content Placeholder 4" descr="2012-10-30 17.36.47.jpg"/>
          <p:cNvPicPr>
            <a:picLocks noGrp="1" noChangeAspect="1"/>
          </p:cNvPicPr>
          <p:nvPr>
            <p:ph sz="half" idx="1"/>
          </p:nvPr>
        </p:nvPicPr>
        <p:blipFill>
          <a:blip r:embed="rId4" cstate="print"/>
          <a:srcRect l="11765" t="4632" r="15588" b="4040"/>
          <a:stretch>
            <a:fillRect/>
          </a:stretch>
        </p:blipFill>
        <p:spPr>
          <a:xfrm>
            <a:off x="0" y="1219200"/>
            <a:ext cx="2465952" cy="413342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/>
          <a:p>
            <a:r>
              <a:rPr lang="en-US" dirty="0" smtClean="0"/>
              <a:t>Everyone wants different things</a:t>
            </a:r>
          </a:p>
          <a:p>
            <a:r>
              <a:rPr lang="en-US" dirty="0" smtClean="0"/>
              <a:t>Career Tracks:</a:t>
            </a:r>
          </a:p>
          <a:p>
            <a:pPr lvl="1"/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Technical</a:t>
            </a:r>
          </a:p>
          <a:p>
            <a:pPr lvl="1"/>
            <a:r>
              <a:rPr lang="en-US" dirty="0" smtClean="0"/>
              <a:t>Project Management</a:t>
            </a:r>
          </a:p>
          <a:p>
            <a:pPr lvl="1"/>
            <a:r>
              <a:rPr lang="en-US" dirty="0" smtClean="0"/>
              <a:t>Evangelist / Sales Engineer</a:t>
            </a:r>
          </a:p>
          <a:p>
            <a:pPr lvl="1"/>
            <a:r>
              <a:rPr lang="en-US" dirty="0" smtClean="0"/>
              <a:t>???</a:t>
            </a:r>
          </a:p>
          <a:p>
            <a:endParaRPr lang="en-US" dirty="0"/>
          </a:p>
        </p:txBody>
      </p:sp>
      <p:pic>
        <p:nvPicPr>
          <p:cNvPr id="6" name="Picture 5" descr="2012-12-15 10.27.50.jpg"/>
          <p:cNvPicPr>
            <a:picLocks noChangeAspect="1"/>
          </p:cNvPicPr>
          <p:nvPr/>
        </p:nvPicPr>
        <p:blipFill>
          <a:blip r:embed="rId5" cstate="print"/>
          <a:srcRect l="11765" r="10294"/>
          <a:stretch>
            <a:fillRect/>
          </a:stretch>
        </p:blipFill>
        <p:spPr>
          <a:xfrm>
            <a:off x="2438400" y="1219200"/>
            <a:ext cx="2423073" cy="4145280"/>
          </a:xfrm>
          <a:prstGeom prst="rect">
            <a:avLst/>
          </a:prstGeom>
        </p:spPr>
      </p:pic>
      <p:pic>
        <p:nvPicPr>
          <p:cNvPr id="7" name="Picture 6" descr="P1270079.JPG"/>
          <p:cNvPicPr>
            <a:picLocks noChangeAspect="1"/>
          </p:cNvPicPr>
          <p:nvPr/>
        </p:nvPicPr>
        <p:blipFill>
          <a:blip r:embed="rId6" cstate="print"/>
          <a:srcRect t="24627"/>
          <a:stretch>
            <a:fillRect/>
          </a:stretch>
        </p:blipFill>
        <p:spPr>
          <a:xfrm>
            <a:off x="0" y="4395262"/>
            <a:ext cx="4356608" cy="246273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13462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81-the-tardis_2239_detai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5000" y="3044190"/>
            <a:ext cx="3813810" cy="381381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“Journey’s End”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Promoted to Team Leader in April 2013</a:t>
            </a:r>
          </a:p>
          <a:p>
            <a:r>
              <a:rPr lang="en-US" dirty="0" smtClean="0"/>
              <a:t>Continuing to grow as a leader, architect, and project manger</a:t>
            </a:r>
          </a:p>
          <a:p>
            <a:r>
              <a:rPr lang="en-US" dirty="0" smtClean="0"/>
              <a:t>Taking on new responsibilities:</a:t>
            </a:r>
          </a:p>
          <a:p>
            <a:pPr lvl="1"/>
            <a:r>
              <a:rPr lang="en-US" dirty="0" smtClean="0"/>
              <a:t>Recruiting / Hiring</a:t>
            </a:r>
          </a:p>
          <a:p>
            <a:pPr lvl="1"/>
            <a:r>
              <a:rPr lang="en-US" dirty="0" smtClean="0"/>
              <a:t>Performance Reviews</a:t>
            </a:r>
          </a:p>
          <a:p>
            <a:r>
              <a:rPr lang="en-US" dirty="0" smtClean="0"/>
              <a:t>Working to stay current</a:t>
            </a:r>
          </a:p>
          <a:p>
            <a:r>
              <a:rPr lang="en-US" dirty="0" smtClean="0"/>
              <a:t>Planning for the next step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84068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3528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Chris </a:t>
            </a:r>
            <a:r>
              <a:rPr lang="en-US" sz="3000" dirty="0" err="1" smtClean="0"/>
              <a:t>Cornutt</a:t>
            </a:r>
            <a:r>
              <a:rPr lang="en-US" sz="3000" dirty="0" smtClean="0"/>
              <a:t>: “Lead </a:t>
            </a:r>
            <a:r>
              <a:rPr lang="en-US" sz="3000" dirty="0" err="1" smtClean="0"/>
              <a:t>Scrumveloper</a:t>
            </a:r>
            <a:r>
              <a:rPr lang="en-US" sz="3000" dirty="0" smtClean="0"/>
              <a:t>” (posted on the now defunct </a:t>
            </a:r>
            <a:r>
              <a:rPr lang="en-US" sz="3000" i="1" dirty="0" smtClean="0"/>
              <a:t>Accidental </a:t>
            </a:r>
            <a:r>
              <a:rPr lang="en-US" sz="3000" i="1" dirty="0" err="1" smtClean="0"/>
              <a:t>Scrummaster</a:t>
            </a:r>
            <a:r>
              <a:rPr lang="en-US" sz="3000" dirty="0" smtClean="0"/>
              <a:t> Blog)</a:t>
            </a:r>
          </a:p>
          <a:p>
            <a:r>
              <a:rPr lang="en-US" sz="3000" dirty="0" smtClean="0"/>
              <a:t>Brian L. Moon: </a:t>
            </a:r>
            <a:r>
              <a:rPr lang="en-US" sz="2800" dirty="0" smtClean="0">
                <a:hlinkClick r:id="rId3"/>
              </a:rPr>
              <a:t>Being a Better Manager: Communication</a:t>
            </a:r>
            <a:endParaRPr lang="en-US" sz="3000" dirty="0" smtClean="0"/>
          </a:p>
          <a:p>
            <a:r>
              <a:rPr lang="en-US" sz="3000" dirty="0" smtClean="0"/>
              <a:t>The developers and management at </a:t>
            </a:r>
            <a:r>
              <a:rPr lang="en-US" sz="3000" dirty="0" err="1" smtClean="0"/>
              <a:t>OpticsPlanet</a:t>
            </a:r>
            <a:endParaRPr lang="en-US" sz="3000" dirty="0" smtClean="0"/>
          </a:p>
          <a:p>
            <a:r>
              <a:rPr lang="en-US" sz="3000" dirty="0" smtClean="0"/>
              <a:t>Lindsay, Jack, Henry, and Charlie</a:t>
            </a:r>
            <a:endParaRPr lang="en-US" sz="3000" dirty="0"/>
          </a:p>
        </p:txBody>
      </p:sp>
      <p:pic>
        <p:nvPicPr>
          <p:cNvPr id="4" name="Picture 3" descr="DSC03288.JPG"/>
          <p:cNvPicPr>
            <a:picLocks noChangeAspect="1"/>
          </p:cNvPicPr>
          <p:nvPr/>
        </p:nvPicPr>
        <p:blipFill>
          <a:blip r:embed="rId4" cstate="print"/>
          <a:srcRect t="13158" b="5263"/>
          <a:stretch>
            <a:fillRect/>
          </a:stretch>
        </p:blipFill>
        <p:spPr>
          <a:xfrm>
            <a:off x="2362200" y="4023360"/>
            <a:ext cx="4632960" cy="283462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794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Team Leader, </a:t>
            </a:r>
            <a:r>
              <a:rPr lang="en-US" dirty="0" err="1" smtClean="0"/>
              <a:t>Oibas</a:t>
            </a:r>
            <a:r>
              <a:rPr lang="en-US" dirty="0" smtClean="0"/>
              <a:t> / CMS Development, at </a:t>
            </a:r>
            <a:r>
              <a:rPr lang="en-US" dirty="0" err="1" smtClean="0"/>
              <a:t>OpticsPlanet</a:t>
            </a:r>
            <a:r>
              <a:rPr lang="en-US" dirty="0" smtClean="0"/>
              <a:t>, Inc.</a:t>
            </a:r>
          </a:p>
          <a:p>
            <a:r>
              <a:rPr lang="en-US" dirty="0" err="1" smtClean="0"/>
              <a:t>Zend</a:t>
            </a:r>
            <a:r>
              <a:rPr lang="en-US" dirty="0" smtClean="0"/>
              <a:t> Certified Engineer – PHP 5 &amp; ZF</a:t>
            </a:r>
          </a:p>
          <a:p>
            <a:r>
              <a:rPr lang="en-US" dirty="0" smtClean="0"/>
              <a:t>Founder / Organizer of </a:t>
            </a:r>
            <a:r>
              <a:rPr lang="en-US" dirty="0" smtClean="0">
                <a:hlinkClick r:id="rId3"/>
              </a:rPr>
              <a:t>Lake / Kenosha PHP</a:t>
            </a:r>
            <a:endParaRPr lang="en-US" dirty="0" smtClean="0"/>
          </a:p>
          <a:p>
            <a:r>
              <a:rPr lang="en-US" dirty="0" err="1" smtClean="0"/>
              <a:t>Joind.in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https://joind.in/8161</a:t>
            </a:r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dirty="0" smtClean="0">
                <a:hlinkClick r:id="rId5"/>
              </a:rPr>
              <a:t>patrick.schwisow@gmail.com</a:t>
            </a:r>
            <a:endParaRPr lang="en-US" dirty="0" smtClean="0"/>
          </a:p>
          <a:p>
            <a:r>
              <a:rPr lang="en-US" dirty="0" smtClean="0"/>
              <a:t>Twitter: </a:t>
            </a:r>
            <a:r>
              <a:rPr lang="en-US" dirty="0" smtClean="0">
                <a:hlinkClick r:id="rId6"/>
              </a:rPr>
              <a:t>@</a:t>
            </a:r>
            <a:r>
              <a:rPr lang="en-US" dirty="0" err="1" smtClean="0">
                <a:hlinkClick r:id="rId6"/>
              </a:rPr>
              <a:t>PSchwisow</a:t>
            </a:r>
            <a:endParaRPr lang="en-US" dirty="0" smtClean="0"/>
          </a:p>
          <a:p>
            <a:r>
              <a:rPr lang="en-US" dirty="0" smtClean="0"/>
              <a:t>Slides: </a:t>
            </a:r>
            <a:r>
              <a:rPr lang="en-US" sz="2400" dirty="0" smtClean="0">
                <a:hlinkClick r:id="rId7"/>
              </a:rPr>
              <a:t>https://github.com/PSchwisow/Miscellaneous/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am I?</a:t>
            </a:r>
            <a:br>
              <a:rPr lang="en-US" dirty="0" smtClean="0"/>
            </a:br>
            <a:r>
              <a:rPr lang="en-US" dirty="0" smtClean="0"/>
              <a:t>Feedback / Contact / Slides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15696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I get into this mess?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Hired as a mid-level developer for a team that works on a home-grown </a:t>
            </a:r>
            <a:r>
              <a:rPr lang="en-US" dirty="0" err="1" smtClean="0"/>
              <a:t>eCommerce</a:t>
            </a:r>
            <a:r>
              <a:rPr lang="en-US" dirty="0" smtClean="0"/>
              <a:t> CMS in July 2009</a:t>
            </a:r>
          </a:p>
          <a:p>
            <a:r>
              <a:rPr lang="en-US" dirty="0" smtClean="0"/>
              <a:t>Promoted to “Senior” in Spring 2011</a:t>
            </a:r>
          </a:p>
          <a:p>
            <a:r>
              <a:rPr lang="en-US" dirty="0" smtClean="0"/>
              <a:t>Team leader left the company in October 2011</a:t>
            </a:r>
          </a:p>
          <a:p>
            <a:r>
              <a:rPr lang="en-US" dirty="0" smtClean="0"/>
              <a:t>Asked to “cover day-to-day duties”</a:t>
            </a:r>
          </a:p>
          <a:p>
            <a:r>
              <a:rPr lang="en-US" dirty="0" smtClean="0"/>
              <a:t>“Temporary situation” has continued 1 ½ years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111055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my job description says I do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advTm="2644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 actually do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advTm="11169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AllTheThingsSa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838200"/>
            <a:ext cx="7016334" cy="5253831"/>
          </a:xfrm>
        </p:spPr>
      </p:pic>
    </p:spTree>
  </p:cSld>
  <p:clrMapOvr>
    <a:masterClrMapping/>
  </p:clrMapOvr>
  <p:transition advTm="1837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You can’t do it all!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3048000"/>
          </a:xfrm>
        </p:spPr>
        <p:txBody>
          <a:bodyPr>
            <a:normAutofit/>
          </a:bodyPr>
          <a:lstStyle/>
          <a:p>
            <a:r>
              <a:rPr lang="en-US" dirty="0" smtClean="0"/>
              <a:t>Time is finite</a:t>
            </a:r>
          </a:p>
          <a:p>
            <a:r>
              <a:rPr lang="en-US" dirty="0" smtClean="0"/>
              <a:t>Don’t try to be Superman</a:t>
            </a:r>
          </a:p>
          <a:p>
            <a:r>
              <a:rPr lang="en-US" dirty="0" smtClean="0"/>
              <a:t>Something’s </a:t>
            </a:r>
            <a:r>
              <a:rPr lang="en-US" dirty="0" err="1" smtClean="0"/>
              <a:t>gotta</a:t>
            </a:r>
            <a:r>
              <a:rPr lang="en-US" dirty="0" smtClean="0"/>
              <a:t> give</a:t>
            </a:r>
          </a:p>
          <a:p>
            <a:r>
              <a:rPr lang="en-US" dirty="0" smtClean="0"/>
              <a:t>Remember your priorities (work-life balance)</a:t>
            </a:r>
          </a:p>
          <a:p>
            <a:r>
              <a:rPr lang="en-US" dirty="0" smtClean="0"/>
              <a:t>Talk with your boss</a:t>
            </a:r>
          </a:p>
        </p:txBody>
      </p:sp>
      <p:pic>
        <p:nvPicPr>
          <p:cNvPr id="4" name="Picture 3" descr="2012-12-31 13.27.06.jpg"/>
          <p:cNvPicPr>
            <a:picLocks noChangeAspect="1"/>
          </p:cNvPicPr>
          <p:nvPr/>
        </p:nvPicPr>
        <p:blipFill>
          <a:blip r:embed="rId4" cstate="print"/>
          <a:srcRect t="22059" b="39706"/>
          <a:stretch>
            <a:fillRect/>
          </a:stretch>
        </p:blipFill>
        <p:spPr>
          <a:xfrm>
            <a:off x="1981200" y="4114800"/>
            <a:ext cx="5143500" cy="262217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1232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builds character!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3600" dirty="0" smtClean="0">
                <a:latin typeface="Tempus Sans ITC" pitchFamily="82" charset="0"/>
              </a:rPr>
              <a:t>“I wish I could spend more time romping though our codebase… I just have to remind myself that everyone has different ways they contribute to the team and someone has to keep the wheels from flying off.”</a:t>
            </a:r>
          </a:p>
          <a:p>
            <a:pPr marL="0" indent="0" algn="r">
              <a:spcAft>
                <a:spcPts val="1800"/>
              </a:spcAft>
              <a:buNone/>
            </a:pPr>
            <a:r>
              <a:rPr lang="en-US" sz="3600" dirty="0" smtClean="0">
                <a:latin typeface="Tempus Sans ITC" pitchFamily="82" charset="0"/>
              </a:rPr>
              <a:t>—Chris </a:t>
            </a:r>
            <a:r>
              <a:rPr lang="en-US" sz="3600" dirty="0" err="1" smtClean="0">
                <a:latin typeface="Tempus Sans ITC" pitchFamily="82" charset="0"/>
              </a:rPr>
              <a:t>Cornutt</a:t>
            </a:r>
            <a:r>
              <a:rPr lang="en-US" sz="3600" dirty="0" smtClean="0">
                <a:latin typeface="Tempus Sans ITC" pitchFamily="82" charset="0"/>
              </a:rPr>
              <a:t> (@</a:t>
            </a:r>
            <a:r>
              <a:rPr lang="en-US" sz="3600" dirty="0" err="1" smtClean="0">
                <a:latin typeface="Tempus Sans ITC" pitchFamily="82" charset="0"/>
              </a:rPr>
              <a:t>enygma</a:t>
            </a:r>
            <a:r>
              <a:rPr lang="en-US" sz="3600" dirty="0" smtClean="0">
                <a:latin typeface="Tempus Sans ITC" pitchFamily="82" charset="0"/>
              </a:rPr>
              <a:t>)</a:t>
            </a:r>
          </a:p>
        </p:txBody>
      </p:sp>
    </p:spTree>
  </p:cSld>
  <p:clrMapOvr>
    <a:masterClrMapping/>
  </p:clrMapOvr>
  <p:transition advTm="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builds character!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 if you didn’t ask for this, make the most of the experience</a:t>
            </a:r>
          </a:p>
          <a:p>
            <a:r>
              <a:rPr lang="en-US" dirty="0" smtClean="0"/>
              <a:t>Test drive the management chair</a:t>
            </a:r>
          </a:p>
          <a:p>
            <a:r>
              <a:rPr lang="en-US" dirty="0" smtClean="0"/>
              <a:t>See the SDLC from a different perspective</a:t>
            </a:r>
          </a:p>
          <a:p>
            <a:r>
              <a:rPr lang="en-US" dirty="0" smtClean="0"/>
              <a:t>Decide where you want your career to go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18747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Lessons Learned: 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Maximize “multi-threading”</a:t>
            </a:r>
          </a:p>
          <a:p>
            <a:r>
              <a:rPr lang="en-US" dirty="0" smtClean="0"/>
              <a:t>Minimize dependencies</a:t>
            </a:r>
          </a:p>
          <a:p>
            <a:r>
              <a:rPr lang="en-US" dirty="0" smtClean="0"/>
              <a:t>Your priorities !=</a:t>
            </a:r>
            <a:br>
              <a:rPr lang="en-US" dirty="0" smtClean="0"/>
            </a:br>
            <a:r>
              <a:rPr lang="en-US" dirty="0" smtClean="0"/>
              <a:t>	other people’s priorities</a:t>
            </a:r>
          </a:p>
          <a:p>
            <a:r>
              <a:rPr lang="en-US" dirty="0" smtClean="0"/>
              <a:t>Failure is an option, but fail fast!</a:t>
            </a:r>
          </a:p>
          <a:p>
            <a:r>
              <a:rPr lang="en-US" dirty="0" smtClean="0"/>
              <a:t>Set up milestones, check progress frequently</a:t>
            </a:r>
          </a:p>
          <a:p>
            <a:r>
              <a:rPr lang="en-US" dirty="0" smtClean="0"/>
              <a:t>Miscellaneous bugs and tasks are an on-going project that will never end</a:t>
            </a:r>
            <a:endParaRPr lang="en-US" dirty="0"/>
          </a:p>
        </p:txBody>
      </p:sp>
      <p:pic>
        <p:nvPicPr>
          <p:cNvPr id="1026" name="Picture 2" descr="C:\Users\Patrick\Dropbox\Camera Uploads\2013-03-08 08.01.15.jpg"/>
          <p:cNvPicPr>
            <a:picLocks noChangeAspect="1" noChangeArrowheads="1"/>
          </p:cNvPicPr>
          <p:nvPr/>
        </p:nvPicPr>
        <p:blipFill>
          <a:blip r:embed="rId3" cstate="print"/>
          <a:srcRect l="11029" t="6471" r="22059" b="41176"/>
          <a:stretch>
            <a:fillRect/>
          </a:stretch>
        </p:blipFill>
        <p:spPr bwMode="auto">
          <a:xfrm>
            <a:off x="5815572" y="1676400"/>
            <a:ext cx="3328428" cy="19531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3.8|27.2|10.6|7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2.1|19|7.8|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30.5|48|67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3.1|7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9.7|2.4|2.3|19.5|22|37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4.7|4.2|23.9|23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40.1|3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1279</Words>
  <Application>Microsoft Office PowerPoint</Application>
  <PresentationFormat>On-screen Show (4:3)</PresentationFormat>
  <Paragraphs>149</Paragraphs>
  <Slides>18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How did I get into this mess?</vt:lpstr>
      <vt:lpstr>What my job description says I do</vt:lpstr>
      <vt:lpstr>What I actually do</vt:lpstr>
      <vt:lpstr>Slide 5</vt:lpstr>
      <vt:lpstr>You can’t do it all!</vt:lpstr>
      <vt:lpstr>It builds character!</vt:lpstr>
      <vt:lpstr>It builds character!</vt:lpstr>
      <vt:lpstr>Lessons Learned: Project Management</vt:lpstr>
      <vt:lpstr>Lessons Learned: Project Estimation</vt:lpstr>
      <vt:lpstr>Lessons Learned: Communication</vt:lpstr>
      <vt:lpstr>More Lessons Learned</vt:lpstr>
      <vt:lpstr>Where do we go from here? (short term)</vt:lpstr>
      <vt:lpstr>Going back</vt:lpstr>
      <vt:lpstr>Where do we go from here? (long term)</vt:lpstr>
      <vt:lpstr>“Journey’s End”</vt:lpstr>
      <vt:lpstr>Credits</vt:lpstr>
      <vt:lpstr>Who am I? Feedback / Contact / Slides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ALL THE THINGS!!!</dc:title>
  <dc:creator>Patrick H Schwisow</dc:creator>
  <cp:lastModifiedBy>Patrick H Schwisow</cp:lastModifiedBy>
  <cp:revision>115</cp:revision>
  <dcterms:created xsi:type="dcterms:W3CDTF">2013-03-01T16:22:57Z</dcterms:created>
  <dcterms:modified xsi:type="dcterms:W3CDTF">2013-05-14T18:50:43Z</dcterms:modified>
</cp:coreProperties>
</file>