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5" r:id="rId5"/>
    <p:sldId id="266" r:id="rId6"/>
    <p:sldId id="267" r:id="rId7"/>
    <p:sldId id="268" r:id="rId8"/>
    <p:sldId id="271" r:id="rId9"/>
    <p:sldId id="269" r:id="rId10"/>
    <p:sldId id="270" r:id="rId11"/>
    <p:sldId id="264"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72EC89E-B9CB-41F6-AE70-4A2C12686F85}" type="datetimeFigureOut">
              <a:rPr lang="en-US" smtClean="0"/>
              <a:pPr/>
              <a:t>1/13/2013</a:t>
            </a:fld>
            <a:endParaRPr lang="en-US"/>
          </a:p>
        </p:txBody>
      </p:sp>
      <p:sp>
        <p:nvSpPr>
          <p:cNvPr id="16" name="Slide Number Placeholder 15"/>
          <p:cNvSpPr>
            <a:spLocks noGrp="1"/>
          </p:cNvSpPr>
          <p:nvPr>
            <p:ph type="sldNum" sz="quarter" idx="11"/>
          </p:nvPr>
        </p:nvSpPr>
        <p:spPr/>
        <p:txBody>
          <a:bodyPr/>
          <a:lstStyle/>
          <a:p>
            <a:fld id="{805CFC2F-4108-4968-8041-561758962102}"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2EC89E-B9CB-41F6-AE70-4A2C12686F85}" type="datetimeFigureOut">
              <a:rPr lang="en-US" smtClean="0"/>
              <a:pPr/>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CFC2F-4108-4968-8041-5617589621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2EC89E-B9CB-41F6-AE70-4A2C12686F85}" type="datetimeFigureOut">
              <a:rPr lang="en-US" smtClean="0"/>
              <a:pPr/>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CFC2F-4108-4968-8041-5617589621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72EC89E-B9CB-41F6-AE70-4A2C12686F85}" type="datetimeFigureOut">
              <a:rPr lang="en-US" smtClean="0"/>
              <a:pPr/>
              <a:t>1/13/2013</a:t>
            </a:fld>
            <a:endParaRPr lang="en-US"/>
          </a:p>
        </p:txBody>
      </p:sp>
      <p:sp>
        <p:nvSpPr>
          <p:cNvPr id="15" name="Slide Number Placeholder 14"/>
          <p:cNvSpPr>
            <a:spLocks noGrp="1"/>
          </p:cNvSpPr>
          <p:nvPr>
            <p:ph type="sldNum" sz="quarter" idx="15"/>
          </p:nvPr>
        </p:nvSpPr>
        <p:spPr/>
        <p:txBody>
          <a:bodyPr/>
          <a:lstStyle>
            <a:lvl1pPr algn="ctr">
              <a:defRPr/>
            </a:lvl1pPr>
          </a:lstStyle>
          <a:p>
            <a:fld id="{805CFC2F-4108-4968-8041-561758962102}"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EC89E-B9CB-41F6-AE70-4A2C12686F85}" type="datetimeFigureOut">
              <a:rPr lang="en-US" smtClean="0"/>
              <a:pPr/>
              <a:t>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CFC2F-4108-4968-8041-561758962102}"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72EC89E-B9CB-41F6-AE70-4A2C12686F85}" type="datetimeFigureOut">
              <a:rPr lang="en-US" smtClean="0"/>
              <a:pPr/>
              <a:t>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CFC2F-4108-4968-8041-561758962102}"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05CFC2F-4108-4968-8041-561758962102}"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72EC89E-B9CB-41F6-AE70-4A2C12686F85}" type="datetimeFigureOut">
              <a:rPr lang="en-US" smtClean="0"/>
              <a:pPr/>
              <a:t>1/13/2013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72EC89E-B9CB-41F6-AE70-4A2C12686F85}" type="datetimeFigureOut">
              <a:rPr lang="en-US" smtClean="0"/>
              <a:pPr/>
              <a:t>1/13/2013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CFC2F-4108-4968-8041-561758962102}"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EC89E-B9CB-41F6-AE70-4A2C12686F85}" type="datetimeFigureOut">
              <a:rPr lang="en-US" smtClean="0"/>
              <a:pPr/>
              <a:t>1/13/2013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5CFC2F-4108-4968-8041-5617589621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72EC89E-B9CB-41F6-AE70-4A2C12686F85}" type="datetimeFigureOut">
              <a:rPr lang="en-US" smtClean="0"/>
              <a:pPr/>
              <a:t>1/13/2013</a:t>
            </a:fld>
            <a:endParaRPr lang="en-US"/>
          </a:p>
        </p:txBody>
      </p:sp>
      <p:sp>
        <p:nvSpPr>
          <p:cNvPr id="9" name="Slide Number Placeholder 8"/>
          <p:cNvSpPr>
            <a:spLocks noGrp="1"/>
          </p:cNvSpPr>
          <p:nvPr>
            <p:ph type="sldNum" sz="quarter" idx="15"/>
          </p:nvPr>
        </p:nvSpPr>
        <p:spPr/>
        <p:txBody>
          <a:bodyPr/>
          <a:lstStyle/>
          <a:p>
            <a:fld id="{805CFC2F-4108-4968-8041-561758962102}"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72EC89E-B9CB-41F6-AE70-4A2C12686F85}" type="datetimeFigureOut">
              <a:rPr lang="en-US" smtClean="0"/>
              <a:pPr/>
              <a:t>1/13/2013</a:t>
            </a:fld>
            <a:endParaRPr lang="en-US"/>
          </a:p>
        </p:txBody>
      </p:sp>
      <p:sp>
        <p:nvSpPr>
          <p:cNvPr id="9" name="Slide Number Placeholder 8"/>
          <p:cNvSpPr>
            <a:spLocks noGrp="1"/>
          </p:cNvSpPr>
          <p:nvPr>
            <p:ph type="sldNum" sz="quarter" idx="11"/>
          </p:nvPr>
        </p:nvSpPr>
        <p:spPr/>
        <p:txBody>
          <a:bodyPr/>
          <a:lstStyle/>
          <a:p>
            <a:fld id="{805CFC2F-4108-4968-8041-561758962102}"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72EC89E-B9CB-41F6-AE70-4A2C12686F85}" type="datetimeFigureOut">
              <a:rPr lang="en-US" smtClean="0"/>
              <a:pPr/>
              <a:t>1/13/2013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05CFC2F-4108-4968-8041-561758962102}"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odinghorror.com/blog/2006/01/code-reviews-just-do-it.html" TargetMode="External"/><Relationship Id="rId2" Type="http://schemas.openxmlformats.org/officeDocument/2006/relationships/hyperlink" Target="http://scientopia.org/blogs/goodmath/2011/07/06/things-everyone-should-do-code-review/" TargetMode="External"/><Relationship Id="rId1" Type="http://schemas.openxmlformats.org/officeDocument/2006/relationships/slideLayout" Target="../slideLayouts/slideLayout2.xml"/><Relationship Id="rId5" Type="http://schemas.openxmlformats.org/officeDocument/2006/relationships/hyperlink" Target="http://amzn.com/0201734850" TargetMode="External"/><Relationship Id="rId4" Type="http://schemas.openxmlformats.org/officeDocument/2006/relationships/hyperlink" Target="http://amzn.com/073561967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Schwisow/Miscellaneous/" TargetMode="External"/><Relationship Id="rId2" Type="http://schemas.openxmlformats.org/officeDocument/2006/relationships/hyperlink" Target="mailto:patrick.schwisow@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ndex.php?title=Code_review&amp;oldid=5302048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atlassian.com/software/stash/overview" TargetMode="External"/><Relationship Id="rId2" Type="http://schemas.openxmlformats.org/officeDocument/2006/relationships/hyperlink" Target="http://www.atlassian.com/software/crucible/overview" TargetMode="External"/><Relationship Id="rId1" Type="http://schemas.openxmlformats.org/officeDocument/2006/relationships/slideLayout" Target="../slideLayouts/slideLayout2.xml"/><Relationship Id="rId4" Type="http://schemas.openxmlformats.org/officeDocument/2006/relationships/hyperlink" Target="http://www.reviewboard.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spcBef>
                <a:spcPts val="0"/>
              </a:spcBef>
            </a:pPr>
            <a:r>
              <a:rPr lang="en-US" dirty="0" smtClean="0"/>
              <a:t>Patrick Schwisow</a:t>
            </a:r>
          </a:p>
          <a:p>
            <a:pPr>
              <a:spcBef>
                <a:spcPts val="0"/>
              </a:spcBef>
            </a:pPr>
            <a:r>
              <a:rPr lang="en-US" dirty="0" smtClean="0"/>
              <a:t>Lake / Kenosha PHP</a:t>
            </a:r>
          </a:p>
          <a:p>
            <a:pPr>
              <a:spcBef>
                <a:spcPts val="0"/>
              </a:spcBef>
            </a:pPr>
            <a:r>
              <a:rPr lang="en-US" dirty="0" smtClean="0"/>
              <a:t>January 15, 2013</a:t>
            </a:r>
            <a:endParaRPr lang="en-US" dirty="0"/>
          </a:p>
        </p:txBody>
      </p:sp>
      <p:sp>
        <p:nvSpPr>
          <p:cNvPr id="2" name="Title 1"/>
          <p:cNvSpPr>
            <a:spLocks noGrp="1"/>
          </p:cNvSpPr>
          <p:nvPr>
            <p:ph type="ctrTitle"/>
          </p:nvPr>
        </p:nvSpPr>
        <p:spPr/>
        <p:txBody>
          <a:bodyPr>
            <a:normAutofit/>
          </a:bodyPr>
          <a:lstStyle/>
          <a:p>
            <a:r>
              <a:rPr lang="en-US" dirty="0" smtClean="0"/>
              <a:t>Code Reviews: The “Secret” to Building Quality Software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Increased Quality</a:t>
            </a:r>
            <a:r>
              <a:rPr lang="en-US" dirty="0" smtClean="0"/>
              <a:t> – Reduced chance of mistakes making it to production</a:t>
            </a:r>
          </a:p>
          <a:p>
            <a:r>
              <a:rPr lang="en-US" b="1" dirty="0" smtClean="0"/>
              <a:t>Peer Pressure</a:t>
            </a:r>
            <a:r>
              <a:rPr lang="en-US" dirty="0" smtClean="0"/>
              <a:t> – If you know someone will see your code, you’ll be more conscious of the quality</a:t>
            </a:r>
          </a:p>
          <a:p>
            <a:r>
              <a:rPr lang="en-US" b="1" dirty="0" smtClean="0"/>
              <a:t>Distributed Knowledge</a:t>
            </a:r>
            <a:r>
              <a:rPr lang="en-US" dirty="0" smtClean="0"/>
              <a:t> – At least 2 people must know what a given line of code does</a:t>
            </a:r>
          </a:p>
          <a:p>
            <a:r>
              <a:rPr lang="en-US" b="1" dirty="0" smtClean="0"/>
              <a:t>Distributed Ownership</a:t>
            </a:r>
            <a:r>
              <a:rPr lang="en-US" dirty="0" smtClean="0"/>
              <a:t> – Instead of each person having his / her own area of responsibility, everything is owned by the team.  (We’re all in this together!)</a:t>
            </a:r>
          </a:p>
          <a:p>
            <a:endParaRPr lang="en-US" dirty="0"/>
          </a:p>
        </p:txBody>
      </p:sp>
      <p:sp>
        <p:nvSpPr>
          <p:cNvPr id="3" name="Title 2"/>
          <p:cNvSpPr>
            <a:spLocks noGrp="1"/>
          </p:cNvSpPr>
          <p:nvPr>
            <p:ph type="title"/>
          </p:nvPr>
        </p:nvSpPr>
        <p:spPr/>
        <p:txBody>
          <a:bodyPr>
            <a:normAutofit/>
          </a:bodyPr>
          <a:lstStyle/>
          <a:p>
            <a:r>
              <a:rPr lang="en-US" dirty="0" smtClean="0"/>
              <a:t>Benefits of Requiring Peer CRs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Mark Chu-Carroll: </a:t>
            </a:r>
            <a:r>
              <a:rPr lang="en-US" b="1" dirty="0" smtClean="0">
                <a:hlinkClick r:id="rId2"/>
              </a:rPr>
              <a:t>Things Everyone Should Do: Code Review</a:t>
            </a:r>
            <a:endParaRPr lang="en-US" b="1" dirty="0" smtClean="0"/>
          </a:p>
          <a:p>
            <a:r>
              <a:rPr lang="en-US" dirty="0" smtClean="0"/>
              <a:t>Jeff Atwood: </a:t>
            </a:r>
            <a:r>
              <a:rPr lang="en-US" b="1" dirty="0" smtClean="0">
                <a:hlinkClick r:id="rId3"/>
              </a:rPr>
              <a:t>Code Reviews: Just Do It</a:t>
            </a:r>
            <a:endParaRPr lang="en-US" b="1" dirty="0" smtClean="0"/>
          </a:p>
          <a:p>
            <a:r>
              <a:rPr lang="en-US" dirty="0" smtClean="0"/>
              <a:t>Steve McConnell: </a:t>
            </a:r>
            <a:r>
              <a:rPr lang="en-US" b="1" i="1" dirty="0" smtClean="0"/>
              <a:t>Code Complete: A Practical Handbook of Software Construction</a:t>
            </a:r>
            <a:r>
              <a:rPr lang="en-US" dirty="0" smtClean="0"/>
              <a:t> </a:t>
            </a:r>
            <a:r>
              <a:rPr lang="en-US" sz="1800" dirty="0" smtClean="0"/>
              <a:t>(</a:t>
            </a:r>
            <a:r>
              <a:rPr lang="en-US" sz="1800" dirty="0" smtClean="0">
                <a:hlinkClick r:id="rId4"/>
              </a:rPr>
              <a:t>http://amzn.com/0735619670</a:t>
            </a:r>
            <a:r>
              <a:rPr lang="en-US" sz="1800" dirty="0" smtClean="0"/>
              <a:t>)</a:t>
            </a:r>
          </a:p>
          <a:p>
            <a:r>
              <a:rPr lang="en-US" dirty="0" smtClean="0"/>
              <a:t>Karl </a:t>
            </a:r>
            <a:r>
              <a:rPr lang="en-US" dirty="0" err="1" smtClean="0"/>
              <a:t>Wiegers</a:t>
            </a:r>
            <a:r>
              <a:rPr lang="en-US" dirty="0" smtClean="0"/>
              <a:t>: </a:t>
            </a:r>
            <a:r>
              <a:rPr lang="en-US" b="1" i="1" dirty="0" smtClean="0"/>
              <a:t>Peer </a:t>
            </a:r>
            <a:r>
              <a:rPr lang="en-US" b="1" i="1" dirty="0" smtClean="0"/>
              <a:t>Reviews in Software: A Practical </a:t>
            </a:r>
            <a:r>
              <a:rPr lang="en-US" b="1" i="1" dirty="0" smtClean="0"/>
              <a:t>Guide</a:t>
            </a:r>
            <a:r>
              <a:rPr lang="en-US" dirty="0" smtClean="0"/>
              <a:t> </a:t>
            </a:r>
            <a:r>
              <a:rPr lang="en-US" sz="1800" dirty="0" smtClean="0"/>
              <a:t>(</a:t>
            </a:r>
            <a:r>
              <a:rPr lang="en-US" sz="1800" dirty="0" smtClean="0">
                <a:hlinkClick r:id="rId5"/>
              </a:rPr>
              <a:t>http</a:t>
            </a:r>
            <a:r>
              <a:rPr lang="en-US" sz="1800" dirty="0" smtClean="0">
                <a:hlinkClick r:id="rId5"/>
              </a:rPr>
              <a:t>://amzn.com/0201734850</a:t>
            </a:r>
            <a:r>
              <a:rPr lang="en-US" sz="1800" dirty="0" smtClean="0"/>
              <a:t>)</a:t>
            </a:r>
            <a:endParaRPr lang="en-US" sz="1800" dirty="0" smtClean="0"/>
          </a:p>
        </p:txBody>
      </p:sp>
      <p:sp>
        <p:nvSpPr>
          <p:cNvPr id="3" name="Title 2"/>
          <p:cNvSpPr>
            <a:spLocks noGrp="1"/>
          </p:cNvSpPr>
          <p:nvPr>
            <p:ph type="title"/>
          </p:nvPr>
        </p:nvSpPr>
        <p:spPr/>
        <p:txBody>
          <a:bodyPr/>
          <a:lstStyle/>
          <a:p>
            <a:r>
              <a:rPr lang="en-US" dirty="0" smtClean="0"/>
              <a:t>Recommended Reading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Joind.in</a:t>
            </a:r>
            <a:r>
              <a:rPr lang="en-US" dirty="0" smtClean="0"/>
              <a:t>: TBA</a:t>
            </a:r>
          </a:p>
          <a:p>
            <a:r>
              <a:rPr lang="en-US" dirty="0" smtClean="0"/>
              <a:t>Email: </a:t>
            </a:r>
            <a:r>
              <a:rPr lang="en-US" dirty="0" smtClean="0">
                <a:hlinkClick r:id="rId2"/>
              </a:rPr>
              <a:t>patrick.schwisow@gmail.com</a:t>
            </a:r>
            <a:endParaRPr lang="en-US" dirty="0" smtClean="0"/>
          </a:p>
          <a:p>
            <a:r>
              <a:rPr lang="en-US" dirty="0" smtClean="0"/>
              <a:t>Twitter: @PSchwisow</a:t>
            </a:r>
          </a:p>
          <a:p>
            <a:r>
              <a:rPr lang="en-US" dirty="0" smtClean="0"/>
              <a:t>Code and Slides on </a:t>
            </a:r>
            <a:r>
              <a:rPr lang="en-US" smtClean="0"/>
              <a:t>github</a:t>
            </a:r>
            <a:r>
              <a:rPr lang="en-US" dirty="0" smtClean="0"/>
              <a:t>: </a:t>
            </a:r>
            <a:r>
              <a:rPr lang="en-US" sz="2400" dirty="0" smtClean="0">
                <a:hlinkClick r:id="rId3"/>
              </a:rPr>
              <a:t>https://github.com/PSchwisow/Miscellaneous/</a:t>
            </a:r>
            <a:endParaRPr lang="en-US" dirty="0"/>
          </a:p>
        </p:txBody>
      </p:sp>
      <p:sp>
        <p:nvSpPr>
          <p:cNvPr id="3" name="Title 2"/>
          <p:cNvSpPr>
            <a:spLocks noGrp="1"/>
          </p:cNvSpPr>
          <p:nvPr>
            <p:ph type="title"/>
          </p:nvPr>
        </p:nvSpPr>
        <p:spPr/>
        <p:txBody>
          <a:bodyPr/>
          <a:lstStyle/>
          <a:p>
            <a:r>
              <a:rPr lang="en-US" dirty="0" smtClean="0"/>
              <a:t>Feedback / Contact / Slides / Code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Patrick Schwisow</a:t>
            </a:r>
          </a:p>
          <a:p>
            <a:r>
              <a:rPr lang="en-US" dirty="0" smtClean="0"/>
              <a:t>Senior Software Engineer at </a:t>
            </a:r>
            <a:r>
              <a:rPr lang="en-US" dirty="0" err="1" smtClean="0"/>
              <a:t>OpticsPlanet</a:t>
            </a:r>
            <a:r>
              <a:rPr lang="en-US" dirty="0" smtClean="0"/>
              <a:t>, Inc.</a:t>
            </a:r>
          </a:p>
          <a:p>
            <a:r>
              <a:rPr lang="en-US" dirty="0" err="1" smtClean="0"/>
              <a:t>Zend</a:t>
            </a:r>
            <a:r>
              <a:rPr lang="en-US" dirty="0" smtClean="0"/>
              <a:t> Certified Engineer – PHP 5 &amp; </a:t>
            </a:r>
            <a:r>
              <a:rPr lang="en-US" dirty="0" err="1" smtClean="0"/>
              <a:t>Zend</a:t>
            </a:r>
            <a:r>
              <a:rPr lang="en-US" dirty="0" smtClean="0"/>
              <a:t> Framework</a:t>
            </a:r>
          </a:p>
          <a:p>
            <a:r>
              <a:rPr lang="en-US" dirty="0" smtClean="0"/>
              <a:t>Founder / Organizer of Lake / Kenosha PHP</a:t>
            </a:r>
          </a:p>
          <a:p>
            <a:r>
              <a:rPr lang="en-US" dirty="0" smtClean="0"/>
              <a:t>Father of 3 boys: Jack, Henry, and Charlie</a:t>
            </a:r>
            <a:endParaRPr lang="en-US" dirty="0"/>
          </a:p>
        </p:txBody>
      </p:sp>
      <p:sp>
        <p:nvSpPr>
          <p:cNvPr id="3" name="Title 2"/>
          <p:cNvSpPr>
            <a:spLocks noGrp="1"/>
          </p:cNvSpPr>
          <p:nvPr>
            <p:ph type="title"/>
          </p:nvPr>
        </p:nvSpPr>
        <p:spPr/>
        <p:txBody>
          <a:bodyPr/>
          <a:lstStyle/>
          <a:p>
            <a:r>
              <a:rPr lang="en-US" dirty="0" smtClean="0"/>
              <a:t>Who am I?</a:t>
            </a:r>
            <a:endParaRPr lang="en-US" dirty="0"/>
          </a:p>
        </p:txBody>
      </p:sp>
      <p:pic>
        <p:nvPicPr>
          <p:cNvPr id="1026" name="Picture 2" descr="C:\Users\Lindsay\Pictures\0109\[0]DSC01834_BAK_.JPG"/>
          <p:cNvPicPr>
            <a:picLocks noChangeAspect="1" noChangeArrowheads="1"/>
          </p:cNvPicPr>
          <p:nvPr/>
        </p:nvPicPr>
        <p:blipFill>
          <a:blip r:embed="rId2" cstate="print"/>
          <a:srcRect t="15789"/>
          <a:stretch>
            <a:fillRect/>
          </a:stretch>
        </p:blipFill>
        <p:spPr bwMode="auto">
          <a:xfrm>
            <a:off x="2362200" y="3998991"/>
            <a:ext cx="4169664" cy="263345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Definition: “Code review is systematic examination…of computer source code. It is intended to find and fix mistakes overlooked in the initial development phase, improving both the overall quality of software and the developers’ skills.” </a:t>
            </a:r>
            <a:r>
              <a:rPr lang="en-US" sz="1800" dirty="0" smtClean="0"/>
              <a:t>(</a:t>
            </a:r>
            <a:r>
              <a:rPr lang="en-US" sz="1800" dirty="0" smtClean="0">
                <a:hlinkClick r:id="rId2"/>
              </a:rPr>
              <a:t>http://en.wikipedia.org/w/index.php?title=Code_review&amp;oldid=530204872</a:t>
            </a:r>
            <a:r>
              <a:rPr lang="en-US" sz="1800" dirty="0" smtClean="0"/>
              <a:t>)</a:t>
            </a:r>
          </a:p>
          <a:p>
            <a:r>
              <a:rPr lang="en-US" dirty="0" smtClean="0"/>
              <a:t>Code reviews may be conducted by:</a:t>
            </a:r>
          </a:p>
          <a:p>
            <a:pPr lvl="1"/>
            <a:r>
              <a:rPr lang="en-US" dirty="0" smtClean="0"/>
              <a:t>Peers (other developers)</a:t>
            </a:r>
          </a:p>
          <a:p>
            <a:pPr lvl="1"/>
            <a:r>
              <a:rPr lang="en-US" dirty="0" smtClean="0"/>
              <a:t>Managers / Team Leads / Senior Developers</a:t>
            </a:r>
          </a:p>
          <a:p>
            <a:pPr lvl="1"/>
            <a:r>
              <a:rPr lang="en-US" dirty="0" smtClean="0"/>
              <a:t>Dedicated QA / Testing Personnel</a:t>
            </a:r>
          </a:p>
          <a:p>
            <a:pPr lvl="1"/>
            <a:r>
              <a:rPr lang="en-US" dirty="0" smtClean="0"/>
              <a:t>All of the above</a:t>
            </a:r>
          </a:p>
        </p:txBody>
      </p:sp>
      <p:sp>
        <p:nvSpPr>
          <p:cNvPr id="3" name="Title 2"/>
          <p:cNvSpPr>
            <a:spLocks noGrp="1"/>
          </p:cNvSpPr>
          <p:nvPr>
            <p:ph type="title"/>
          </p:nvPr>
        </p:nvSpPr>
        <p:spPr/>
        <p:txBody>
          <a:bodyPr/>
          <a:lstStyle/>
          <a:p>
            <a:r>
              <a:rPr lang="en-US" dirty="0" smtClean="0"/>
              <a:t>What is Code Review?</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t>
            </a:r>
            <a:r>
              <a:rPr lang="en-US" dirty="0" smtClean="0"/>
              <a:t>ode r</a:t>
            </a:r>
            <a:r>
              <a:rPr lang="en-US" dirty="0" smtClean="0"/>
              <a:t>eview by a fellow team member</a:t>
            </a:r>
          </a:p>
          <a:p>
            <a:r>
              <a:rPr lang="en-US" dirty="0" smtClean="0"/>
              <a:t>Required part of development process</a:t>
            </a:r>
            <a:endParaRPr lang="en-US" dirty="0" smtClean="0"/>
          </a:p>
          <a:p>
            <a:r>
              <a:rPr lang="en-US" dirty="0" smtClean="0"/>
              <a:t>Typically a step in an Agile workflow (Scrum, Kan-ban, etc.) but can be applied to other methodologies</a:t>
            </a:r>
          </a:p>
          <a:p>
            <a:r>
              <a:rPr lang="en-US" dirty="0" smtClean="0"/>
              <a:t>Reviews should happen as soon as possible after the task is complete</a:t>
            </a:r>
          </a:p>
          <a:p>
            <a:r>
              <a:rPr lang="en-US" dirty="0" smtClean="0"/>
              <a:t>Reviews are considered part of the task and should be included in all time / workload estimates</a:t>
            </a:r>
          </a:p>
          <a:p>
            <a:r>
              <a:rPr lang="en-US" dirty="0" smtClean="0"/>
              <a:t>Other types of code review (by management</a:t>
            </a:r>
            <a:r>
              <a:rPr lang="en-US" dirty="0" smtClean="0"/>
              <a:t> </a:t>
            </a:r>
            <a:r>
              <a:rPr lang="en-US" dirty="0" smtClean="0"/>
              <a:t>or</a:t>
            </a:r>
            <a:r>
              <a:rPr lang="en-US" dirty="0" smtClean="0"/>
              <a:t> QA) may also be used</a:t>
            </a:r>
            <a:endParaRPr lang="en-US" dirty="0"/>
          </a:p>
        </p:txBody>
      </p:sp>
      <p:sp>
        <p:nvSpPr>
          <p:cNvPr id="3" name="Title 2"/>
          <p:cNvSpPr>
            <a:spLocks noGrp="1"/>
          </p:cNvSpPr>
          <p:nvPr>
            <p:ph type="title"/>
          </p:nvPr>
        </p:nvSpPr>
        <p:spPr/>
        <p:txBody>
          <a:bodyPr>
            <a:normAutofit fontScale="90000"/>
          </a:bodyPr>
          <a:lstStyle/>
          <a:p>
            <a:r>
              <a:rPr lang="en-US" dirty="0" smtClean="0"/>
              <a:t>What kind of CRs are you talking about?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“Functional testing” == “checking that all the stuff works”</a:t>
            </a:r>
          </a:p>
          <a:p>
            <a:r>
              <a:rPr lang="en-US" dirty="0" smtClean="0"/>
              <a:t>Test the updated code to make sure it does what is specified</a:t>
            </a:r>
          </a:p>
          <a:p>
            <a:r>
              <a:rPr lang="en-US" dirty="0" smtClean="0"/>
              <a:t>Check all the edge cases (Try to break stuff!)</a:t>
            </a:r>
          </a:p>
          <a:p>
            <a:r>
              <a:rPr lang="en-US" dirty="0" smtClean="0"/>
              <a:t>Run all the unit tests*</a:t>
            </a:r>
          </a:p>
          <a:p>
            <a:r>
              <a:rPr lang="en-US" dirty="0" smtClean="0"/>
              <a:t>Test things that may be affected by this change</a:t>
            </a:r>
          </a:p>
          <a:p>
            <a:r>
              <a:rPr lang="en-US" dirty="0" smtClean="0"/>
              <a:t>Functional testing </a:t>
            </a:r>
            <a:r>
              <a:rPr lang="en-US" b="1" i="1" dirty="0" smtClean="0"/>
              <a:t>always</a:t>
            </a:r>
            <a:r>
              <a:rPr lang="en-US" dirty="0" smtClean="0"/>
              <a:t> happens together with CR</a:t>
            </a:r>
          </a:p>
          <a:p>
            <a:endParaRPr lang="en-US" dirty="0" smtClean="0"/>
          </a:p>
          <a:p>
            <a:pPr>
              <a:buNone/>
            </a:pPr>
            <a:r>
              <a:rPr lang="en-US" sz="1800" dirty="0" smtClean="0"/>
              <a:t>*Unless you’ve got them running automatically for you</a:t>
            </a:r>
          </a:p>
        </p:txBody>
      </p:sp>
      <p:sp>
        <p:nvSpPr>
          <p:cNvPr id="3" name="Title 2"/>
          <p:cNvSpPr>
            <a:spLocks noGrp="1"/>
          </p:cNvSpPr>
          <p:nvPr>
            <p:ph type="title"/>
          </p:nvPr>
        </p:nvSpPr>
        <p:spPr/>
        <p:txBody>
          <a:bodyPr/>
          <a:lstStyle/>
          <a:p>
            <a:r>
              <a:rPr lang="en-US" dirty="0" smtClean="0"/>
              <a:t>The Flip-Side: Functional Testing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Prerequisites:</a:t>
            </a:r>
          </a:p>
          <a:p>
            <a:pPr lvl="1"/>
            <a:r>
              <a:rPr lang="en-US" dirty="0" smtClean="0"/>
              <a:t>Issue tracking (JIRA, </a:t>
            </a:r>
            <a:r>
              <a:rPr lang="en-US" dirty="0" err="1" smtClean="0"/>
              <a:t>Trac</a:t>
            </a:r>
            <a:r>
              <a:rPr lang="en-US" dirty="0" smtClean="0"/>
              <a:t>, </a:t>
            </a:r>
            <a:r>
              <a:rPr lang="en-US" dirty="0" err="1" smtClean="0"/>
              <a:t>GitHub</a:t>
            </a:r>
            <a:r>
              <a:rPr lang="en-US" dirty="0" smtClean="0"/>
              <a:t> Issues)</a:t>
            </a:r>
          </a:p>
          <a:p>
            <a:pPr lvl="1"/>
            <a:r>
              <a:rPr lang="en-US" dirty="0" smtClean="0"/>
              <a:t>Version Control System (</a:t>
            </a:r>
            <a:r>
              <a:rPr lang="en-US" dirty="0" err="1" smtClean="0"/>
              <a:t>git</a:t>
            </a:r>
            <a:r>
              <a:rPr lang="en-US" dirty="0" smtClean="0"/>
              <a:t>, SVN, etc.)</a:t>
            </a:r>
          </a:p>
          <a:p>
            <a:r>
              <a:rPr lang="en-US" dirty="0" err="1" smtClean="0"/>
              <a:t>Atlassian</a:t>
            </a:r>
            <a:r>
              <a:rPr lang="en-US" dirty="0" smtClean="0"/>
              <a:t> Crucible </a:t>
            </a:r>
            <a:r>
              <a:rPr lang="en-US" sz="1800" dirty="0" smtClean="0"/>
              <a:t>(</a:t>
            </a:r>
            <a:r>
              <a:rPr lang="en-US" sz="1800" dirty="0" smtClean="0">
                <a:hlinkClick r:id="rId2"/>
              </a:rPr>
              <a:t>http://www.atlassian.com/software/crucible/overview</a:t>
            </a:r>
            <a:r>
              <a:rPr lang="en-US" sz="1800" dirty="0" smtClean="0"/>
              <a:t>)</a:t>
            </a:r>
            <a:endParaRPr lang="en-US" sz="1800" dirty="0" smtClean="0"/>
          </a:p>
          <a:p>
            <a:r>
              <a:rPr lang="en-US" dirty="0" err="1" smtClean="0"/>
              <a:t>Atlassian</a:t>
            </a:r>
            <a:r>
              <a:rPr lang="en-US" dirty="0" smtClean="0"/>
              <a:t> Stash </a:t>
            </a:r>
            <a:r>
              <a:rPr lang="en-US" sz="1800" dirty="0" smtClean="0"/>
              <a:t>(</a:t>
            </a:r>
            <a:r>
              <a:rPr lang="en-US" sz="1800" dirty="0" smtClean="0">
                <a:hlinkClick r:id="rId3"/>
              </a:rPr>
              <a:t>http://www.atlassian.com/software/stash/overview</a:t>
            </a:r>
            <a:r>
              <a:rPr lang="en-US" sz="1800" dirty="0" smtClean="0"/>
              <a:t>)</a:t>
            </a:r>
            <a:endParaRPr lang="en-US" sz="1800" dirty="0" smtClean="0"/>
          </a:p>
          <a:p>
            <a:r>
              <a:rPr lang="en-US" dirty="0" err="1" smtClean="0"/>
              <a:t>GitHub</a:t>
            </a:r>
            <a:r>
              <a:rPr lang="en-US" dirty="0" smtClean="0"/>
              <a:t> Pull Requests</a:t>
            </a:r>
          </a:p>
          <a:p>
            <a:r>
              <a:rPr lang="en-US" dirty="0" smtClean="0"/>
              <a:t>Review Board </a:t>
            </a:r>
            <a:r>
              <a:rPr lang="en-US" sz="1800" dirty="0" smtClean="0"/>
              <a:t>(</a:t>
            </a:r>
            <a:r>
              <a:rPr lang="en-US" sz="1800" dirty="0" smtClean="0">
                <a:hlinkClick r:id="rId4"/>
              </a:rPr>
              <a:t>http://www.reviewboard.org/</a:t>
            </a:r>
            <a:r>
              <a:rPr lang="en-US" sz="1800" dirty="0" smtClean="0"/>
              <a:t>)</a:t>
            </a:r>
            <a:endParaRPr lang="en-US" sz="1800" dirty="0"/>
          </a:p>
        </p:txBody>
      </p:sp>
      <p:sp>
        <p:nvSpPr>
          <p:cNvPr id="3" name="Title 2"/>
          <p:cNvSpPr>
            <a:spLocks noGrp="1"/>
          </p:cNvSpPr>
          <p:nvPr>
            <p:ph type="title"/>
          </p:nvPr>
        </p:nvSpPr>
        <p:spPr/>
        <p:txBody>
          <a:bodyPr/>
          <a:lstStyle/>
          <a:p>
            <a:r>
              <a:rPr lang="en-US" dirty="0" smtClean="0"/>
              <a:t>Code Review Tools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72000"/>
          </a:xfrm>
        </p:spPr>
        <p:txBody>
          <a:bodyPr>
            <a:normAutofit/>
          </a:bodyPr>
          <a:lstStyle/>
          <a:p>
            <a:r>
              <a:rPr lang="en-US" dirty="0" smtClean="0"/>
              <a:t>Review </a:t>
            </a:r>
            <a:r>
              <a:rPr lang="en-US" b="1" i="1" dirty="0" smtClean="0"/>
              <a:t>ALL</a:t>
            </a:r>
            <a:r>
              <a:rPr lang="en-US" dirty="0" smtClean="0"/>
              <a:t> </a:t>
            </a:r>
            <a:r>
              <a:rPr lang="en-US" dirty="0" smtClean="0"/>
              <a:t>the changes</a:t>
            </a:r>
            <a:r>
              <a:rPr lang="en-US" dirty="0" smtClean="0"/>
              <a:t>.</a:t>
            </a:r>
          </a:p>
          <a:p>
            <a:r>
              <a:rPr lang="en-US" dirty="0" smtClean="0"/>
              <a:t>Do functional testing as much as possible (with reason).</a:t>
            </a:r>
            <a:endParaRPr lang="en-US" dirty="0" smtClean="0"/>
          </a:p>
          <a:p>
            <a:r>
              <a:rPr lang="en-US" dirty="0" smtClean="0"/>
              <a:t>Nothing goes to production until it’s been reviewed and tested.</a:t>
            </a:r>
          </a:p>
          <a:p>
            <a:r>
              <a:rPr lang="en-US" dirty="0" smtClean="0"/>
              <a:t>If you something looks wrong or you’re just unsure of the reasoning behind it, ASK!!!</a:t>
            </a:r>
          </a:p>
          <a:p>
            <a:r>
              <a:rPr lang="en-US" dirty="0" smtClean="0"/>
              <a:t>If you don’t see anything wrong, it’s OK to not say anything.</a:t>
            </a:r>
          </a:p>
        </p:txBody>
      </p:sp>
      <p:sp>
        <p:nvSpPr>
          <p:cNvPr id="3" name="Title 2"/>
          <p:cNvSpPr>
            <a:spLocks noGrp="1"/>
          </p:cNvSpPr>
          <p:nvPr>
            <p:ph type="title"/>
          </p:nvPr>
        </p:nvSpPr>
        <p:spPr/>
        <p:txBody>
          <a:bodyPr/>
          <a:lstStyle/>
          <a:p>
            <a:r>
              <a:rPr lang="en-US" dirty="0" smtClean="0"/>
              <a:t>Rules of Code Reviews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72000"/>
          </a:xfrm>
        </p:spPr>
        <p:txBody>
          <a:bodyPr>
            <a:normAutofit/>
          </a:bodyPr>
          <a:lstStyle/>
          <a:p>
            <a:r>
              <a:rPr lang="en-US" dirty="0" smtClean="0"/>
              <a:t>Code must be </a:t>
            </a:r>
            <a:r>
              <a:rPr lang="en-US" b="1" i="1" dirty="0" smtClean="0"/>
              <a:t>correct</a:t>
            </a:r>
            <a:r>
              <a:rPr lang="en-US" dirty="0" smtClean="0"/>
              <a:t>, but it doesn’t have to be exactly how you would write it</a:t>
            </a:r>
            <a:r>
              <a:rPr lang="en-US" dirty="0" smtClean="0"/>
              <a:t>.</a:t>
            </a:r>
          </a:p>
          <a:p>
            <a:r>
              <a:rPr lang="en-US" dirty="0" smtClean="0"/>
              <a:t>Don’t just look at what they </a:t>
            </a:r>
            <a:r>
              <a:rPr lang="en-US" b="1" i="1" dirty="0" smtClean="0"/>
              <a:t>did</a:t>
            </a:r>
            <a:r>
              <a:rPr lang="en-US" dirty="0" smtClean="0"/>
              <a:t>; also think about what they </a:t>
            </a:r>
            <a:r>
              <a:rPr lang="en-US" b="1" i="1" dirty="0" smtClean="0"/>
              <a:t>didn’t do</a:t>
            </a:r>
            <a:r>
              <a:rPr lang="en-US" dirty="0" smtClean="0"/>
              <a:t>.  (What was missed?)</a:t>
            </a:r>
            <a:endParaRPr lang="en-US" dirty="0" smtClean="0"/>
          </a:p>
          <a:p>
            <a:r>
              <a:rPr lang="en-US" dirty="0" smtClean="0"/>
              <a:t>CR / testing is a higher priority than development.</a:t>
            </a:r>
          </a:p>
          <a:p>
            <a:r>
              <a:rPr lang="en-US" dirty="0" smtClean="0"/>
              <a:t>If you see a problem that’s outside the scope of the ticket, open a separate ticket for that issue.</a:t>
            </a:r>
          </a:p>
          <a:p>
            <a:r>
              <a:rPr lang="en-US" dirty="0" smtClean="0"/>
              <a:t>The goal is better code quality. It’s not personal.</a:t>
            </a:r>
          </a:p>
          <a:p>
            <a:pPr>
              <a:buNone/>
            </a:pPr>
            <a:endParaRPr lang="en-US" dirty="0"/>
          </a:p>
        </p:txBody>
      </p:sp>
      <p:sp>
        <p:nvSpPr>
          <p:cNvPr id="3" name="Title 2"/>
          <p:cNvSpPr>
            <a:spLocks noGrp="1"/>
          </p:cNvSpPr>
          <p:nvPr>
            <p:ph type="title"/>
          </p:nvPr>
        </p:nvSpPr>
        <p:spPr/>
        <p:txBody>
          <a:bodyPr/>
          <a:lstStyle/>
          <a:p>
            <a:r>
              <a:rPr lang="en-US" dirty="0" smtClean="0"/>
              <a:t>Rules of Code Reviews (cont.)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dirty="0" smtClean="0"/>
              <a:t>Patrick creates ticket and puts “in scrum”</a:t>
            </a:r>
          </a:p>
          <a:p>
            <a:pPr marL="514350" indent="-514350">
              <a:buFont typeface="+mj-lt"/>
              <a:buAutoNum type="arabicPeriod"/>
            </a:pPr>
            <a:r>
              <a:rPr lang="en-US" dirty="0" smtClean="0"/>
              <a:t>Jeremy grabs </a:t>
            </a:r>
            <a:r>
              <a:rPr lang="en-US" dirty="0" smtClean="0"/>
              <a:t>ticket and writes </a:t>
            </a:r>
            <a:r>
              <a:rPr lang="en-US" dirty="0" smtClean="0"/>
              <a:t>code</a:t>
            </a:r>
          </a:p>
          <a:p>
            <a:pPr marL="514350" indent="-514350">
              <a:buFont typeface="+mj-lt"/>
              <a:buAutoNum type="arabicPeriod"/>
            </a:pPr>
            <a:r>
              <a:rPr lang="en-US" dirty="0" smtClean="0"/>
              <a:t>Jeremy sets ticket to “Testing” and put “in scrum”</a:t>
            </a:r>
          </a:p>
          <a:p>
            <a:pPr marL="514350" indent="-514350">
              <a:buFont typeface="+mj-lt"/>
              <a:buAutoNum type="arabicPeriod"/>
            </a:pPr>
            <a:r>
              <a:rPr lang="en-US" dirty="0" smtClean="0"/>
              <a:t>Buddy grabs </a:t>
            </a:r>
            <a:r>
              <a:rPr lang="en-US" dirty="0" smtClean="0"/>
              <a:t>ticket and </a:t>
            </a:r>
            <a:r>
              <a:rPr lang="en-US" dirty="0" smtClean="0"/>
              <a:t>does CR </a:t>
            </a:r>
            <a:r>
              <a:rPr lang="en-US" dirty="0" smtClean="0"/>
              <a:t>/ </a:t>
            </a:r>
            <a:r>
              <a:rPr lang="en-US" dirty="0" smtClean="0"/>
              <a:t>testing</a:t>
            </a:r>
          </a:p>
          <a:p>
            <a:pPr marL="880110" lvl="1" indent="-514350"/>
            <a:r>
              <a:rPr lang="en-US" dirty="0" smtClean="0"/>
              <a:t>If ticket fails, re-open and send back to Jeremy, repeat as </a:t>
            </a:r>
            <a:r>
              <a:rPr lang="en-US" dirty="0" smtClean="0"/>
              <a:t>necessary</a:t>
            </a:r>
          </a:p>
          <a:p>
            <a:pPr marL="880110" lvl="1" indent="-514350"/>
            <a:r>
              <a:rPr lang="en-US" dirty="0" smtClean="0"/>
              <a:t>If ticket passes, Buddy moves changes to production</a:t>
            </a: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3" name="Title 2"/>
          <p:cNvSpPr>
            <a:spLocks noGrp="1"/>
          </p:cNvSpPr>
          <p:nvPr>
            <p:ph type="title"/>
          </p:nvPr>
        </p:nvSpPr>
        <p:spPr/>
        <p:txBody>
          <a:bodyPr/>
          <a:lstStyle/>
          <a:p>
            <a:r>
              <a:rPr lang="en-US" dirty="0" smtClean="0"/>
              <a:t>A Suggested Workflow</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1780</TotalTime>
  <Words>722</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Code Reviews: The “Secret” to Building Quality Software</vt:lpstr>
      <vt:lpstr>Who am I?</vt:lpstr>
      <vt:lpstr>What is Code Review?</vt:lpstr>
      <vt:lpstr>What kind of CRs are you talking about?</vt:lpstr>
      <vt:lpstr>The Flip-Side: Functional Testing</vt:lpstr>
      <vt:lpstr>Code Review Tools</vt:lpstr>
      <vt:lpstr>Rules of Code Reviews</vt:lpstr>
      <vt:lpstr>Rules of Code Reviews (cont.)</vt:lpstr>
      <vt:lpstr>A Suggested Workflow</vt:lpstr>
      <vt:lpstr>Benefits of Requiring Peer CRs</vt:lpstr>
      <vt:lpstr>Recommended Reading</vt:lpstr>
      <vt:lpstr>Feedback / Contact / Slides / Code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your Domain Logic Out of Storage!</dc:title>
  <dc:creator>Patrick H Schwisow</dc:creator>
  <cp:lastModifiedBy>Patrick H Schwisow</cp:lastModifiedBy>
  <cp:revision>95</cp:revision>
  <dcterms:created xsi:type="dcterms:W3CDTF">2012-04-01T20:27:02Z</dcterms:created>
  <dcterms:modified xsi:type="dcterms:W3CDTF">2013-01-13T21:24:37Z</dcterms:modified>
</cp:coreProperties>
</file>