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76" r:id="rId4"/>
    <p:sldId id="265" r:id="rId5"/>
    <p:sldId id="266" r:id="rId6"/>
    <p:sldId id="267" r:id="rId7"/>
    <p:sldId id="272" r:id="rId8"/>
    <p:sldId id="275" r:id="rId9"/>
    <p:sldId id="273" r:id="rId10"/>
    <p:sldId id="274" r:id="rId11"/>
    <p:sldId id="268" r:id="rId12"/>
    <p:sldId id="271" r:id="rId13"/>
    <p:sldId id="269" r:id="rId14"/>
    <p:sldId id="270" r:id="rId15"/>
    <p:sldId id="264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2EC89E-B9CB-41F6-AE70-4A2C12686F85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6/01/code-reviews-just-do-it.html" TargetMode="External"/><Relationship Id="rId2" Type="http://schemas.openxmlformats.org/officeDocument/2006/relationships/hyperlink" Target="http://scientopia.org/blogs/goodmath/2011/07/06/things-everyone-should-do-code-re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mzn.com/0201734850" TargetMode="External"/><Relationship Id="rId4" Type="http://schemas.openxmlformats.org/officeDocument/2006/relationships/hyperlink" Target="http://amzn.com/073561967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d.in/8160" TargetMode="External"/><Relationship Id="rId2" Type="http://schemas.openxmlformats.org/officeDocument/2006/relationships/hyperlink" Target="http://www.lakekenoshaph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Schwisow/Miscellaneous/" TargetMode="External"/><Relationship Id="rId4" Type="http://schemas.openxmlformats.org/officeDocument/2006/relationships/hyperlink" Target="mailto:patrick.schwisow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/index.php?title=Code_review&amp;oldid=53020487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lassian.com/software/stash/overview" TargetMode="External"/><Relationship Id="rId2" Type="http://schemas.openxmlformats.org/officeDocument/2006/relationships/hyperlink" Target="http://www.atlassian.com/software/crucible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viewboard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Patrick Schwisow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php</a:t>
            </a:r>
            <a:r>
              <a:rPr lang="en-US" dirty="0" smtClean="0"/>
              <a:t>[</a:t>
            </a:r>
            <a:r>
              <a:rPr lang="en-US" dirty="0" err="1" smtClean="0"/>
              <a:t>tek</a:t>
            </a:r>
            <a:r>
              <a:rPr lang="en-US" dirty="0" smtClean="0"/>
              <a:t>] 2013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May 15, 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Reviews: The “Secret” to Building Quality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Shot Screen Capture #001 - 'adds a new output format by schmittjoh · Pull Request #598 · doctrine_doctrine2' - github_com_doctrine_doctrine2_pull_59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831" t="19980" r="21831" b="65818"/>
          <a:stretch>
            <a:fillRect/>
          </a:stretch>
        </p:blipFill>
        <p:spPr>
          <a:xfrm>
            <a:off x="457162" y="1371600"/>
            <a:ext cx="8070220" cy="49704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Tools: </a:t>
            </a:r>
            <a:r>
              <a:rPr lang="en-US" dirty="0" err="1" smtClean="0"/>
              <a:t>GitHub</a:t>
            </a:r>
            <a:r>
              <a:rPr lang="en-US" dirty="0" smtClean="0"/>
              <a:t> Pull Requests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b="1" i="1" dirty="0" smtClean="0"/>
              <a:t>ALL</a:t>
            </a:r>
            <a:r>
              <a:rPr lang="en-US" dirty="0" smtClean="0"/>
              <a:t> the changes.</a:t>
            </a:r>
          </a:p>
          <a:p>
            <a:r>
              <a:rPr lang="en-US" dirty="0" smtClean="0"/>
              <a:t>Do functional testing as much as possible (within reason).</a:t>
            </a:r>
          </a:p>
          <a:p>
            <a:r>
              <a:rPr lang="en-US" dirty="0" smtClean="0"/>
              <a:t>Nothing goes to production until it’s been reviewed and tested.</a:t>
            </a:r>
          </a:p>
          <a:p>
            <a:r>
              <a:rPr lang="en-US" smtClean="0"/>
              <a:t>If </a:t>
            </a:r>
            <a:r>
              <a:rPr lang="en-US" dirty="0" smtClean="0"/>
              <a:t>something looks wrong or you’re just unsure of the reasoning behind it, ASK!!!</a:t>
            </a:r>
          </a:p>
          <a:p>
            <a:r>
              <a:rPr lang="en-US" dirty="0" smtClean="0"/>
              <a:t>If you don’t see anything wrong, it’s OK to not say anything.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Code Reviews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Code must be </a:t>
            </a:r>
            <a:r>
              <a:rPr lang="en-US" b="1" i="1" dirty="0" smtClean="0"/>
              <a:t>correct</a:t>
            </a:r>
            <a:r>
              <a:rPr lang="en-US" dirty="0" smtClean="0"/>
              <a:t>, but it doesn’t have to be exactly how you would write it.</a:t>
            </a:r>
          </a:p>
          <a:p>
            <a:r>
              <a:rPr lang="en-US" dirty="0" smtClean="0"/>
              <a:t>Don’t just look at what they </a:t>
            </a:r>
            <a:r>
              <a:rPr lang="en-US" b="1" i="1" dirty="0" smtClean="0"/>
              <a:t>did</a:t>
            </a:r>
            <a:r>
              <a:rPr lang="en-US" dirty="0" smtClean="0"/>
              <a:t>; also think about what they </a:t>
            </a:r>
            <a:r>
              <a:rPr lang="en-US" b="1" i="1" dirty="0" smtClean="0"/>
              <a:t>didn’t do</a:t>
            </a:r>
            <a:r>
              <a:rPr lang="en-US" dirty="0" smtClean="0"/>
              <a:t>.  (What was missed?)</a:t>
            </a:r>
          </a:p>
          <a:p>
            <a:r>
              <a:rPr lang="en-US" dirty="0" smtClean="0"/>
              <a:t>CR / testing is a higher priority than development.</a:t>
            </a:r>
          </a:p>
          <a:p>
            <a:r>
              <a:rPr lang="en-US" dirty="0" smtClean="0"/>
              <a:t>If you see a problem that’s outside the scope of the ticket, open a separate ticket for that issue.</a:t>
            </a:r>
          </a:p>
          <a:p>
            <a:r>
              <a:rPr lang="en-US" dirty="0" smtClean="0"/>
              <a:t>The goal is better code quality. It’s not personal.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Code Reviews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Jack creates ticket and puts “in scrum”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Henry grabs ticket and writes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Henry sets ticket to “Testing” and puts “in scrum”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Charlie grabs ticket and does CR / testing</a:t>
            </a:r>
          </a:p>
          <a:p>
            <a:pPr marL="880110" lvl="1" indent="-514350"/>
            <a:r>
              <a:rPr lang="en-US" dirty="0" smtClean="0"/>
              <a:t>If ticket fails, re-open and send back to Henry, repeat as necessary</a:t>
            </a:r>
          </a:p>
          <a:p>
            <a:pPr marL="880110" lvl="1" indent="-514350"/>
            <a:r>
              <a:rPr lang="en-US" dirty="0" smtClean="0"/>
              <a:t>If ticket passes, Charlie moves changes to production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Suggested Workflow</a:t>
            </a:r>
            <a:endParaRPr lang="en-US" dirty="0"/>
          </a:p>
        </p:txBody>
      </p:sp>
      <p:pic>
        <p:nvPicPr>
          <p:cNvPr id="4" name="Picture 2" descr="C:\Users\Lindsay\Pictures\0109\[0]DSC01834_BAK_.JPG"/>
          <p:cNvPicPr>
            <a:picLocks noChangeAspect="1" noChangeArrowheads="1"/>
          </p:cNvPicPr>
          <p:nvPr/>
        </p:nvPicPr>
        <p:blipFill>
          <a:blip r:embed="rId2" cstate="print"/>
          <a:srcRect t="15789"/>
          <a:stretch>
            <a:fillRect/>
          </a:stretch>
        </p:blipFill>
        <p:spPr bwMode="auto">
          <a:xfrm>
            <a:off x="2362200" y="3998991"/>
            <a:ext cx="4169664" cy="2633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Increased Quality</a:t>
            </a:r>
            <a:r>
              <a:rPr lang="en-US" dirty="0" smtClean="0"/>
              <a:t> – Reduced chance of mistakes making it to production</a:t>
            </a:r>
          </a:p>
          <a:p>
            <a:r>
              <a:rPr lang="en-US" b="1" dirty="0" smtClean="0"/>
              <a:t>Peer Pressure</a:t>
            </a:r>
            <a:r>
              <a:rPr lang="en-US" dirty="0" smtClean="0"/>
              <a:t> – If you know someone will see your code, you’ll be more conscious of the quality</a:t>
            </a:r>
          </a:p>
          <a:p>
            <a:r>
              <a:rPr lang="en-US" b="1" dirty="0" smtClean="0"/>
              <a:t>Distributed Knowledge</a:t>
            </a:r>
            <a:r>
              <a:rPr lang="en-US" dirty="0" smtClean="0"/>
              <a:t> – At least 2 people must know what a given line of code does</a:t>
            </a:r>
          </a:p>
          <a:p>
            <a:r>
              <a:rPr lang="en-US" b="1" dirty="0" smtClean="0"/>
              <a:t>Distributed Ownership</a:t>
            </a:r>
            <a:r>
              <a:rPr lang="en-US" dirty="0" smtClean="0"/>
              <a:t> – Instead of each person having his / her own area of responsibility, everything is owned by the team.  (We’re all in this together!)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Requiring Peer CRs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Chu-Carroll: </a:t>
            </a:r>
            <a:r>
              <a:rPr lang="en-US" b="1" dirty="0" smtClean="0">
                <a:hlinkClick r:id="rId2"/>
              </a:rPr>
              <a:t>Things Everyone Should Do: Code Review</a:t>
            </a:r>
            <a:endParaRPr lang="en-US" b="1" dirty="0" smtClean="0"/>
          </a:p>
          <a:p>
            <a:r>
              <a:rPr lang="en-US" dirty="0" smtClean="0"/>
              <a:t>Jeff Atwood: </a:t>
            </a:r>
            <a:r>
              <a:rPr lang="en-US" b="1" dirty="0" smtClean="0">
                <a:hlinkClick r:id="rId3"/>
              </a:rPr>
              <a:t>Code Reviews: Just Do It</a:t>
            </a:r>
            <a:endParaRPr lang="en-US" b="1" dirty="0" smtClean="0"/>
          </a:p>
          <a:p>
            <a:r>
              <a:rPr lang="en-US" dirty="0" smtClean="0"/>
              <a:t>Steve McConnell: </a:t>
            </a:r>
            <a:r>
              <a:rPr lang="en-US" b="1" i="1" dirty="0" smtClean="0"/>
              <a:t>Code Complete: A Practical Handbook of Software Construction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http://amzn.com/0735619670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Karl </a:t>
            </a:r>
            <a:r>
              <a:rPr lang="en-US" dirty="0" err="1" smtClean="0"/>
              <a:t>Wiegers</a:t>
            </a:r>
            <a:r>
              <a:rPr lang="en-US" dirty="0" smtClean="0"/>
              <a:t>: </a:t>
            </a:r>
            <a:r>
              <a:rPr lang="en-US" b="1" i="1" dirty="0" smtClean="0"/>
              <a:t>Peer Reviews in Software: A Practical Guide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5"/>
              </a:rPr>
              <a:t>http://amzn.com/0201734850</a:t>
            </a:r>
            <a:r>
              <a:rPr lang="en-US" sz="18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Leader, </a:t>
            </a:r>
            <a:r>
              <a:rPr lang="en-US" dirty="0" err="1" smtClean="0"/>
              <a:t>Oibas</a:t>
            </a:r>
            <a:r>
              <a:rPr lang="en-US" dirty="0" smtClean="0"/>
              <a:t> / CMS Development, at </a:t>
            </a:r>
            <a:r>
              <a:rPr lang="en-US" dirty="0" err="1" smtClean="0"/>
              <a:t>OpticsPlanet</a:t>
            </a:r>
            <a:r>
              <a:rPr lang="en-US" dirty="0" smtClean="0"/>
              <a:t>, Inc.</a:t>
            </a:r>
          </a:p>
          <a:p>
            <a:r>
              <a:rPr lang="en-US" dirty="0" err="1" smtClean="0"/>
              <a:t>Zend</a:t>
            </a:r>
            <a:r>
              <a:rPr lang="en-US" dirty="0" smtClean="0"/>
              <a:t> Certified Engineer – PHP 5 &amp; ZF</a:t>
            </a:r>
          </a:p>
          <a:p>
            <a:r>
              <a:rPr lang="en-US" dirty="0" smtClean="0"/>
              <a:t>Founder / Organizer of </a:t>
            </a:r>
            <a:r>
              <a:rPr lang="en-US" dirty="0" smtClean="0">
                <a:hlinkClick r:id="rId2"/>
              </a:rPr>
              <a:t>Lake / Kenosha PHP</a:t>
            </a:r>
            <a:endParaRPr lang="en-US" dirty="0" smtClean="0"/>
          </a:p>
          <a:p>
            <a:r>
              <a:rPr lang="en-US" dirty="0" err="1" smtClean="0"/>
              <a:t>Joind.in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https://joind.in/8160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4"/>
              </a:rPr>
              <a:t>patrick.schwisow@gmail.com</a:t>
            </a:r>
            <a:endParaRPr lang="en-US" dirty="0" smtClean="0"/>
          </a:p>
          <a:p>
            <a:r>
              <a:rPr lang="en-US" dirty="0" smtClean="0"/>
              <a:t>Twitter: @PSchwisow</a:t>
            </a:r>
          </a:p>
          <a:p>
            <a:r>
              <a:rPr lang="en-US" dirty="0" smtClean="0"/>
              <a:t>Slides: </a:t>
            </a:r>
            <a:r>
              <a:rPr lang="en-US" sz="2400" dirty="0" smtClean="0">
                <a:hlinkClick r:id="rId5"/>
              </a:rPr>
              <a:t>https://github.com/PSchwisow/Miscellaneous/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am I?</a:t>
            </a:r>
            <a:br>
              <a:rPr lang="en-US" dirty="0" smtClean="0"/>
            </a:br>
            <a:r>
              <a:rPr lang="en-US" dirty="0" smtClean="0"/>
              <a:t>Feedback / Contact /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3200" dirty="0" smtClean="0"/>
              <a:t>“Code review is systematic examination…of computer source code.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/>
              <a:t>It is intended to find and fix mistakes overlooked in the initial development phase,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/>
              <a:t>improving both the overall quality of software and the developers’ skills.”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http://en.wikipedia.org/w/index.php?title=Code_review&amp;oldid=530204872</a:t>
            </a:r>
            <a:r>
              <a:rPr lang="en-US" sz="18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Code Review?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Peers (other developers)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Managers / Team Leads / Senior Developers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Dedicated QA / Testing Personnel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All of the above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does Code Reviews?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review by a fellow team member</a:t>
            </a:r>
          </a:p>
          <a:p>
            <a:r>
              <a:rPr lang="en-US" dirty="0" smtClean="0"/>
              <a:t>Required part of development process</a:t>
            </a:r>
          </a:p>
          <a:p>
            <a:r>
              <a:rPr lang="en-US" dirty="0" smtClean="0"/>
              <a:t>Typically a step in an Agile workflow (Scrum, Kan-ban, etc.) but can be applied to other methodologies</a:t>
            </a:r>
          </a:p>
          <a:p>
            <a:r>
              <a:rPr lang="en-US" dirty="0" smtClean="0"/>
              <a:t>Reviews should happen as soon as possible after the task is complete</a:t>
            </a:r>
          </a:p>
          <a:p>
            <a:r>
              <a:rPr lang="en-US" dirty="0" smtClean="0"/>
              <a:t>Reviews are considered part of the task and should be included in all time / workload estimates</a:t>
            </a:r>
          </a:p>
          <a:p>
            <a:r>
              <a:rPr lang="en-US" dirty="0" smtClean="0"/>
              <a:t>Other types of code review (by management or QA) may also be used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CRs are you talking about?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“Functional testing” == “checking that all the stuff works”</a:t>
            </a:r>
          </a:p>
          <a:p>
            <a:r>
              <a:rPr lang="en-US" dirty="0" smtClean="0"/>
              <a:t>Test the updated code to make sure it does what is specified</a:t>
            </a:r>
          </a:p>
          <a:p>
            <a:r>
              <a:rPr lang="en-US" dirty="0" smtClean="0"/>
              <a:t>Check all the edge cases (Try to break stuff!)</a:t>
            </a:r>
          </a:p>
          <a:p>
            <a:r>
              <a:rPr lang="en-US" dirty="0" smtClean="0"/>
              <a:t>Run all the unit tests*</a:t>
            </a:r>
          </a:p>
          <a:p>
            <a:r>
              <a:rPr lang="en-US" dirty="0" smtClean="0"/>
              <a:t>Test things that may be affected by this change</a:t>
            </a:r>
          </a:p>
          <a:p>
            <a:r>
              <a:rPr lang="en-US" dirty="0" smtClean="0"/>
              <a:t>Functional testing may happen together with CR or as a separate workflow step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*Unless you’ve got them running automatically for you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Flip-Side: Functional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Issue Tracking (JIRA, </a:t>
            </a:r>
            <a:r>
              <a:rPr lang="en-US" dirty="0" err="1" smtClean="0"/>
              <a:t>Trac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 Issues)</a:t>
            </a:r>
          </a:p>
          <a:p>
            <a:pPr lvl="1"/>
            <a:r>
              <a:rPr lang="en-US" dirty="0" smtClean="0"/>
              <a:t>Version Control System (</a:t>
            </a:r>
            <a:r>
              <a:rPr lang="en-US" dirty="0" err="1" smtClean="0"/>
              <a:t>git</a:t>
            </a:r>
            <a:r>
              <a:rPr lang="en-US" dirty="0" smtClean="0"/>
              <a:t>, SVN, etc.)</a:t>
            </a:r>
          </a:p>
          <a:p>
            <a:r>
              <a:rPr lang="en-US" dirty="0" err="1" smtClean="0"/>
              <a:t>Atlassian</a:t>
            </a:r>
            <a:r>
              <a:rPr lang="en-US" dirty="0" smtClean="0"/>
              <a:t> Crucible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http://www.atlassian.com/software/crucible/overview</a:t>
            </a:r>
            <a:r>
              <a:rPr lang="en-US" sz="1800" dirty="0" smtClean="0"/>
              <a:t>)</a:t>
            </a:r>
          </a:p>
          <a:p>
            <a:r>
              <a:rPr lang="en-US" dirty="0" err="1" smtClean="0"/>
              <a:t>Atlassian</a:t>
            </a:r>
            <a:r>
              <a:rPr lang="en-US" dirty="0" smtClean="0"/>
              <a:t> Stash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http://www.atlassian.com/software/stash/overview</a:t>
            </a:r>
            <a:r>
              <a:rPr lang="en-US" sz="1800" dirty="0" smtClean="0"/>
              <a:t>)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Pull Requests</a:t>
            </a:r>
          </a:p>
          <a:p>
            <a:r>
              <a:rPr lang="en-US" dirty="0" smtClean="0"/>
              <a:t>Review Board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http://www.reviewboard.org/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Shot Screen Capture #042 - 'CR-92 SWD-168_ Update Op_MethodFilter_ProxyFactory to support protected methods - Closed' - fisheye_dev_opticplanet_net_cru_CR-9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491" r="12992" b="26540"/>
          <a:stretch>
            <a:fillRect/>
          </a:stretch>
        </p:blipFill>
        <p:spPr>
          <a:xfrm>
            <a:off x="457201" y="1371602"/>
            <a:ext cx="8266563" cy="50932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Tools: </a:t>
            </a:r>
            <a:r>
              <a:rPr lang="en-US" dirty="0" err="1" smtClean="0"/>
              <a:t>Atlassian</a:t>
            </a:r>
            <a:r>
              <a:rPr lang="en-US" dirty="0" smtClean="0"/>
              <a:t> Crucible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Shot Screen Capture #043 - 'CR-92 SWD-168_ Update Op_MethodFilter_ProxyFactory to support protected methods - Closed' - fisheye_dev_opticplanet_net_cru_CR-92#c27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491" r="12992" b="26540"/>
          <a:stretch>
            <a:fillRect/>
          </a:stretch>
        </p:blipFill>
        <p:spPr>
          <a:xfrm>
            <a:off x="457200" y="1371600"/>
            <a:ext cx="8266563" cy="50930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Tools: </a:t>
            </a:r>
            <a:r>
              <a:rPr lang="en-US" dirty="0" err="1" smtClean="0"/>
              <a:t>Atlassian</a:t>
            </a:r>
            <a:r>
              <a:rPr lang="en-US" dirty="0" smtClean="0"/>
              <a:t> Crucible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Shot Screen Capture #001 - 'adds a new output format by schmittjoh · Pull Request #598 · doctrine_doctrine2' - github_com_doctrine_doctrine2_pull_59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831" t="3526" r="21831" b="82272"/>
          <a:stretch>
            <a:fillRect/>
          </a:stretch>
        </p:blipFill>
        <p:spPr>
          <a:xfrm>
            <a:off x="457162" y="1371601"/>
            <a:ext cx="8070220" cy="49710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Tools: </a:t>
            </a:r>
            <a:r>
              <a:rPr lang="en-US" dirty="0" err="1" smtClean="0"/>
              <a:t>GitHub</a:t>
            </a:r>
            <a:r>
              <a:rPr lang="en-US" dirty="0" smtClean="0"/>
              <a:t> Pull Requests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Custom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F3A447"/>
      </a:hlink>
      <a:folHlink>
        <a:srgbClr val="E7BC29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1970</TotalTime>
  <Words>727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Code Reviews: The “Secret” to Building Quality Software</vt:lpstr>
      <vt:lpstr>What is a Code Review?</vt:lpstr>
      <vt:lpstr>Who does Code Reviews?</vt:lpstr>
      <vt:lpstr>What kind of CRs are you talking about?</vt:lpstr>
      <vt:lpstr>The Flip-Side: Functional Testing</vt:lpstr>
      <vt:lpstr>Code Review Tools</vt:lpstr>
      <vt:lpstr>CR Tools: Atlassian Crucible</vt:lpstr>
      <vt:lpstr>CR Tools: Atlassian Crucible</vt:lpstr>
      <vt:lpstr>CR Tools: GitHub Pull Requests</vt:lpstr>
      <vt:lpstr>CR Tools: GitHub Pull Requests</vt:lpstr>
      <vt:lpstr>Rules of Code Reviews</vt:lpstr>
      <vt:lpstr>Rules of Code Reviews (cont.)</vt:lpstr>
      <vt:lpstr>A Suggested Workflow</vt:lpstr>
      <vt:lpstr>Benefits of Requiring Peer CRs</vt:lpstr>
      <vt:lpstr>Recommended Reading</vt:lpstr>
      <vt:lpstr>Who am I? Feedback / Contact / Slides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Domain Logic Out of Storage!</dc:title>
  <dc:creator>Patrick H Schwisow</dc:creator>
  <cp:lastModifiedBy>Patrick H Schwisow</cp:lastModifiedBy>
  <cp:revision>117</cp:revision>
  <dcterms:created xsi:type="dcterms:W3CDTF">2012-04-01T20:27:02Z</dcterms:created>
  <dcterms:modified xsi:type="dcterms:W3CDTF">2013-05-15T19:56:46Z</dcterms:modified>
</cp:coreProperties>
</file>