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notesMasterIdLst>
    <p:notesMasterId r:id="rId44"/>
  </p:notesMasterIdLst>
  <p:handoutMasterIdLst>
    <p:handoutMasterId r:id="rId45"/>
  </p:handoutMasterIdLst>
  <p:sldIdLst>
    <p:sldId id="256" r:id="rId5"/>
    <p:sldId id="257" r:id="rId6"/>
    <p:sldId id="267" r:id="rId7"/>
    <p:sldId id="295" r:id="rId8"/>
    <p:sldId id="296" r:id="rId9"/>
    <p:sldId id="258" r:id="rId10"/>
    <p:sldId id="270" r:id="rId11"/>
    <p:sldId id="271" r:id="rId12"/>
    <p:sldId id="259" r:id="rId13"/>
    <p:sldId id="272" r:id="rId14"/>
    <p:sldId id="274" r:id="rId15"/>
    <p:sldId id="260" r:id="rId16"/>
    <p:sldId id="281" r:id="rId17"/>
    <p:sldId id="282" r:id="rId18"/>
    <p:sldId id="283" r:id="rId19"/>
    <p:sldId id="284" r:id="rId20"/>
    <p:sldId id="261" r:id="rId21"/>
    <p:sldId id="276" r:id="rId22"/>
    <p:sldId id="277" r:id="rId23"/>
    <p:sldId id="262" r:id="rId24"/>
    <p:sldId id="278" r:id="rId25"/>
    <p:sldId id="279" r:id="rId26"/>
    <p:sldId id="263" r:id="rId27"/>
    <p:sldId id="285" r:id="rId28"/>
    <p:sldId id="264" r:id="rId29"/>
    <p:sldId id="288" r:id="rId30"/>
    <p:sldId id="286" r:id="rId31"/>
    <p:sldId id="287" r:id="rId32"/>
    <p:sldId id="265" r:id="rId33"/>
    <p:sldId id="289" r:id="rId34"/>
    <p:sldId id="290" r:id="rId35"/>
    <p:sldId id="297" r:id="rId36"/>
    <p:sldId id="298" r:id="rId37"/>
    <p:sldId id="291" r:id="rId38"/>
    <p:sldId id="292" r:id="rId39"/>
    <p:sldId id="266" r:id="rId40"/>
    <p:sldId id="293" r:id="rId41"/>
    <p:sldId id="294" r:id="rId42"/>
    <p:sldId id="269" r:id="rId4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36" autoAdjust="0"/>
    <p:restoredTop sz="94674"/>
  </p:normalViewPr>
  <p:slideViewPr>
    <p:cSldViewPr snapToGrid="0" snapToObjects="1">
      <p:cViewPr varScale="1">
        <p:scale>
          <a:sx n="165" d="100"/>
          <a:sy n="165" d="100"/>
        </p:scale>
        <p:origin x="416" y="1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46797D-494D-1F4E-8BF5-EED968C33BD9}" type="datetimeFigureOut">
              <a:rPr lang="en-US" smtClean="0"/>
              <a:t>9/9/18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5E2577-4A19-6045-9D66-3023E37F0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6270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71797C-D835-FA4C-BCD5-AC5588882758}" type="datetimeFigureOut">
              <a:rPr lang="en-US" smtClean="0"/>
              <a:t>9/9/18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395700-38A4-2244-9B33-8311326B2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9012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95700-38A4-2244-9B33-8311326B206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8190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95700-38A4-2244-9B33-8311326B206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8190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95700-38A4-2244-9B33-8311326B206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8190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Callbacks can only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autoload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classes from psr-0, psr-4 and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classmap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definitions. If a defined callback relies on functions defined outside of a class, the callback itself is responsible for loading the file containing these functions.</a:t>
            </a:r>
            <a:r>
              <a:rPr lang="en-US" dirty="0"/>
              <a:t>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95700-38A4-2244-9B33-8311326B206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8190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95700-38A4-2244-9B33-8311326B206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8190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95700-38A4-2244-9B33-8311326B206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8190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790F76-699A-E246-BC8C-D66B068C2E2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229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95700-38A4-2244-9B33-8311326B206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8190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95700-38A4-2244-9B33-8311326B206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8190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95700-38A4-2244-9B33-8311326B206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8190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Functionality was built into the main package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95700-38A4-2244-9B33-8311326B206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2197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Another</a:t>
            </a:r>
            <a:r>
              <a:rPr lang="en-US" baseline="0" dirty="0"/>
              <a:t> example: left-pad package is withdrawn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95700-38A4-2244-9B33-8311326B206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2197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95700-38A4-2244-9B33-8311326B206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2197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95700-38A4-2244-9B33-8311326B206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2197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95700-38A4-2244-9B33-8311326B206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819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2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C559B-E105-DB46-94E6-63050E1B206D}" type="datetime1">
              <a:rPr lang="en-US" smtClean="0"/>
              <a:t>9/9/18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@PSchwisow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6DD99-2E16-5D42-AAF0-06BE504F9A8C}" type="datetime1">
              <a:rPr lang="en-US" smtClean="0"/>
              <a:t>9/9/18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@PSchwisow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17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EECEF-C1CB-D449-8E89-EF1435DDCECB}" type="datetime1">
              <a:rPr lang="en-US" smtClean="0"/>
              <a:t>9/9/18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@PSchwisow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96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E7B97-0B3B-844F-B87D-1AC735CC8E58}" type="datetime1">
              <a:rPr lang="en-US" smtClean="0"/>
              <a:t>9/9/18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@PSchwisow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B8108-028F-1247-BA4F-0B6BB68FB089}" type="datetime1">
              <a:rPr lang="en-US" smtClean="0"/>
              <a:t>9/9/18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@PSchwisow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94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898F-8CAE-ED4B-83F8-D154ABFE876F}" type="datetime1">
              <a:rPr lang="en-US" smtClean="0"/>
              <a:t>9/9/18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@PSchwisow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94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2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2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AFC4-D4F5-8C46-A2A4-A3C8F154C6D3}" type="datetime1">
              <a:rPr lang="en-US" smtClean="0"/>
              <a:t>9/9/18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@PSchwisow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24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08A9E-3CA1-4C45-8BF2-332B41C49B91}" type="datetime1">
              <a:rPr lang="en-US" smtClean="0"/>
              <a:t>9/9/18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@PSchwisow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12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9959E-7C8C-FB48-BFE3-2BC517499773}" type="datetime1">
              <a:rPr lang="en-US" smtClean="0"/>
              <a:t>9/9/18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@PSchwisow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24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7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1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7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60D00-0515-EB42-B70B-103A3C80E673}" type="datetime1">
              <a:rPr lang="en-US" smtClean="0"/>
              <a:t>9/9/18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@PSchwisow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220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6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9E887-0C03-0842-A9B6-070D89D7250E}" type="datetime1">
              <a:rPr lang="en-US" smtClean="0"/>
              <a:t>9/9/18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@PSchwisow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83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CFA75-8537-E546-AE82-F5B462A4D18C}" type="datetime1">
              <a:rPr lang="en-US" smtClean="0"/>
              <a:t>9/9/18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@PSchwisow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57" r:id="rId2"/>
    <p:sldLayoutId id="2147493458" r:id="rId3"/>
    <p:sldLayoutId id="2147493459" r:id="rId4"/>
    <p:sldLayoutId id="2147493460" r:id="rId5"/>
    <p:sldLayoutId id="2147493461" r:id="rId6"/>
    <p:sldLayoutId id="2147493462" r:id="rId7"/>
    <p:sldLayoutId id="2147493463" r:id="rId8"/>
    <p:sldLayoutId id="2147493464" r:id="rId9"/>
    <p:sldLayoutId id="2147493465" r:id="rId10"/>
    <p:sldLayoutId id="2147493466" r:id="rId11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VD Comic Serif Pro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ller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ller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ller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ller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ller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etcomposer.org/doc/articles/scripts.md#event-names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hyperlink" Target="http://wizardcat.com/" TargetMode="External"/><Relationship Id="rId3" Type="http://schemas.openxmlformats.org/officeDocument/2006/relationships/hyperlink" Target="https://www.skillshare.com/careers" TargetMode="External"/><Relationship Id="rId7" Type="http://schemas.openxmlformats.org/officeDocument/2006/relationships/hyperlink" Target="https://joind.in/talk/83068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PSchwisow/Miscellaneous/" TargetMode="External"/><Relationship Id="rId5" Type="http://schemas.openxmlformats.org/officeDocument/2006/relationships/hyperlink" Target="https://twitter.com/PSchwisow" TargetMode="External"/><Relationship Id="rId4" Type="http://schemas.openxmlformats.org/officeDocument/2006/relationships/hyperlink" Target="mailto:patrick.schwisow@gmail.com" TargetMode="External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522" y="765503"/>
            <a:ext cx="7772400" cy="1102519"/>
          </a:xfrm>
        </p:spPr>
        <p:txBody>
          <a:bodyPr>
            <a:normAutofit fontScale="90000"/>
          </a:bodyPr>
          <a:lstStyle/>
          <a:p>
            <a:r>
              <a:rPr lang="en-US" dirty="0"/>
              <a:t>10 Things You Didn’t Know You Could Do With Composer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104388"/>
            <a:ext cx="6400800" cy="1314450"/>
          </a:xfrm>
        </p:spPr>
        <p:txBody>
          <a:bodyPr/>
          <a:lstStyle/>
          <a:p>
            <a:r>
              <a:rPr lang="en-US" dirty="0"/>
              <a:t>Patrick Schwisow</a:t>
            </a:r>
          </a:p>
          <a:p>
            <a:r>
              <a:rPr lang="en-US" dirty="0"/>
              <a:t>Cascadia PHP Conference 2018</a:t>
            </a:r>
          </a:p>
        </p:txBody>
      </p:sp>
      <p:pic>
        <p:nvPicPr>
          <p:cNvPr id="4" name="Picture 3" descr="logo-composer-transpar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22" y="2019300"/>
            <a:ext cx="883920" cy="1085088"/>
          </a:xfrm>
          <a:prstGeom prst="rect">
            <a:avLst/>
          </a:prstGeom>
        </p:spPr>
      </p:pic>
      <p:pic>
        <p:nvPicPr>
          <p:cNvPr id="5" name="Picture 4" descr="logo-composer-transparent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042" y="2019300"/>
            <a:ext cx="883920" cy="1085088"/>
          </a:xfrm>
          <a:prstGeom prst="rect">
            <a:avLst/>
          </a:prstGeom>
        </p:spPr>
      </p:pic>
      <p:pic>
        <p:nvPicPr>
          <p:cNvPr id="6" name="Picture 5" descr="logo-composer-transparent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962" y="2019300"/>
            <a:ext cx="883920" cy="1085088"/>
          </a:xfrm>
          <a:prstGeom prst="rect">
            <a:avLst/>
          </a:prstGeom>
        </p:spPr>
      </p:pic>
      <p:pic>
        <p:nvPicPr>
          <p:cNvPr id="7" name="Picture 6" descr="logo-composer-transparent4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882" y="2019300"/>
            <a:ext cx="883920" cy="1085088"/>
          </a:xfrm>
          <a:prstGeom prst="rect">
            <a:avLst/>
          </a:prstGeom>
        </p:spPr>
      </p:pic>
      <p:pic>
        <p:nvPicPr>
          <p:cNvPr id="8" name="Picture 7" descr="logo-composer-transparent5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802" y="2019300"/>
            <a:ext cx="883920" cy="1085088"/>
          </a:xfrm>
          <a:prstGeom prst="rect">
            <a:avLst/>
          </a:prstGeom>
        </p:spPr>
      </p:pic>
      <p:pic>
        <p:nvPicPr>
          <p:cNvPr id="9" name="Picture 8" descr="logo-composer-transpar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722" y="2019300"/>
            <a:ext cx="883920" cy="1085088"/>
          </a:xfrm>
          <a:prstGeom prst="rect">
            <a:avLst/>
          </a:prstGeom>
        </p:spPr>
      </p:pic>
      <p:pic>
        <p:nvPicPr>
          <p:cNvPr id="10" name="Picture 9" descr="logo-composer-transparent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642" y="2019300"/>
            <a:ext cx="883920" cy="1085088"/>
          </a:xfrm>
          <a:prstGeom prst="rect">
            <a:avLst/>
          </a:prstGeom>
        </p:spPr>
      </p:pic>
      <p:pic>
        <p:nvPicPr>
          <p:cNvPr id="11" name="Picture 10" descr="logo-composer-transparent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562" y="2019300"/>
            <a:ext cx="883920" cy="1085088"/>
          </a:xfrm>
          <a:prstGeom prst="rect">
            <a:avLst/>
          </a:prstGeom>
        </p:spPr>
      </p:pic>
      <p:pic>
        <p:nvPicPr>
          <p:cNvPr id="12" name="Picture 11" descr="logo-composer-transparent4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4482" y="2019300"/>
            <a:ext cx="883920" cy="1085088"/>
          </a:xfrm>
          <a:prstGeom prst="rect">
            <a:avLst/>
          </a:prstGeom>
        </p:spPr>
      </p:pic>
      <p:pic>
        <p:nvPicPr>
          <p:cNvPr id="13" name="Picture 12" descr="logo-composer-transparent5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8402" y="2019300"/>
            <a:ext cx="883920" cy="1085088"/>
          </a:xfrm>
          <a:prstGeom prst="rect">
            <a:avLst/>
          </a:prstGeom>
        </p:spPr>
      </p:pic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@PSchwisow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300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37980"/>
            <a:ext cx="701617" cy="47782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68580" tIns="34290" rIns="68580" bIns="34290" rtlCol="0" anchor="ctr">
            <a:spAutoFit/>
          </a:bodyPr>
          <a:lstStyle/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1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2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3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4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5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6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7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8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9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10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11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12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13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14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15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16</a:t>
            </a:r>
          </a:p>
          <a:p>
            <a:pPr algn="r"/>
            <a:endParaRPr lang="en-US" b="1" dirty="0">
              <a:latin typeface="Nimbus Mono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1618" y="437980"/>
            <a:ext cx="8442383" cy="477823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dirty="0">
                <a:latin typeface="Nimbus Mono"/>
              </a:rPr>
              <a:t>{</a:t>
            </a:r>
          </a:p>
          <a:p>
            <a:r>
              <a:rPr lang="en-US" dirty="0">
                <a:latin typeface="Nimbus Mono"/>
              </a:rPr>
              <a:t>    "require": {</a:t>
            </a:r>
          </a:p>
          <a:p>
            <a:r>
              <a:rPr lang="en-US" dirty="0">
                <a:latin typeface="Nimbus Mono"/>
              </a:rPr>
              <a:t>        "</a:t>
            </a:r>
            <a:r>
              <a:rPr lang="en-US" dirty="0" err="1">
                <a:latin typeface="Nimbus Mono"/>
              </a:rPr>
              <a:t>phergie</a:t>
            </a:r>
            <a:r>
              <a:rPr lang="en-US" dirty="0">
                <a:latin typeface="Nimbus Mono"/>
              </a:rPr>
              <a:t>/</a:t>
            </a:r>
            <a:r>
              <a:rPr lang="en-US" dirty="0" err="1">
                <a:latin typeface="Nimbus Mono"/>
              </a:rPr>
              <a:t>phergie</a:t>
            </a:r>
            <a:r>
              <a:rPr lang="en-US" dirty="0">
                <a:latin typeface="Nimbus Mono"/>
              </a:rPr>
              <a:t>-</a:t>
            </a:r>
            <a:r>
              <a:rPr lang="en-US" dirty="0" err="1">
                <a:latin typeface="Nimbus Mono"/>
              </a:rPr>
              <a:t>irc</a:t>
            </a:r>
            <a:r>
              <a:rPr lang="en-US" dirty="0">
                <a:latin typeface="Nimbus Mono"/>
              </a:rPr>
              <a:t>-bot-react": "</a:t>
            </a:r>
            <a:r>
              <a:rPr lang="en-US" dirty="0" err="1">
                <a:latin typeface="Nimbus Mono"/>
              </a:rPr>
              <a:t>dev-bugfix</a:t>
            </a:r>
            <a:r>
              <a:rPr lang="en-US" dirty="0">
                <a:latin typeface="Nimbus Mono"/>
              </a:rPr>
              <a:t>",</a:t>
            </a:r>
          </a:p>
          <a:p>
            <a:r>
              <a:rPr lang="en-US" dirty="0">
                <a:latin typeface="Nimbus Mono"/>
              </a:rPr>
              <a:t>        "</a:t>
            </a:r>
            <a:r>
              <a:rPr lang="en-US" dirty="0" err="1">
                <a:latin typeface="Nimbus Mono"/>
              </a:rPr>
              <a:t>pschwisow</a:t>
            </a:r>
            <a:r>
              <a:rPr lang="en-US" dirty="0">
                <a:latin typeface="Nimbus Mono"/>
              </a:rPr>
              <a:t>/</a:t>
            </a:r>
            <a:r>
              <a:rPr lang="en-US" dirty="0" err="1">
                <a:latin typeface="Nimbus Mono"/>
              </a:rPr>
              <a:t>irc</a:t>
            </a:r>
            <a:r>
              <a:rPr lang="en-US" dirty="0">
                <a:latin typeface="Nimbus Mono"/>
              </a:rPr>
              <a:t>-plugin-react-karma": "~2"</a:t>
            </a:r>
          </a:p>
          <a:p>
            <a:r>
              <a:rPr lang="en-US" dirty="0">
                <a:latin typeface="Nimbus Mono"/>
              </a:rPr>
              <a:t>    }</a:t>
            </a:r>
          </a:p>
          <a:p>
            <a:r>
              <a:rPr lang="en-US" dirty="0">
                <a:latin typeface="Nimbus Mono"/>
              </a:rPr>
              <a:t>}</a:t>
            </a:r>
          </a:p>
          <a:p>
            <a:endParaRPr lang="en-US" dirty="0">
              <a:latin typeface="Nimbus Mono"/>
            </a:endParaRPr>
          </a:p>
          <a:p>
            <a:r>
              <a:rPr lang="en-US" dirty="0">
                <a:solidFill>
                  <a:srgbClr val="C0504D"/>
                </a:solidFill>
                <a:latin typeface="Nimbus Mono"/>
              </a:rPr>
              <a:t>Your requirements could not be resolved to an installable set of packages.</a:t>
            </a:r>
          </a:p>
          <a:p>
            <a:r>
              <a:rPr lang="en-US" dirty="0">
                <a:latin typeface="Nimbus Mono"/>
              </a:rPr>
              <a:t>  Problem 1</a:t>
            </a:r>
          </a:p>
          <a:p>
            <a:r>
              <a:rPr lang="en-US" dirty="0">
                <a:latin typeface="Nimbus Mono"/>
              </a:rPr>
              <a:t>    - </a:t>
            </a:r>
            <a:r>
              <a:rPr lang="en-US" dirty="0" err="1">
                <a:latin typeface="Nimbus Mono"/>
              </a:rPr>
              <a:t>pschwisow</a:t>
            </a:r>
            <a:r>
              <a:rPr lang="en-US" dirty="0">
                <a:latin typeface="Nimbus Mono"/>
              </a:rPr>
              <a:t>/</a:t>
            </a:r>
            <a:r>
              <a:rPr lang="en-US" dirty="0" err="1">
                <a:latin typeface="Nimbus Mono"/>
              </a:rPr>
              <a:t>irc</a:t>
            </a:r>
            <a:r>
              <a:rPr lang="en-US" dirty="0">
                <a:latin typeface="Nimbus Mono"/>
              </a:rPr>
              <a:t>-plugin-react-karma 2.0.0 requires </a:t>
            </a:r>
            <a:r>
              <a:rPr lang="en-US" dirty="0" err="1">
                <a:latin typeface="Nimbus Mono"/>
              </a:rPr>
              <a:t>phergie</a:t>
            </a:r>
            <a:r>
              <a:rPr lang="en-US" dirty="0">
                <a:latin typeface="Nimbus Mono"/>
              </a:rPr>
              <a:t>/</a:t>
            </a:r>
            <a:r>
              <a:rPr lang="en-US" dirty="0" err="1">
                <a:latin typeface="Nimbus Mono"/>
              </a:rPr>
              <a:t>phergie</a:t>
            </a:r>
            <a:r>
              <a:rPr lang="en-US" dirty="0">
                <a:latin typeface="Nimbus Mono"/>
              </a:rPr>
              <a:t>-</a:t>
            </a:r>
            <a:r>
              <a:rPr lang="en-US" dirty="0" err="1">
                <a:latin typeface="Nimbus Mono"/>
              </a:rPr>
              <a:t>irc</a:t>
            </a:r>
            <a:r>
              <a:rPr lang="en-US" dirty="0">
                <a:latin typeface="Nimbus Mono"/>
              </a:rPr>
              <a:t>-bot-react ~2 -&gt; </a:t>
            </a:r>
            <a:r>
              <a:rPr lang="en-US" dirty="0" err="1">
                <a:latin typeface="Nimbus Mono"/>
              </a:rPr>
              <a:t>satisfiable</a:t>
            </a:r>
            <a:r>
              <a:rPr lang="en-US" dirty="0">
                <a:latin typeface="Nimbus Mono"/>
              </a:rPr>
              <a:t> by </a:t>
            </a:r>
            <a:r>
              <a:rPr lang="en-US" dirty="0" err="1">
                <a:latin typeface="Nimbus Mono"/>
              </a:rPr>
              <a:t>phergie</a:t>
            </a:r>
            <a:r>
              <a:rPr lang="en-US" dirty="0">
                <a:latin typeface="Nimbus Mono"/>
              </a:rPr>
              <a:t>/</a:t>
            </a:r>
            <a:r>
              <a:rPr lang="en-US" dirty="0" err="1">
                <a:latin typeface="Nimbus Mono"/>
              </a:rPr>
              <a:t>phergie</a:t>
            </a:r>
            <a:r>
              <a:rPr lang="en-US" dirty="0">
                <a:latin typeface="Nimbus Mono"/>
              </a:rPr>
              <a:t>-</a:t>
            </a:r>
            <a:r>
              <a:rPr lang="en-US" dirty="0" err="1">
                <a:latin typeface="Nimbus Mono"/>
              </a:rPr>
              <a:t>irc</a:t>
            </a:r>
            <a:r>
              <a:rPr lang="en-US" dirty="0">
                <a:latin typeface="Nimbus Mono"/>
              </a:rPr>
              <a:t>-bot-react [2.0.0, 2.0.1] but these conflict with your requirements or minimum-stability.</a:t>
            </a:r>
          </a:p>
          <a:p>
            <a:r>
              <a:rPr lang="en-US" dirty="0">
                <a:latin typeface="Nimbus Mono"/>
              </a:rPr>
              <a:t>    - Installation request for </a:t>
            </a:r>
            <a:r>
              <a:rPr lang="en-US" dirty="0" err="1">
                <a:latin typeface="Nimbus Mono"/>
              </a:rPr>
              <a:t>pschwisow</a:t>
            </a:r>
            <a:r>
              <a:rPr lang="en-US" dirty="0">
                <a:latin typeface="Nimbus Mono"/>
              </a:rPr>
              <a:t>/</a:t>
            </a:r>
            <a:r>
              <a:rPr lang="en-US" dirty="0" err="1">
                <a:latin typeface="Nimbus Mono"/>
              </a:rPr>
              <a:t>irc</a:t>
            </a:r>
            <a:r>
              <a:rPr lang="en-US" dirty="0">
                <a:latin typeface="Nimbus Mono"/>
              </a:rPr>
              <a:t>-plugin-react-karma 2.0.0 -&gt; </a:t>
            </a:r>
            <a:r>
              <a:rPr lang="en-US" dirty="0" err="1">
                <a:latin typeface="Nimbus Mono"/>
              </a:rPr>
              <a:t>satisfiable</a:t>
            </a:r>
            <a:r>
              <a:rPr lang="en-US" dirty="0">
                <a:latin typeface="Nimbus Mono"/>
              </a:rPr>
              <a:t> by </a:t>
            </a:r>
            <a:r>
              <a:rPr lang="en-US" dirty="0" err="1">
                <a:latin typeface="Nimbus Mono"/>
              </a:rPr>
              <a:t>pschwisow</a:t>
            </a:r>
            <a:r>
              <a:rPr lang="en-US" dirty="0">
                <a:latin typeface="Nimbus Mono"/>
              </a:rPr>
              <a:t>/</a:t>
            </a:r>
            <a:r>
              <a:rPr lang="en-US" dirty="0" err="1">
                <a:latin typeface="Nimbus Mono"/>
              </a:rPr>
              <a:t>irc</a:t>
            </a:r>
            <a:r>
              <a:rPr lang="en-US" dirty="0">
                <a:latin typeface="Nimbus Mono"/>
              </a:rPr>
              <a:t>-plugin-react-karma [2.0.0].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9144000" cy="437980"/>
          </a:xfr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2000" dirty="0">
                <a:latin typeface="HVD Comic Serif Pro"/>
              </a:rPr>
              <a:t>Example 3-1: Before Inline Alias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@PSchwisow</a:t>
            </a:r>
          </a:p>
        </p:txBody>
      </p:sp>
    </p:spTree>
    <p:extLst>
      <p:ext uri="{BB962C8B-B14F-4D97-AF65-F5344CB8AC3E}">
        <p14:creationId xmlns:p14="http://schemas.microsoft.com/office/powerpoint/2010/main" val="3293802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37980"/>
            <a:ext cx="701617" cy="47782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68580" tIns="34290" rIns="68580" bIns="34290" rtlCol="0" anchor="ctr">
            <a:spAutoFit/>
          </a:bodyPr>
          <a:lstStyle/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1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2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3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4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5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6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7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8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9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10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11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12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13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14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15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16</a:t>
            </a:r>
          </a:p>
          <a:p>
            <a:pPr algn="r"/>
            <a:endParaRPr lang="en-US" b="1" dirty="0">
              <a:latin typeface="Nimbus Mono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1618" y="437980"/>
            <a:ext cx="8442383" cy="173124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dirty="0">
                <a:latin typeface="Nimbus Mono"/>
              </a:rPr>
              <a:t>{</a:t>
            </a:r>
          </a:p>
          <a:p>
            <a:r>
              <a:rPr lang="en-US" dirty="0">
                <a:latin typeface="Nimbus Mono"/>
              </a:rPr>
              <a:t>  "require": {</a:t>
            </a:r>
          </a:p>
          <a:p>
            <a:r>
              <a:rPr lang="en-US" dirty="0">
                <a:latin typeface="Nimbus Mono"/>
              </a:rPr>
              <a:t>    "</a:t>
            </a:r>
            <a:r>
              <a:rPr lang="en-US" dirty="0" err="1">
                <a:latin typeface="Nimbus Mono"/>
              </a:rPr>
              <a:t>phergie</a:t>
            </a:r>
            <a:r>
              <a:rPr lang="en-US" dirty="0">
                <a:latin typeface="Nimbus Mono"/>
              </a:rPr>
              <a:t>/</a:t>
            </a:r>
            <a:r>
              <a:rPr lang="en-US" dirty="0" err="1">
                <a:latin typeface="Nimbus Mono"/>
              </a:rPr>
              <a:t>phergie</a:t>
            </a:r>
            <a:r>
              <a:rPr lang="en-US" dirty="0">
                <a:latin typeface="Nimbus Mono"/>
              </a:rPr>
              <a:t>-</a:t>
            </a:r>
            <a:r>
              <a:rPr lang="en-US" dirty="0" err="1">
                <a:latin typeface="Nimbus Mono"/>
              </a:rPr>
              <a:t>irc</a:t>
            </a:r>
            <a:r>
              <a:rPr lang="en-US" dirty="0">
                <a:latin typeface="Nimbus Mono"/>
              </a:rPr>
              <a:t>-bot-react": "dev-bugfix as 2.0.1",</a:t>
            </a:r>
          </a:p>
          <a:p>
            <a:r>
              <a:rPr lang="en-US" dirty="0">
                <a:latin typeface="Nimbus Mono"/>
              </a:rPr>
              <a:t>    "</a:t>
            </a:r>
            <a:r>
              <a:rPr lang="en-US" dirty="0" err="1">
                <a:latin typeface="Nimbus Mono"/>
              </a:rPr>
              <a:t>pschwisow</a:t>
            </a:r>
            <a:r>
              <a:rPr lang="en-US" dirty="0">
                <a:latin typeface="Nimbus Mono"/>
              </a:rPr>
              <a:t>/</a:t>
            </a:r>
            <a:r>
              <a:rPr lang="en-US" dirty="0" err="1">
                <a:latin typeface="Nimbus Mono"/>
              </a:rPr>
              <a:t>irc</a:t>
            </a:r>
            <a:r>
              <a:rPr lang="en-US" dirty="0">
                <a:latin typeface="Nimbus Mono"/>
              </a:rPr>
              <a:t>-plugin-react-karma": "~2"</a:t>
            </a:r>
          </a:p>
          <a:p>
            <a:r>
              <a:rPr lang="en-US" dirty="0">
                <a:latin typeface="Nimbus Mono"/>
              </a:rPr>
              <a:t>  }</a:t>
            </a:r>
          </a:p>
          <a:p>
            <a:r>
              <a:rPr lang="en-US" dirty="0">
                <a:latin typeface="Nimbus Mono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9144000" cy="437980"/>
          </a:xfr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2000" dirty="0">
                <a:latin typeface="HVD Comic Serif Pro"/>
              </a:rPr>
              <a:t>Example 3-2: With Inline Alias</a:t>
            </a:r>
          </a:p>
        </p:txBody>
      </p:sp>
      <p:sp>
        <p:nvSpPr>
          <p:cNvPr id="3" name="Rectangular Callout 2"/>
          <p:cNvSpPr/>
          <p:nvPr/>
        </p:nvSpPr>
        <p:spPr>
          <a:xfrm>
            <a:off x="5871953" y="1781156"/>
            <a:ext cx="2655574" cy="824609"/>
          </a:xfrm>
          <a:prstGeom prst="wedgeRectCallout">
            <a:avLst>
              <a:gd name="adj1" fmla="val 32913"/>
              <a:gd name="adj2" fmla="val -1045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ller"/>
              </a:rPr>
              <a:t>Use most recent version listed in </a:t>
            </a:r>
            <a:r>
              <a:rPr lang="en-US" dirty="0" err="1">
                <a:latin typeface="Aller"/>
              </a:rPr>
              <a:t>composer.lock</a:t>
            </a:r>
            <a:endParaRPr lang="en-US" dirty="0">
              <a:latin typeface="Aller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@PSchwisow</a:t>
            </a:r>
          </a:p>
        </p:txBody>
      </p:sp>
      <p:pic>
        <p:nvPicPr>
          <p:cNvPr id="7" name="Picture 6" descr="logo-composer-transparent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0081" y="4058412"/>
            <a:ext cx="883920" cy="108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994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Beyond Require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require-</a:t>
            </a:r>
            <a:r>
              <a:rPr lang="en-US" dirty="0" err="1"/>
              <a:t>dev</a:t>
            </a:r>
            <a:r>
              <a:rPr lang="en-US" dirty="0"/>
              <a:t> – Do not install if </a:t>
            </a:r>
            <a:r>
              <a:rPr lang="en-US" sz="2800" dirty="0">
                <a:latin typeface="Nimbus Mono"/>
                <a:cs typeface="Consolas"/>
              </a:rPr>
              <a:t>--no-</a:t>
            </a:r>
            <a:r>
              <a:rPr lang="en-US" sz="2800" dirty="0" err="1">
                <a:latin typeface="Nimbus Mono"/>
                <a:cs typeface="Consolas"/>
              </a:rPr>
              <a:t>dev</a:t>
            </a:r>
            <a:r>
              <a:rPr lang="en-US" dirty="0"/>
              <a:t> flag is set.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600" dirty="0"/>
              <a:t>Example:</a:t>
            </a:r>
          </a:p>
          <a:p>
            <a:pPr marL="0" indent="0">
              <a:buNone/>
            </a:pPr>
            <a:r>
              <a:rPr lang="en-US" sz="2200" dirty="0">
                <a:latin typeface="Nimbus Mono"/>
                <a:cs typeface="Consolas"/>
              </a:rPr>
              <a:t>    "require-</a:t>
            </a:r>
            <a:r>
              <a:rPr lang="en-US" sz="2200" dirty="0" err="1">
                <a:latin typeface="Nimbus Mono"/>
                <a:cs typeface="Consolas"/>
              </a:rPr>
              <a:t>dev</a:t>
            </a:r>
            <a:r>
              <a:rPr lang="en-US" sz="2200" dirty="0">
                <a:latin typeface="Nimbus Mono"/>
                <a:cs typeface="Consolas"/>
              </a:rPr>
              <a:t>": {</a:t>
            </a:r>
          </a:p>
          <a:p>
            <a:pPr marL="0" indent="0">
              <a:buNone/>
            </a:pPr>
            <a:r>
              <a:rPr lang="en-US" sz="2200" dirty="0">
                <a:latin typeface="Nimbus Mono"/>
                <a:cs typeface="Consolas"/>
              </a:rPr>
              <a:t>        "</a:t>
            </a:r>
            <a:r>
              <a:rPr lang="en-US" sz="2200" dirty="0" err="1">
                <a:latin typeface="Nimbus Mono"/>
                <a:cs typeface="Consolas"/>
              </a:rPr>
              <a:t>phpunit</a:t>
            </a:r>
            <a:r>
              <a:rPr lang="en-US" sz="2200" dirty="0">
                <a:latin typeface="Nimbus Mono"/>
                <a:cs typeface="Consolas"/>
              </a:rPr>
              <a:t>/</a:t>
            </a:r>
            <a:r>
              <a:rPr lang="en-US" sz="2200" dirty="0" err="1">
                <a:latin typeface="Nimbus Mono"/>
                <a:cs typeface="Consolas"/>
              </a:rPr>
              <a:t>phpunit</a:t>
            </a:r>
            <a:r>
              <a:rPr lang="en-US" sz="2200" dirty="0">
                <a:latin typeface="Nimbus Mono"/>
                <a:cs typeface="Consolas"/>
              </a:rPr>
              <a:t>": "4.5.*",</a:t>
            </a:r>
          </a:p>
          <a:p>
            <a:pPr marL="0" indent="0">
              <a:buNone/>
            </a:pPr>
            <a:r>
              <a:rPr lang="nl-NL" sz="2200" dirty="0">
                <a:latin typeface="Nimbus Mono"/>
                <a:cs typeface="Consolas"/>
              </a:rPr>
              <a:t>        "</a:t>
            </a:r>
            <a:r>
              <a:rPr lang="nl-NL" sz="2200" dirty="0" err="1">
                <a:latin typeface="Nimbus Mono"/>
                <a:cs typeface="Consolas"/>
              </a:rPr>
              <a:t>phake</a:t>
            </a:r>
            <a:r>
              <a:rPr lang="nl-NL" sz="2200" dirty="0">
                <a:latin typeface="Nimbus Mono"/>
                <a:cs typeface="Consolas"/>
              </a:rPr>
              <a:t>/</a:t>
            </a:r>
            <a:r>
              <a:rPr lang="nl-NL" sz="2200" dirty="0" err="1">
                <a:latin typeface="Nimbus Mono"/>
                <a:cs typeface="Consolas"/>
              </a:rPr>
              <a:t>phake</a:t>
            </a:r>
            <a:r>
              <a:rPr lang="nl-NL" sz="2200" dirty="0">
                <a:latin typeface="Nimbus Mono"/>
                <a:cs typeface="Consolas"/>
              </a:rPr>
              <a:t>": "2.0.0-beta2",</a:t>
            </a:r>
          </a:p>
          <a:p>
            <a:pPr marL="0" indent="0">
              <a:buNone/>
            </a:pPr>
            <a:r>
              <a:rPr lang="en-US" sz="2200" dirty="0">
                <a:latin typeface="Nimbus Mono"/>
                <a:cs typeface="Consolas"/>
              </a:rPr>
              <a:t>        "</a:t>
            </a:r>
            <a:r>
              <a:rPr lang="en-US" sz="2200" dirty="0" err="1">
                <a:latin typeface="Nimbus Mono"/>
                <a:cs typeface="Consolas"/>
              </a:rPr>
              <a:t>friendsofphp</a:t>
            </a:r>
            <a:r>
              <a:rPr lang="en-US" sz="2200" dirty="0">
                <a:latin typeface="Nimbus Mono"/>
                <a:cs typeface="Consolas"/>
              </a:rPr>
              <a:t>/</a:t>
            </a:r>
            <a:r>
              <a:rPr lang="en-US" sz="2200" dirty="0" err="1">
                <a:latin typeface="Nimbus Mono"/>
                <a:cs typeface="Consolas"/>
              </a:rPr>
              <a:t>php</a:t>
            </a:r>
            <a:r>
              <a:rPr lang="en-US" sz="2200" dirty="0">
                <a:latin typeface="Nimbus Mono"/>
                <a:cs typeface="Consolas"/>
              </a:rPr>
              <a:t>-</a:t>
            </a:r>
            <a:r>
              <a:rPr lang="en-US" sz="2200" dirty="0" err="1">
                <a:latin typeface="Nimbus Mono"/>
                <a:cs typeface="Consolas"/>
              </a:rPr>
              <a:t>cs</a:t>
            </a:r>
            <a:r>
              <a:rPr lang="en-US" sz="2200" dirty="0">
                <a:latin typeface="Nimbus Mono"/>
                <a:cs typeface="Consolas"/>
              </a:rPr>
              <a:t>-fixer": "~1"</a:t>
            </a:r>
          </a:p>
          <a:p>
            <a:pPr marL="0" indent="0">
              <a:buNone/>
            </a:pPr>
            <a:r>
              <a:rPr lang="en-US" sz="2200" dirty="0">
                <a:latin typeface="Nimbus Mono"/>
                <a:cs typeface="Consolas"/>
              </a:rPr>
              <a:t>    },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@PSchwisow</a:t>
            </a:r>
          </a:p>
        </p:txBody>
      </p:sp>
      <p:pic>
        <p:nvPicPr>
          <p:cNvPr id="5" name="Picture 4" descr="logo-composer-transparent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5979"/>
            <a:ext cx="883920" cy="108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805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Beyond Require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conflict – This package cannot be used together with the specified package.</a:t>
            </a:r>
          </a:p>
          <a:p>
            <a:pPr marL="0" indent="0">
              <a:spcBef>
                <a:spcPts val="1224"/>
              </a:spcBef>
              <a:buNone/>
            </a:pPr>
            <a:r>
              <a:rPr lang="en-US" sz="2600" dirty="0"/>
              <a:t>Example: </a:t>
            </a:r>
            <a:r>
              <a:rPr lang="en-US" sz="2600" dirty="0" err="1"/>
              <a:t>Phergie</a:t>
            </a:r>
            <a:r>
              <a:rPr lang="en-US" sz="2600" dirty="0"/>
              <a:t> client now handles “pong” functionality internally. If you use it together with plugin, things break.</a:t>
            </a:r>
          </a:p>
          <a:p>
            <a:pPr marL="0" indent="0">
              <a:buNone/>
            </a:pPr>
            <a:r>
              <a:rPr lang="ro-RO" sz="2400" dirty="0">
                <a:latin typeface="Nimbus Mono"/>
                <a:cs typeface="Consolas"/>
              </a:rPr>
              <a:t>  "conflict": {</a:t>
            </a:r>
          </a:p>
          <a:p>
            <a:pPr marL="0" indent="0">
              <a:buNone/>
            </a:pPr>
            <a:r>
              <a:rPr lang="ro-RO" sz="2400" dirty="0">
                <a:latin typeface="Nimbus Mono"/>
                <a:cs typeface="Consolas"/>
              </a:rPr>
              <a:t>    "phergie/phergie-irc-plugin-react-pong": "*"</a:t>
            </a:r>
          </a:p>
          <a:p>
            <a:pPr marL="0" indent="0">
              <a:buNone/>
            </a:pPr>
            <a:r>
              <a:rPr lang="ro-RO" sz="2400" dirty="0">
                <a:latin typeface="Nimbus Mono"/>
                <a:cs typeface="Consolas"/>
              </a:rPr>
              <a:t>  },</a:t>
            </a:r>
            <a:endParaRPr lang="en-US" sz="2400" dirty="0">
              <a:latin typeface="Nimbus Mono"/>
              <a:cs typeface="Consola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@PSchwisow</a:t>
            </a:r>
          </a:p>
        </p:txBody>
      </p:sp>
      <p:pic>
        <p:nvPicPr>
          <p:cNvPr id="5" name="Picture 4" descr="logo-composer-transparent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5979"/>
            <a:ext cx="883920" cy="108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578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Beyond Require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replace – This package can be used in place of the specified package.</a:t>
            </a:r>
          </a:p>
          <a:p>
            <a:pPr marL="0" indent="0">
              <a:spcBef>
                <a:spcPts val="1224"/>
              </a:spcBef>
              <a:buNone/>
            </a:pPr>
            <a:r>
              <a:rPr lang="en-US" sz="2600" dirty="0"/>
              <a:t>Example: You fork a dependency to fix bugs, but you need other dependencies to treat it as the original.</a:t>
            </a:r>
          </a:p>
          <a:p>
            <a:pPr marL="0" indent="0">
              <a:buNone/>
            </a:pPr>
            <a:r>
              <a:rPr lang="ro-RO" sz="2200" dirty="0">
                <a:latin typeface="Nimbus Mono"/>
                <a:cs typeface="Consolas"/>
              </a:rPr>
              <a:t>    "replace": {</a:t>
            </a:r>
          </a:p>
          <a:p>
            <a:pPr marL="0" indent="0">
              <a:buNone/>
            </a:pPr>
            <a:r>
              <a:rPr lang="ro-RO" sz="2200" dirty="0">
                <a:latin typeface="Nimbus Mono"/>
                <a:cs typeface="Consolas"/>
              </a:rPr>
              <a:t>        "other/library": "1.2.3"</a:t>
            </a:r>
          </a:p>
          <a:p>
            <a:pPr marL="0" indent="0">
              <a:buNone/>
            </a:pPr>
            <a:r>
              <a:rPr lang="ro-RO" sz="2200" dirty="0">
                <a:latin typeface="Nimbus Mono"/>
                <a:cs typeface="Consolas"/>
              </a:rPr>
              <a:t>    },</a:t>
            </a:r>
            <a:endParaRPr lang="en-US" sz="2200" dirty="0">
              <a:latin typeface="Nimbus Mono"/>
              <a:cs typeface="Consola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@PSchwisow</a:t>
            </a:r>
          </a:p>
        </p:txBody>
      </p:sp>
      <p:pic>
        <p:nvPicPr>
          <p:cNvPr id="5" name="Picture 4" descr="logo-composer-transparent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5979"/>
            <a:ext cx="883920" cy="108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165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Beyond Require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provide – This package provides an implementation of the specified package.</a:t>
            </a:r>
          </a:p>
          <a:p>
            <a:pPr marL="0" indent="0">
              <a:spcBef>
                <a:spcPts val="1224"/>
              </a:spcBef>
              <a:buNone/>
            </a:pPr>
            <a:r>
              <a:rPr lang="en-US" sz="2600" dirty="0"/>
              <a:t>Example: PSR-3 defines a logger interface. Packages can require </a:t>
            </a:r>
            <a:r>
              <a:rPr lang="en-US" sz="2400" dirty="0">
                <a:latin typeface="Nimbus Mono"/>
              </a:rPr>
              <a:t>psr/log-implementation</a:t>
            </a:r>
            <a:r>
              <a:rPr lang="en-US" sz="2600" dirty="0"/>
              <a:t>. Multiple loggers could satisfy this requirement.</a:t>
            </a:r>
          </a:p>
          <a:p>
            <a:pPr marL="0" indent="0">
              <a:buNone/>
            </a:pPr>
            <a:r>
              <a:rPr lang="ro-RO" sz="2200" dirty="0">
                <a:latin typeface="Nimbus Mono"/>
                <a:cs typeface="Consolas"/>
              </a:rPr>
              <a:t>    "provide": {</a:t>
            </a:r>
          </a:p>
          <a:p>
            <a:pPr marL="0" indent="0">
              <a:buNone/>
            </a:pPr>
            <a:r>
              <a:rPr lang="ro-RO" sz="2200" dirty="0">
                <a:latin typeface="Nimbus Mono"/>
                <a:cs typeface="Consolas"/>
              </a:rPr>
              <a:t>        "psr/log-implementation": "1.0.0"</a:t>
            </a:r>
          </a:p>
          <a:p>
            <a:pPr marL="0" indent="0">
              <a:buNone/>
            </a:pPr>
            <a:r>
              <a:rPr lang="ro-RO" sz="2200" dirty="0">
                <a:latin typeface="Nimbus Mono"/>
                <a:cs typeface="Consolas"/>
              </a:rPr>
              <a:t>    },</a:t>
            </a:r>
            <a:endParaRPr lang="en-US" sz="2200" dirty="0">
              <a:latin typeface="Nimbus Mono"/>
              <a:cs typeface="Consola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@PSchwisow</a:t>
            </a:r>
          </a:p>
        </p:txBody>
      </p:sp>
      <p:pic>
        <p:nvPicPr>
          <p:cNvPr id="5" name="Picture 4" descr="logo-composer-transparent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5979"/>
            <a:ext cx="883920" cy="108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521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Beyond Require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suggest – When installing, provide suggested additional packages.</a:t>
            </a:r>
          </a:p>
          <a:p>
            <a:pPr lvl="1"/>
            <a:r>
              <a:rPr lang="en-US" dirty="0"/>
              <a:t>Values are text, rather than version constraints.</a:t>
            </a:r>
          </a:p>
          <a:p>
            <a:pPr marL="0" indent="0">
              <a:spcBef>
                <a:spcPts val="1224"/>
              </a:spcBef>
              <a:buNone/>
            </a:pPr>
            <a:r>
              <a:rPr lang="en-US" sz="2600" dirty="0"/>
              <a:t>Example:</a:t>
            </a:r>
          </a:p>
          <a:p>
            <a:pPr marL="0" indent="0">
              <a:buNone/>
            </a:pPr>
            <a:r>
              <a:rPr lang="ro-RO" sz="2100" dirty="0">
                <a:latin typeface="Nimbus Mono"/>
                <a:cs typeface="Consolas"/>
              </a:rPr>
              <a:t>  "suggest": {</a:t>
            </a:r>
          </a:p>
          <a:p>
            <a:pPr marL="0" indent="0">
              <a:buNone/>
            </a:pPr>
            <a:r>
              <a:rPr lang="ro-RO" sz="2100" dirty="0">
                <a:latin typeface="Nimbus Mono"/>
                <a:cs typeface="Consolas"/>
              </a:rPr>
              <a:t>      "monolog/monolog": "Allows more advanced logging of the application flow",</a:t>
            </a:r>
          </a:p>
          <a:p>
            <a:pPr marL="0" indent="0">
              <a:buNone/>
            </a:pPr>
            <a:r>
              <a:rPr lang="ro-RO" sz="2100" dirty="0">
                <a:latin typeface="Nimbus Mono"/>
                <a:cs typeface="Consolas"/>
              </a:rPr>
              <a:t>      "ext-xml": "Needed to support XML format in Foo"</a:t>
            </a:r>
          </a:p>
          <a:p>
            <a:pPr marL="0" indent="0">
              <a:buNone/>
            </a:pPr>
            <a:r>
              <a:rPr lang="ro-RO" sz="2100" dirty="0">
                <a:latin typeface="Nimbus Mono"/>
                <a:cs typeface="Consolas"/>
              </a:rPr>
              <a:t>  },</a:t>
            </a:r>
            <a:endParaRPr lang="en-US" sz="2100" dirty="0">
              <a:latin typeface="Nimbus Mono"/>
              <a:cs typeface="Consola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@PSchwisow</a:t>
            </a:r>
          </a:p>
        </p:txBody>
      </p:sp>
      <p:pic>
        <p:nvPicPr>
          <p:cNvPr id="5" name="Picture 4" descr="logo-composer-transparent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5979"/>
            <a:ext cx="883920" cy="108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859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834" y="205979"/>
            <a:ext cx="7739966" cy="857250"/>
          </a:xfrm>
        </p:spPr>
        <p:txBody>
          <a:bodyPr>
            <a:normAutofit/>
          </a:bodyPr>
          <a:lstStyle/>
          <a:p>
            <a:r>
              <a:rPr lang="en-US" dirty="0"/>
              <a:t>5. Non-</a:t>
            </a:r>
            <a:r>
              <a:rPr lang="en-US" dirty="0" err="1"/>
              <a:t>Packagist</a:t>
            </a:r>
            <a:r>
              <a:rPr lang="en-US" dirty="0"/>
              <a:t> Repos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Repository types:</a:t>
            </a:r>
          </a:p>
          <a:p>
            <a:pPr lvl="1"/>
            <a:r>
              <a:rPr lang="en-US" dirty="0"/>
              <a:t>Composer – </a:t>
            </a:r>
            <a:r>
              <a:rPr lang="en-US" dirty="0" err="1"/>
              <a:t>Satis</a:t>
            </a:r>
            <a:r>
              <a:rPr lang="en-US" dirty="0"/>
              <a:t> or Private </a:t>
            </a:r>
            <a:r>
              <a:rPr lang="en-US" dirty="0" err="1"/>
              <a:t>Packagist</a:t>
            </a:r>
            <a:endParaRPr lang="en-US" dirty="0"/>
          </a:p>
          <a:p>
            <a:pPr lvl="1"/>
            <a:r>
              <a:rPr lang="en-US" dirty="0"/>
              <a:t>VCS – </a:t>
            </a:r>
            <a:r>
              <a:rPr lang="en-US" dirty="0" err="1"/>
              <a:t>git</a:t>
            </a:r>
            <a:r>
              <a:rPr lang="en-US" dirty="0"/>
              <a:t>, Subversion, Mercurial, Fossil</a:t>
            </a:r>
          </a:p>
          <a:p>
            <a:pPr lvl="1"/>
            <a:r>
              <a:rPr lang="en-US" dirty="0"/>
              <a:t>PEAR</a:t>
            </a:r>
          </a:p>
          <a:p>
            <a:pPr lvl="1"/>
            <a:r>
              <a:rPr lang="en-US" dirty="0"/>
              <a:t>Package – Supports libraries without their own </a:t>
            </a:r>
            <a:r>
              <a:rPr lang="en-US" sz="2400" dirty="0">
                <a:latin typeface="Nimbus Mono"/>
              </a:rPr>
              <a:t>composer.json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@PSchwisow</a:t>
            </a:r>
          </a:p>
        </p:txBody>
      </p:sp>
      <p:pic>
        <p:nvPicPr>
          <p:cNvPr id="5" name="Picture 4" descr="logo-composer-transparent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256" y="205979"/>
            <a:ext cx="883920" cy="108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280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37980"/>
            <a:ext cx="701617" cy="47782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68580" tIns="34290" rIns="68580" bIns="34290" rtlCol="0" anchor="ctr">
            <a:spAutoFit/>
          </a:bodyPr>
          <a:lstStyle/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1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2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3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4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5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6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7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8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9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10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11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12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13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14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15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16</a:t>
            </a:r>
          </a:p>
          <a:p>
            <a:pPr algn="r"/>
            <a:endParaRPr lang="en-US" b="1" dirty="0">
              <a:latin typeface="Nimbus Mono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1618" y="437980"/>
            <a:ext cx="8442383" cy="450123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dirty="0">
                <a:latin typeface="Nimbus Mono"/>
              </a:rPr>
              <a:t>{</a:t>
            </a:r>
          </a:p>
          <a:p>
            <a:r>
              <a:rPr lang="en-US" dirty="0">
                <a:latin typeface="Nimbus Mono"/>
              </a:rPr>
              <a:t>  "require": {</a:t>
            </a:r>
          </a:p>
          <a:p>
            <a:r>
              <a:rPr lang="en-US" dirty="0">
                <a:latin typeface="Nimbus Mono"/>
              </a:rPr>
              <a:t>    "vendor/my-private-repo": "</a:t>
            </a:r>
            <a:r>
              <a:rPr lang="en-US" dirty="0" err="1">
                <a:latin typeface="Nimbus Mono"/>
              </a:rPr>
              <a:t>dev</a:t>
            </a:r>
            <a:r>
              <a:rPr lang="en-US" dirty="0">
                <a:latin typeface="Nimbus Mono"/>
              </a:rPr>
              <a:t>-master",</a:t>
            </a:r>
          </a:p>
          <a:p>
            <a:r>
              <a:rPr lang="en-US" dirty="0">
                <a:latin typeface="Nimbus Mono"/>
              </a:rPr>
              <a:t>    "vendor/project-a": "~2"</a:t>
            </a:r>
          </a:p>
          <a:p>
            <a:r>
              <a:rPr lang="en-US" dirty="0">
                <a:latin typeface="Nimbus Mono"/>
              </a:rPr>
              <a:t>  },</a:t>
            </a:r>
          </a:p>
          <a:p>
            <a:r>
              <a:rPr lang="en-US" dirty="0">
                <a:latin typeface="Nimbus Mono"/>
              </a:rPr>
              <a:t>  "repositories": [</a:t>
            </a:r>
          </a:p>
          <a:p>
            <a:r>
              <a:rPr lang="en-US" dirty="0">
                <a:latin typeface="Nimbus Mono"/>
              </a:rPr>
              <a:t>    {</a:t>
            </a:r>
          </a:p>
          <a:p>
            <a:r>
              <a:rPr lang="en-US" dirty="0">
                <a:latin typeface="Nimbus Mono"/>
              </a:rPr>
              <a:t>      "type": "</a:t>
            </a:r>
            <a:r>
              <a:rPr lang="en-US" dirty="0" err="1">
                <a:latin typeface="Nimbus Mono"/>
              </a:rPr>
              <a:t>vcs</a:t>
            </a:r>
            <a:r>
              <a:rPr lang="en-US" dirty="0">
                <a:latin typeface="Nimbus Mono"/>
              </a:rPr>
              <a:t>",</a:t>
            </a:r>
          </a:p>
          <a:p>
            <a:r>
              <a:rPr lang="en-US" dirty="0">
                <a:latin typeface="Nimbus Mono"/>
              </a:rPr>
              <a:t>      "</a:t>
            </a:r>
            <a:r>
              <a:rPr lang="en-US" dirty="0" err="1">
                <a:latin typeface="Nimbus Mono"/>
              </a:rPr>
              <a:t>url</a:t>
            </a:r>
            <a:r>
              <a:rPr lang="en-US" dirty="0">
                <a:latin typeface="Nimbus Mono"/>
              </a:rPr>
              <a:t>": "</a:t>
            </a:r>
            <a:r>
              <a:rPr lang="en-US" dirty="0" err="1">
                <a:latin typeface="Nimbus Mono"/>
              </a:rPr>
              <a:t>git@bitbucket.org:vendor</a:t>
            </a:r>
            <a:r>
              <a:rPr lang="en-US" dirty="0">
                <a:latin typeface="Nimbus Mono"/>
              </a:rPr>
              <a:t>/my-private-</a:t>
            </a:r>
            <a:r>
              <a:rPr lang="en-US" dirty="0" err="1">
                <a:latin typeface="Nimbus Mono"/>
              </a:rPr>
              <a:t>repo.git</a:t>
            </a:r>
            <a:r>
              <a:rPr lang="en-US" dirty="0">
                <a:latin typeface="Nimbus Mono"/>
              </a:rPr>
              <a:t>"</a:t>
            </a:r>
          </a:p>
          <a:p>
            <a:r>
              <a:rPr lang="en-US" dirty="0">
                <a:latin typeface="Nimbus Mono"/>
              </a:rPr>
              <a:t>    },</a:t>
            </a:r>
          </a:p>
          <a:p>
            <a:r>
              <a:rPr lang="en-US" dirty="0">
                <a:latin typeface="Nimbus Mono"/>
              </a:rPr>
              <a:t>    {</a:t>
            </a:r>
          </a:p>
          <a:p>
            <a:r>
              <a:rPr lang="en-US" dirty="0">
                <a:latin typeface="Nimbus Mono"/>
              </a:rPr>
              <a:t>      "type": "</a:t>
            </a:r>
            <a:r>
              <a:rPr lang="en-US" dirty="0" err="1">
                <a:latin typeface="Nimbus Mono"/>
              </a:rPr>
              <a:t>vcs</a:t>
            </a:r>
            <a:r>
              <a:rPr lang="en-US" dirty="0">
                <a:latin typeface="Nimbus Mono"/>
              </a:rPr>
              <a:t>",</a:t>
            </a:r>
          </a:p>
          <a:p>
            <a:r>
              <a:rPr lang="en-US" dirty="0">
                <a:latin typeface="Nimbus Mono"/>
              </a:rPr>
              <a:t>      "</a:t>
            </a:r>
            <a:r>
              <a:rPr lang="en-US" dirty="0" err="1">
                <a:latin typeface="Nimbus Mono"/>
              </a:rPr>
              <a:t>url</a:t>
            </a:r>
            <a:r>
              <a:rPr lang="en-US" dirty="0">
                <a:latin typeface="Nimbus Mono"/>
              </a:rPr>
              <a:t>": "http://</a:t>
            </a:r>
            <a:r>
              <a:rPr lang="en-US" dirty="0" err="1">
                <a:latin typeface="Nimbus Mono"/>
              </a:rPr>
              <a:t>svn.example.org</a:t>
            </a:r>
            <a:r>
              <a:rPr lang="en-US" dirty="0">
                <a:latin typeface="Nimbus Mono"/>
              </a:rPr>
              <a:t>/</a:t>
            </a:r>
            <a:r>
              <a:rPr lang="en-US" dirty="0" err="1">
                <a:latin typeface="Nimbus Mono"/>
              </a:rPr>
              <a:t>projectA</a:t>
            </a:r>
            <a:r>
              <a:rPr lang="en-US" dirty="0">
                <a:latin typeface="Nimbus Mono"/>
              </a:rPr>
              <a:t>/",</a:t>
            </a:r>
          </a:p>
          <a:p>
            <a:r>
              <a:rPr lang="en-US" dirty="0">
                <a:latin typeface="Nimbus Mono"/>
              </a:rPr>
              <a:t>    }</a:t>
            </a:r>
          </a:p>
          <a:p>
            <a:r>
              <a:rPr lang="en-US" dirty="0">
                <a:latin typeface="Nimbus Mono"/>
              </a:rPr>
              <a:t>  ]</a:t>
            </a:r>
          </a:p>
          <a:p>
            <a:r>
              <a:rPr lang="en-US" dirty="0">
                <a:latin typeface="Nimbus Mono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9144000" cy="437980"/>
          </a:xfr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2000" dirty="0">
                <a:latin typeface="HVD Comic Serif Pro"/>
              </a:rPr>
              <a:t>Example 5-1: VCS Repositories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@PSchwisow</a:t>
            </a:r>
          </a:p>
        </p:txBody>
      </p:sp>
      <p:pic>
        <p:nvPicPr>
          <p:cNvPr id="7" name="Picture 6" descr="logo-composer-transparent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0081" y="4058412"/>
            <a:ext cx="883920" cy="108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2838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37980"/>
            <a:ext cx="701617" cy="47782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68580" tIns="34290" rIns="68580" bIns="34290" rtlCol="0" anchor="ctr">
            <a:spAutoFit/>
          </a:bodyPr>
          <a:lstStyle/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1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2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3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4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5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6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7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8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9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10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11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12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13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14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15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16</a:t>
            </a:r>
          </a:p>
          <a:p>
            <a:pPr algn="r"/>
            <a:endParaRPr lang="en-US" b="1" dirty="0">
              <a:latin typeface="Nimbus Mono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1618" y="437980"/>
            <a:ext cx="8442383" cy="477823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dirty="0">
                <a:latin typeface="Nimbus Mono"/>
              </a:rPr>
              <a:t>{</a:t>
            </a:r>
          </a:p>
          <a:p>
            <a:r>
              <a:rPr lang="en-US" dirty="0">
                <a:latin typeface="Nimbus Mono"/>
              </a:rPr>
              <a:t>  "require": { "smarty/smarty": "3.1.*" },</a:t>
            </a:r>
          </a:p>
          <a:p>
            <a:r>
              <a:rPr lang="en-US" dirty="0">
                <a:latin typeface="Nimbus Mono"/>
              </a:rPr>
              <a:t>  "repositories": [ {</a:t>
            </a:r>
          </a:p>
          <a:p>
            <a:r>
              <a:rPr lang="en-US" dirty="0">
                <a:latin typeface="Nimbus Mono"/>
              </a:rPr>
              <a:t>    "type": "package",</a:t>
            </a:r>
          </a:p>
          <a:p>
            <a:r>
              <a:rPr lang="en-US" dirty="0">
                <a:latin typeface="Nimbus Mono"/>
              </a:rPr>
              <a:t>    "package": {</a:t>
            </a:r>
          </a:p>
          <a:p>
            <a:r>
              <a:rPr lang="en-US" dirty="0">
                <a:latin typeface="Nimbus Mono"/>
              </a:rPr>
              <a:t>        "name": "smarty/smarty",</a:t>
            </a:r>
          </a:p>
          <a:p>
            <a:r>
              <a:rPr lang="en-US" dirty="0">
                <a:latin typeface="Nimbus Mono"/>
              </a:rPr>
              <a:t>        "version": "3.1.7",</a:t>
            </a:r>
          </a:p>
          <a:p>
            <a:r>
              <a:rPr lang="en-US" dirty="0">
                <a:latin typeface="Nimbus Mono"/>
              </a:rPr>
              <a:t>        "</a:t>
            </a:r>
            <a:r>
              <a:rPr lang="en-US" dirty="0" err="1">
                <a:latin typeface="Nimbus Mono"/>
              </a:rPr>
              <a:t>dist</a:t>
            </a:r>
            <a:r>
              <a:rPr lang="en-US" dirty="0">
                <a:latin typeface="Nimbus Mono"/>
              </a:rPr>
              <a:t>": {…},</a:t>
            </a:r>
          </a:p>
          <a:p>
            <a:r>
              <a:rPr lang="en-US" dirty="0">
                <a:latin typeface="Nimbus Mono"/>
              </a:rPr>
              <a:t>        "source": {</a:t>
            </a:r>
          </a:p>
          <a:p>
            <a:r>
              <a:rPr lang="en-US" dirty="0">
                <a:latin typeface="Nimbus Mono"/>
              </a:rPr>
              <a:t>            "</a:t>
            </a:r>
            <a:r>
              <a:rPr lang="en-US" dirty="0" err="1">
                <a:latin typeface="Nimbus Mono"/>
              </a:rPr>
              <a:t>url</a:t>
            </a:r>
            <a:r>
              <a:rPr lang="en-US" dirty="0">
                <a:latin typeface="Nimbus Mono"/>
              </a:rPr>
              <a:t>": "http://smarty-</a:t>
            </a:r>
            <a:r>
              <a:rPr lang="en-US" dirty="0" err="1">
                <a:latin typeface="Nimbus Mono"/>
              </a:rPr>
              <a:t>php.googlecode.com</a:t>
            </a:r>
            <a:r>
              <a:rPr lang="en-US" dirty="0">
                <a:latin typeface="Nimbus Mono"/>
              </a:rPr>
              <a:t>/</a:t>
            </a:r>
            <a:r>
              <a:rPr lang="en-US" dirty="0" err="1">
                <a:latin typeface="Nimbus Mono"/>
              </a:rPr>
              <a:t>svn</a:t>
            </a:r>
            <a:r>
              <a:rPr lang="en-US" dirty="0">
                <a:latin typeface="Nimbus Mono"/>
              </a:rPr>
              <a:t>/",</a:t>
            </a:r>
          </a:p>
          <a:p>
            <a:r>
              <a:rPr lang="en-US" dirty="0">
                <a:latin typeface="Nimbus Mono"/>
              </a:rPr>
              <a:t>            "type": "</a:t>
            </a:r>
            <a:r>
              <a:rPr lang="en-US" dirty="0" err="1">
                <a:latin typeface="Nimbus Mono"/>
              </a:rPr>
              <a:t>svn</a:t>
            </a:r>
            <a:r>
              <a:rPr lang="en-US" dirty="0">
                <a:latin typeface="Nimbus Mono"/>
              </a:rPr>
              <a:t>",</a:t>
            </a:r>
          </a:p>
          <a:p>
            <a:r>
              <a:rPr lang="en-US" dirty="0">
                <a:latin typeface="Nimbus Mono"/>
              </a:rPr>
              <a:t>            "reference": "tags/Smarty_3_1_7/distribution/"</a:t>
            </a:r>
          </a:p>
          <a:p>
            <a:r>
              <a:rPr lang="en-US" dirty="0">
                <a:latin typeface="Nimbus Mono"/>
              </a:rPr>
              <a:t>        },</a:t>
            </a:r>
          </a:p>
          <a:p>
            <a:r>
              <a:rPr lang="en-US" dirty="0">
                <a:latin typeface="Nimbus Mono"/>
              </a:rPr>
              <a:t>        "</a:t>
            </a:r>
            <a:r>
              <a:rPr lang="en-US" dirty="0" err="1">
                <a:latin typeface="Nimbus Mono"/>
              </a:rPr>
              <a:t>autoload</a:t>
            </a:r>
            <a:r>
              <a:rPr lang="en-US" dirty="0">
                <a:latin typeface="Nimbus Mono"/>
              </a:rPr>
              <a:t>": { "</a:t>
            </a:r>
            <a:r>
              <a:rPr lang="en-US" dirty="0" err="1">
                <a:latin typeface="Nimbus Mono"/>
              </a:rPr>
              <a:t>classmap</a:t>
            </a:r>
            <a:r>
              <a:rPr lang="en-US" dirty="0">
                <a:latin typeface="Nimbus Mono"/>
              </a:rPr>
              <a:t>": ["libs/"] }</a:t>
            </a:r>
          </a:p>
          <a:p>
            <a:r>
              <a:rPr lang="en-US" dirty="0">
                <a:latin typeface="Nimbus Mono"/>
              </a:rPr>
              <a:t>    }</a:t>
            </a:r>
          </a:p>
          <a:p>
            <a:r>
              <a:rPr lang="en-US" dirty="0">
                <a:latin typeface="Nimbus Mono"/>
              </a:rPr>
              <a:t>  } ]</a:t>
            </a:r>
          </a:p>
          <a:p>
            <a:r>
              <a:rPr lang="en-US" dirty="0">
                <a:latin typeface="Nimbus Mono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9144000" cy="437980"/>
          </a:xfr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2000" dirty="0">
                <a:latin typeface="HVD Comic Serif Pro"/>
              </a:rPr>
              <a:t>Example 5-2: Package Repositories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@PSchwisow</a:t>
            </a:r>
          </a:p>
        </p:txBody>
      </p:sp>
      <p:pic>
        <p:nvPicPr>
          <p:cNvPr id="7" name="Picture 6" descr="logo-composer-transparent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0080" y="4058412"/>
            <a:ext cx="883920" cy="108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809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10 Things You May</a:t>
            </a:r>
            <a:br>
              <a:rPr lang="en-US" dirty="0"/>
            </a:br>
            <a:r>
              <a:rPr lang="en-US" dirty="0"/>
              <a:t>Already Know…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5" y="1200151"/>
            <a:ext cx="4227167" cy="3394472"/>
          </a:xfrm>
        </p:spPr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Dependency Resolution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Install Libraries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Check PHP Version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Check for Extensions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Updating Libraries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9826" y="1200151"/>
            <a:ext cx="3886974" cy="3394472"/>
          </a:xfrm>
        </p:spPr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 startAt="6"/>
            </a:pPr>
            <a:r>
              <a:rPr lang="en-US" dirty="0"/>
              <a:t>Works with </a:t>
            </a:r>
            <a:r>
              <a:rPr lang="en-US" dirty="0" err="1"/>
              <a:t>Packagist</a:t>
            </a:r>
            <a:endParaRPr lang="en-US" dirty="0"/>
          </a:p>
          <a:p>
            <a:pPr marL="514350" indent="-514350">
              <a:buFont typeface="+mj-lt"/>
              <a:buAutoNum type="arabicPeriod" startAt="6"/>
            </a:pPr>
            <a:r>
              <a:rPr lang="en-US" dirty="0" err="1"/>
              <a:t>Autoloading</a:t>
            </a:r>
            <a:endParaRPr lang="en-US" dirty="0"/>
          </a:p>
          <a:p>
            <a:pPr marL="514350" indent="-514350">
              <a:buFont typeface="+mj-lt"/>
              <a:buAutoNum type="arabicPeriod" startAt="6"/>
            </a:pPr>
            <a:r>
              <a:rPr lang="en-US" dirty="0"/>
              <a:t>Lock Library Versions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dirty="0"/>
              <a:t>Minimum Stability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dirty="0"/>
              <a:t>Use Named Branches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@PSchwisow</a:t>
            </a:r>
          </a:p>
        </p:txBody>
      </p:sp>
    </p:spTree>
    <p:extLst>
      <p:ext uri="{BB962C8B-B14F-4D97-AF65-F5344CB8AC3E}">
        <p14:creationId xmlns:p14="http://schemas.microsoft.com/office/powerpoint/2010/main" val="32154034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</a:t>
            </a:r>
            <a:r>
              <a:rPr lang="en-US" dirty="0" err="1"/>
              <a:t>dist</a:t>
            </a:r>
            <a:r>
              <a:rPr lang="en-US" dirty="0"/>
              <a:t> vs. 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Dist</a:t>
            </a:r>
            <a:r>
              <a:rPr lang="en-US" dirty="0"/>
              <a:t> – a packaged version (usually a ZIP)</a:t>
            </a:r>
          </a:p>
          <a:p>
            <a:r>
              <a:rPr lang="en-US" dirty="0"/>
              <a:t>Source – clone / checkout from VCS</a:t>
            </a:r>
          </a:p>
          <a:p>
            <a:r>
              <a:rPr lang="en-US" dirty="0"/>
              <a:t>Packages supply one or both of these.</a:t>
            </a:r>
          </a:p>
          <a:p>
            <a:r>
              <a:rPr lang="en-US" dirty="0"/>
              <a:t>If both are available, default behavior:</a:t>
            </a:r>
          </a:p>
          <a:p>
            <a:pPr lvl="1"/>
            <a:r>
              <a:rPr lang="en-US" dirty="0"/>
              <a:t>For stable versions, use </a:t>
            </a:r>
            <a:r>
              <a:rPr lang="en-US" dirty="0" err="1"/>
              <a:t>dist</a:t>
            </a:r>
            <a:endParaRPr lang="en-US" dirty="0"/>
          </a:p>
          <a:p>
            <a:pPr lvl="1"/>
            <a:r>
              <a:rPr lang="en-US" dirty="0"/>
              <a:t>Otherwise, use source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@PSchwisow</a:t>
            </a:r>
          </a:p>
        </p:txBody>
      </p:sp>
      <p:pic>
        <p:nvPicPr>
          <p:cNvPr id="5" name="Picture 4" descr="logo-composer-transpar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5979"/>
            <a:ext cx="883920" cy="108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169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</a:t>
            </a:r>
            <a:r>
              <a:rPr lang="en-US" dirty="0" err="1"/>
              <a:t>dist</a:t>
            </a:r>
            <a:r>
              <a:rPr lang="en-US" dirty="0"/>
              <a:t> vs. 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Pros for </a:t>
            </a:r>
            <a:r>
              <a:rPr lang="en-US" dirty="0" err="1"/>
              <a:t>dist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Faster installs</a:t>
            </a:r>
          </a:p>
          <a:p>
            <a:pPr lvl="1"/>
            <a:r>
              <a:rPr lang="en-US" dirty="0"/>
              <a:t>Archives are cached</a:t>
            </a:r>
          </a:p>
          <a:p>
            <a:pPr marL="0" indent="0">
              <a:buNone/>
            </a:pPr>
            <a:r>
              <a:rPr lang="en-US" sz="2800" dirty="0">
                <a:latin typeface="Nimbus Mono"/>
                <a:cs typeface="Consolas"/>
              </a:rPr>
              <a:t>composer install --prefer-</a:t>
            </a:r>
            <a:r>
              <a:rPr lang="en-US" sz="2800" dirty="0" err="1">
                <a:latin typeface="Nimbus Mono"/>
                <a:cs typeface="Consolas"/>
              </a:rPr>
              <a:t>dist</a:t>
            </a:r>
            <a:endParaRPr lang="en-US" sz="2800" dirty="0">
              <a:latin typeface="Nimbus Mono"/>
              <a:cs typeface="Consolas"/>
            </a:endParaRPr>
          </a:p>
          <a:p>
            <a:pPr marL="0" indent="0">
              <a:buNone/>
            </a:pPr>
            <a:r>
              <a:rPr lang="en-US" sz="2800" dirty="0">
                <a:latin typeface="Nimbus Mono"/>
                <a:cs typeface="Consolas"/>
              </a:rPr>
              <a:t>composer update --prefer-</a:t>
            </a:r>
            <a:r>
              <a:rPr lang="en-US" sz="2800" dirty="0" err="1">
                <a:latin typeface="Nimbus Mono"/>
                <a:cs typeface="Consolas"/>
              </a:rPr>
              <a:t>dist</a:t>
            </a:r>
            <a:endParaRPr lang="en-US" sz="2800" dirty="0">
              <a:latin typeface="Nimbus Mono"/>
              <a:cs typeface="Consola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@PSchwisow</a:t>
            </a:r>
          </a:p>
        </p:txBody>
      </p:sp>
      <p:pic>
        <p:nvPicPr>
          <p:cNvPr id="5" name="Picture 4" descr="logo-composer-transpar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5979"/>
            <a:ext cx="883920" cy="108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256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</a:t>
            </a:r>
            <a:r>
              <a:rPr lang="en-US" dirty="0" err="1"/>
              <a:t>dist</a:t>
            </a:r>
            <a:r>
              <a:rPr lang="en-US" dirty="0"/>
              <a:t> vs. 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Pros for source:</a:t>
            </a:r>
          </a:p>
          <a:p>
            <a:pPr lvl="1"/>
            <a:r>
              <a:rPr lang="en-US" dirty="0"/>
              <a:t>Faster updates (</a:t>
            </a:r>
            <a:r>
              <a:rPr lang="en-US" dirty="0" err="1"/>
              <a:t>git</a:t>
            </a:r>
            <a:r>
              <a:rPr lang="en-US" dirty="0"/>
              <a:t> fetch + </a:t>
            </a:r>
            <a:r>
              <a:rPr lang="en-US" dirty="0" err="1"/>
              <a:t>git</a:t>
            </a:r>
            <a:r>
              <a:rPr lang="en-US" dirty="0"/>
              <a:t> checkout)</a:t>
            </a:r>
          </a:p>
          <a:p>
            <a:pPr lvl="1"/>
            <a:r>
              <a:rPr lang="en-US" dirty="0"/>
              <a:t>Vendors are </a:t>
            </a:r>
            <a:r>
              <a:rPr lang="en-US" dirty="0" err="1"/>
              <a:t>git</a:t>
            </a:r>
            <a:r>
              <a:rPr lang="en-US" dirty="0"/>
              <a:t> repos, can be edited</a:t>
            </a:r>
          </a:p>
          <a:p>
            <a:pPr marL="0" indent="0">
              <a:buNone/>
            </a:pPr>
            <a:r>
              <a:rPr lang="en-US" sz="2800" dirty="0">
                <a:latin typeface="Nimbus Mono"/>
                <a:cs typeface="Consolas"/>
              </a:rPr>
              <a:t>composer install --prefer-source</a:t>
            </a:r>
          </a:p>
          <a:p>
            <a:pPr marL="0" indent="0">
              <a:buNone/>
            </a:pPr>
            <a:r>
              <a:rPr lang="en-US" sz="2800" dirty="0">
                <a:latin typeface="Nimbus Mono"/>
                <a:cs typeface="Consolas"/>
              </a:rPr>
              <a:t>composer update --prefer-source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@PSchwisow</a:t>
            </a:r>
          </a:p>
        </p:txBody>
      </p:sp>
      <p:pic>
        <p:nvPicPr>
          <p:cNvPr id="5" name="Picture 4" descr="logo-composer-transpar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5979"/>
            <a:ext cx="883920" cy="108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976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Vendor Binaries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Vendor binary</a:t>
            </a:r>
            <a:r>
              <a:rPr lang="en-US" dirty="0"/>
              <a:t> – “Any command line script that a Composer package would like to pass along to a user…”</a:t>
            </a:r>
          </a:p>
          <a:p>
            <a:r>
              <a:rPr lang="en-US" dirty="0"/>
              <a:t>Composer creates </a:t>
            </a:r>
            <a:r>
              <a:rPr lang="en-US" dirty="0" err="1"/>
              <a:t>symlinks</a:t>
            </a:r>
            <a:r>
              <a:rPr lang="en-US" dirty="0"/>
              <a:t> to these files in </a:t>
            </a:r>
            <a:r>
              <a:rPr lang="en-US" sz="2800" dirty="0">
                <a:latin typeface="Nimbus Mono"/>
                <a:cs typeface="Consolas"/>
              </a:rPr>
              <a:t>vendor/bin</a:t>
            </a:r>
            <a:r>
              <a:rPr lang="en-US" dirty="0"/>
              <a:t> directory.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@PSchwisow</a:t>
            </a:r>
          </a:p>
        </p:txBody>
      </p:sp>
      <p:pic>
        <p:nvPicPr>
          <p:cNvPr id="5" name="Picture 4" descr="logo-composer-transparent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5979"/>
            <a:ext cx="883920" cy="108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664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Vendor Binaries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Example:</a:t>
            </a:r>
          </a:p>
          <a:p>
            <a:r>
              <a:rPr lang="en-US" dirty="0" err="1"/>
              <a:t>phergie</a:t>
            </a:r>
            <a:r>
              <a:rPr lang="en-US" dirty="0"/>
              <a:t>/</a:t>
            </a:r>
            <a:r>
              <a:rPr lang="en-US" dirty="0" err="1"/>
              <a:t>phergie</a:t>
            </a:r>
            <a:r>
              <a:rPr lang="en-US" dirty="0"/>
              <a:t>-</a:t>
            </a:r>
            <a:r>
              <a:rPr lang="en-US" dirty="0" err="1"/>
              <a:t>irc</a:t>
            </a:r>
            <a:r>
              <a:rPr lang="en-US" dirty="0"/>
              <a:t>-bot-react contains a script “</a:t>
            </a:r>
            <a:r>
              <a:rPr lang="en-US" dirty="0" err="1"/>
              <a:t>phergie</a:t>
            </a:r>
            <a:r>
              <a:rPr lang="en-US" dirty="0"/>
              <a:t>” in its </a:t>
            </a:r>
            <a:r>
              <a:rPr lang="en-US" sz="2900" dirty="0">
                <a:latin typeface="Nimbus Mono"/>
                <a:cs typeface="Consolas"/>
              </a:rPr>
              <a:t>bin</a:t>
            </a:r>
            <a:r>
              <a:rPr lang="en-US" dirty="0"/>
              <a:t> directory.</a:t>
            </a:r>
          </a:p>
          <a:p>
            <a:r>
              <a:rPr lang="en-US" dirty="0"/>
              <a:t>Its </a:t>
            </a:r>
            <a:r>
              <a:rPr lang="en-US" sz="2900" dirty="0">
                <a:latin typeface="Nimbus Mono"/>
                <a:cs typeface="Consolas"/>
              </a:rPr>
              <a:t>composer.json</a:t>
            </a:r>
            <a:r>
              <a:rPr lang="en-US" dirty="0"/>
              <a:t> contains:</a:t>
            </a:r>
          </a:p>
          <a:p>
            <a:pPr marL="57150" indent="0">
              <a:buNone/>
            </a:pPr>
            <a:r>
              <a:rPr lang="en-US" sz="2600" dirty="0">
                <a:latin typeface="Nimbus Mono"/>
                <a:cs typeface="Consolas"/>
              </a:rPr>
              <a:t>    "bin": [</a:t>
            </a:r>
          </a:p>
          <a:p>
            <a:pPr marL="57150" indent="0">
              <a:buNone/>
            </a:pPr>
            <a:r>
              <a:rPr lang="en-US" sz="2600" dirty="0">
                <a:latin typeface="Nimbus Mono"/>
                <a:cs typeface="Consolas"/>
              </a:rPr>
              <a:t>        "bin/</a:t>
            </a:r>
            <a:r>
              <a:rPr lang="en-US" sz="2600" dirty="0" err="1">
                <a:latin typeface="Nimbus Mono"/>
                <a:cs typeface="Consolas"/>
              </a:rPr>
              <a:t>phergie</a:t>
            </a:r>
            <a:r>
              <a:rPr lang="en-US" sz="2600" dirty="0">
                <a:latin typeface="Nimbus Mono"/>
                <a:cs typeface="Consolas"/>
              </a:rPr>
              <a:t>"</a:t>
            </a:r>
          </a:p>
          <a:p>
            <a:pPr marL="57150" indent="0">
              <a:buNone/>
            </a:pPr>
            <a:r>
              <a:rPr lang="en-US" sz="2600" dirty="0">
                <a:latin typeface="Nimbus Mono"/>
                <a:cs typeface="Consolas"/>
              </a:rPr>
              <a:t>    ]</a:t>
            </a:r>
          </a:p>
          <a:p>
            <a:r>
              <a:rPr lang="en-US" dirty="0"/>
              <a:t>My installation of </a:t>
            </a:r>
            <a:r>
              <a:rPr lang="en-US" dirty="0" err="1"/>
              <a:t>Phergie</a:t>
            </a:r>
            <a:r>
              <a:rPr lang="en-US" dirty="0"/>
              <a:t> requires the bot package.</a:t>
            </a:r>
          </a:p>
          <a:p>
            <a:r>
              <a:rPr lang="en-US" dirty="0"/>
              <a:t>Composer install creates a </a:t>
            </a:r>
            <a:r>
              <a:rPr lang="en-US" dirty="0" err="1"/>
              <a:t>symlink</a:t>
            </a:r>
            <a:r>
              <a:rPr lang="en-US" dirty="0"/>
              <a:t>:</a:t>
            </a:r>
          </a:p>
          <a:p>
            <a:pPr marL="57150" indent="0">
              <a:buNone/>
            </a:pPr>
            <a:r>
              <a:rPr lang="en-US" sz="2600" dirty="0">
                <a:latin typeface="Nimbus Mono"/>
                <a:cs typeface="Consolas"/>
              </a:rPr>
              <a:t>    vendor/bin/</a:t>
            </a:r>
            <a:r>
              <a:rPr lang="en-US" sz="2600" dirty="0" err="1">
                <a:latin typeface="Nimbus Mono"/>
                <a:cs typeface="Consolas"/>
              </a:rPr>
              <a:t>phergie</a:t>
            </a:r>
            <a:r>
              <a:rPr lang="en-US" sz="2600" dirty="0">
                <a:latin typeface="Nimbus Mono"/>
                <a:cs typeface="Consolas"/>
              </a:rPr>
              <a:t> -&gt;</a:t>
            </a:r>
          </a:p>
          <a:p>
            <a:pPr marL="57150" indent="0">
              <a:buNone/>
            </a:pPr>
            <a:r>
              <a:rPr lang="en-US" sz="2600" dirty="0">
                <a:latin typeface="Nimbus Mono"/>
                <a:cs typeface="Consolas"/>
              </a:rPr>
              <a:t>        vendor/</a:t>
            </a:r>
            <a:r>
              <a:rPr lang="en-US" sz="2600" dirty="0" err="1">
                <a:latin typeface="Nimbus Mono"/>
                <a:cs typeface="Consolas"/>
              </a:rPr>
              <a:t>phergie</a:t>
            </a:r>
            <a:r>
              <a:rPr lang="en-US" sz="2600" dirty="0">
                <a:latin typeface="Nimbus Mono"/>
                <a:cs typeface="Consolas"/>
              </a:rPr>
              <a:t>/</a:t>
            </a:r>
            <a:r>
              <a:rPr lang="en-US" sz="2600" dirty="0" err="1">
                <a:latin typeface="Nimbus Mono"/>
                <a:cs typeface="Consolas"/>
              </a:rPr>
              <a:t>phergie</a:t>
            </a:r>
            <a:r>
              <a:rPr lang="en-US" sz="2600" dirty="0">
                <a:latin typeface="Nimbus Mono"/>
                <a:cs typeface="Consolas"/>
              </a:rPr>
              <a:t>-</a:t>
            </a:r>
            <a:r>
              <a:rPr lang="en-US" sz="2600" dirty="0" err="1">
                <a:latin typeface="Nimbus Mono"/>
                <a:cs typeface="Consolas"/>
              </a:rPr>
              <a:t>irc</a:t>
            </a:r>
            <a:r>
              <a:rPr lang="en-US" sz="2600" dirty="0">
                <a:latin typeface="Nimbus Mono"/>
                <a:cs typeface="Consolas"/>
              </a:rPr>
              <a:t>-bot-react/bin/</a:t>
            </a:r>
            <a:r>
              <a:rPr lang="en-US" sz="2600" dirty="0" err="1">
                <a:latin typeface="Nimbus Mono"/>
                <a:cs typeface="Consolas"/>
              </a:rPr>
              <a:t>phergie</a:t>
            </a:r>
            <a:endParaRPr lang="en-US" sz="2600" dirty="0">
              <a:latin typeface="Nimbus Mono"/>
              <a:cs typeface="Consola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@PSchwisow</a:t>
            </a:r>
          </a:p>
        </p:txBody>
      </p:sp>
      <p:pic>
        <p:nvPicPr>
          <p:cNvPr id="5" name="Picture 4" descr="logo-composer-transparent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5979"/>
            <a:ext cx="883920" cy="108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573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8. Scripts and Extra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Script</a:t>
            </a:r>
            <a:r>
              <a:rPr lang="en-US" dirty="0"/>
              <a:t> – PHP static method or CLI command executed by composer during its work.</a:t>
            </a:r>
          </a:p>
          <a:p>
            <a:r>
              <a:rPr lang="en-US" b="1" dirty="0"/>
              <a:t>Extra</a:t>
            </a:r>
            <a:r>
              <a:rPr lang="en-US" dirty="0"/>
              <a:t> – arbitrary data that can be used by scripts.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@PSchwisow</a:t>
            </a:r>
          </a:p>
        </p:txBody>
      </p:sp>
      <p:pic>
        <p:nvPicPr>
          <p:cNvPr id="5" name="Picture 4" descr="logo-composer-transparent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5979"/>
            <a:ext cx="883920" cy="108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435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8. Scripts and Extra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Commonly-used events:</a:t>
            </a:r>
          </a:p>
          <a:p>
            <a:pPr lvl="1"/>
            <a:r>
              <a:rPr lang="en-US" dirty="0"/>
              <a:t>pre-install-</a:t>
            </a:r>
            <a:r>
              <a:rPr lang="en-US" dirty="0" err="1"/>
              <a:t>cmd</a:t>
            </a:r>
            <a:r>
              <a:rPr lang="en-US" dirty="0"/>
              <a:t> / post-install-</a:t>
            </a:r>
            <a:r>
              <a:rPr lang="en-US" dirty="0" err="1"/>
              <a:t>cmd</a:t>
            </a:r>
            <a:endParaRPr lang="en-US" dirty="0"/>
          </a:p>
          <a:p>
            <a:pPr lvl="1"/>
            <a:r>
              <a:rPr lang="en-US" dirty="0"/>
              <a:t>pre-update-</a:t>
            </a:r>
            <a:r>
              <a:rPr lang="en-US" dirty="0" err="1"/>
              <a:t>cmd</a:t>
            </a:r>
            <a:r>
              <a:rPr lang="en-US" dirty="0"/>
              <a:t> / post-update-</a:t>
            </a:r>
            <a:r>
              <a:rPr lang="en-US" dirty="0" err="1"/>
              <a:t>cmd</a:t>
            </a:r>
            <a:endParaRPr lang="en-US" dirty="0"/>
          </a:p>
          <a:p>
            <a:pPr lvl="1"/>
            <a:r>
              <a:rPr lang="en-US" dirty="0"/>
              <a:t>pre-</a:t>
            </a:r>
            <a:r>
              <a:rPr lang="en-US" dirty="0" err="1"/>
              <a:t>autoload</a:t>
            </a:r>
            <a:r>
              <a:rPr lang="en-US" dirty="0"/>
              <a:t>-dump / post-</a:t>
            </a:r>
            <a:r>
              <a:rPr lang="en-US" dirty="0" err="1"/>
              <a:t>autoload</a:t>
            </a:r>
            <a:r>
              <a:rPr lang="en-US" dirty="0"/>
              <a:t>-dump</a:t>
            </a:r>
          </a:p>
          <a:p>
            <a:pPr lvl="1"/>
            <a:r>
              <a:rPr lang="en-US" dirty="0"/>
              <a:t>post-create-project-</a:t>
            </a:r>
            <a:r>
              <a:rPr lang="en-US" dirty="0" err="1"/>
              <a:t>cmd</a:t>
            </a:r>
            <a:endParaRPr lang="en-US" dirty="0"/>
          </a:p>
          <a:p>
            <a:pPr lvl="1"/>
            <a:r>
              <a:rPr lang="en-US" dirty="0"/>
              <a:t>pre-dependencies-solving / post-dependencies-solving</a:t>
            </a:r>
          </a:p>
          <a:p>
            <a:r>
              <a:rPr lang="en-US" dirty="0"/>
              <a:t>Complete list: </a:t>
            </a:r>
            <a:r>
              <a:rPr lang="en-US" dirty="0">
                <a:hlinkClick r:id="rId2"/>
              </a:rPr>
              <a:t>https://getcomposer.org/doc/articles/scripts.md#event-names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@PSchwisow</a:t>
            </a:r>
          </a:p>
        </p:txBody>
      </p:sp>
      <p:pic>
        <p:nvPicPr>
          <p:cNvPr id="5" name="Picture 4" descr="logo-composer-transparent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5979"/>
            <a:ext cx="883920" cy="108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697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37980"/>
            <a:ext cx="701617" cy="47782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68580" tIns="34290" rIns="68580" bIns="34290" rtlCol="0" anchor="ctr">
            <a:spAutoFit/>
          </a:bodyPr>
          <a:lstStyle/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1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2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3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4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5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6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7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8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9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10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11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12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13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14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15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16</a:t>
            </a:r>
          </a:p>
          <a:p>
            <a:pPr algn="r"/>
            <a:endParaRPr lang="en-US" b="1" dirty="0">
              <a:latin typeface="Nimbus Mono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1618" y="437980"/>
            <a:ext cx="8442383" cy="450123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dirty="0">
                <a:latin typeface="Nimbus Mono"/>
              </a:rPr>
              <a:t>{</a:t>
            </a:r>
          </a:p>
          <a:p>
            <a:r>
              <a:rPr lang="en-US" dirty="0">
                <a:latin typeface="Nimbus Mono"/>
              </a:rPr>
              <a:t>    "scripts": {</a:t>
            </a:r>
          </a:p>
          <a:p>
            <a:r>
              <a:rPr lang="en-US" dirty="0">
                <a:latin typeface="Nimbus Mono"/>
              </a:rPr>
              <a:t>        "post-install-</a:t>
            </a:r>
            <a:r>
              <a:rPr lang="en-US" dirty="0" err="1">
                <a:latin typeface="Nimbus Mono"/>
              </a:rPr>
              <a:t>cmd</a:t>
            </a:r>
            <a:r>
              <a:rPr lang="en-US" dirty="0">
                <a:latin typeface="Nimbus Mono"/>
              </a:rPr>
              <a:t>": [</a:t>
            </a:r>
          </a:p>
          <a:p>
            <a:r>
              <a:rPr lang="en-US" dirty="0">
                <a:latin typeface="Nimbus Mono"/>
              </a:rPr>
              <a:t>            "</a:t>
            </a:r>
            <a:r>
              <a:rPr lang="en-US" dirty="0" err="1">
                <a:latin typeface="Nimbus Mono"/>
              </a:rPr>
              <a:t>MyVendor</a:t>
            </a:r>
            <a:r>
              <a:rPr lang="en-US" dirty="0">
                <a:latin typeface="Nimbus Mono"/>
              </a:rPr>
              <a:t>\\</a:t>
            </a:r>
            <a:r>
              <a:rPr lang="en-US" dirty="0" err="1">
                <a:latin typeface="Nimbus Mono"/>
              </a:rPr>
              <a:t>MyClass</a:t>
            </a:r>
            <a:r>
              <a:rPr lang="en-US" dirty="0">
                <a:latin typeface="Nimbus Mono"/>
              </a:rPr>
              <a:t>::</a:t>
            </a:r>
            <a:r>
              <a:rPr lang="en-US" dirty="0" err="1">
                <a:latin typeface="Nimbus Mono"/>
              </a:rPr>
              <a:t>warmCache</a:t>
            </a:r>
            <a:r>
              <a:rPr lang="en-US" dirty="0">
                <a:latin typeface="Nimbus Mono"/>
              </a:rPr>
              <a:t>",</a:t>
            </a:r>
          </a:p>
          <a:p>
            <a:r>
              <a:rPr lang="en-US" dirty="0">
                <a:latin typeface="Nimbus Mono"/>
              </a:rPr>
              <a:t>            "</a:t>
            </a:r>
            <a:r>
              <a:rPr lang="en-US" dirty="0" err="1">
                <a:latin typeface="Nimbus Mono"/>
              </a:rPr>
              <a:t>phpunit</a:t>
            </a:r>
            <a:r>
              <a:rPr lang="en-US" dirty="0">
                <a:latin typeface="Nimbus Mono"/>
              </a:rPr>
              <a:t> -c app/"</a:t>
            </a:r>
          </a:p>
          <a:p>
            <a:r>
              <a:rPr lang="en-US" dirty="0">
                <a:latin typeface="Nimbus Mono"/>
              </a:rPr>
              <a:t>        ],</a:t>
            </a:r>
          </a:p>
          <a:p>
            <a:r>
              <a:rPr lang="en-US" dirty="0">
                <a:latin typeface="Nimbus Mono"/>
              </a:rPr>
              <a:t>        "post-</a:t>
            </a:r>
            <a:r>
              <a:rPr lang="en-US" dirty="0" err="1">
                <a:latin typeface="Nimbus Mono"/>
              </a:rPr>
              <a:t>autoload</a:t>
            </a:r>
            <a:r>
              <a:rPr lang="en-US" dirty="0">
                <a:latin typeface="Nimbus Mono"/>
              </a:rPr>
              <a:t>-dump": [</a:t>
            </a:r>
          </a:p>
          <a:p>
            <a:r>
              <a:rPr lang="en-US" dirty="0">
                <a:latin typeface="Nimbus Mono"/>
              </a:rPr>
              <a:t>            "</a:t>
            </a:r>
            <a:r>
              <a:rPr lang="en-US" dirty="0" err="1">
                <a:latin typeface="Nimbus Mono"/>
              </a:rPr>
              <a:t>MyVendor</a:t>
            </a:r>
            <a:r>
              <a:rPr lang="en-US" dirty="0">
                <a:latin typeface="Nimbus Mono"/>
              </a:rPr>
              <a:t>\\</a:t>
            </a:r>
            <a:r>
              <a:rPr lang="en-US" dirty="0" err="1">
                <a:latin typeface="Nimbus Mono"/>
              </a:rPr>
              <a:t>MyClass</a:t>
            </a:r>
            <a:r>
              <a:rPr lang="en-US" dirty="0">
                <a:latin typeface="Nimbus Mono"/>
              </a:rPr>
              <a:t>::</a:t>
            </a:r>
            <a:r>
              <a:rPr lang="en-US" dirty="0" err="1">
                <a:latin typeface="Nimbus Mono"/>
              </a:rPr>
              <a:t>postAutoloadDump</a:t>
            </a:r>
            <a:r>
              <a:rPr lang="en-US" dirty="0">
                <a:latin typeface="Nimbus Mono"/>
              </a:rPr>
              <a:t>"</a:t>
            </a:r>
          </a:p>
          <a:p>
            <a:r>
              <a:rPr lang="en-US" dirty="0">
                <a:latin typeface="Nimbus Mono"/>
              </a:rPr>
              <a:t>        ],</a:t>
            </a:r>
          </a:p>
          <a:p>
            <a:r>
              <a:rPr lang="en-US" dirty="0">
                <a:latin typeface="Nimbus Mono"/>
              </a:rPr>
              <a:t>        "post-create-project-</a:t>
            </a:r>
            <a:r>
              <a:rPr lang="en-US" dirty="0" err="1">
                <a:latin typeface="Nimbus Mono"/>
              </a:rPr>
              <a:t>cmd</a:t>
            </a:r>
            <a:r>
              <a:rPr lang="en-US" dirty="0">
                <a:latin typeface="Nimbus Mono"/>
              </a:rPr>
              <a:t>": [</a:t>
            </a:r>
          </a:p>
          <a:p>
            <a:r>
              <a:rPr lang="en-US" dirty="0">
                <a:latin typeface="Nimbus Mono"/>
              </a:rPr>
              <a:t>            "</a:t>
            </a:r>
            <a:r>
              <a:rPr lang="en-US" dirty="0" err="1">
                <a:latin typeface="Nimbus Mono"/>
              </a:rPr>
              <a:t>php</a:t>
            </a:r>
            <a:r>
              <a:rPr lang="en-US" dirty="0">
                <a:latin typeface="Nimbus Mono"/>
              </a:rPr>
              <a:t> -r \"copy('</a:t>
            </a:r>
            <a:r>
              <a:rPr lang="en-US" dirty="0" err="1">
                <a:latin typeface="Nimbus Mono"/>
              </a:rPr>
              <a:t>config</a:t>
            </a:r>
            <a:r>
              <a:rPr lang="en-US" dirty="0">
                <a:latin typeface="Nimbus Mono"/>
              </a:rPr>
              <a:t>/local-</a:t>
            </a:r>
            <a:r>
              <a:rPr lang="en-US" dirty="0" err="1">
                <a:latin typeface="Nimbus Mono"/>
              </a:rPr>
              <a:t>example.php</a:t>
            </a:r>
            <a:r>
              <a:rPr lang="en-US" dirty="0">
                <a:latin typeface="Nimbus Mono"/>
              </a:rPr>
              <a:t>', '</a:t>
            </a:r>
            <a:r>
              <a:rPr lang="en-US" dirty="0" err="1">
                <a:latin typeface="Nimbus Mono"/>
              </a:rPr>
              <a:t>config</a:t>
            </a:r>
            <a:r>
              <a:rPr lang="en-US" dirty="0">
                <a:latin typeface="Nimbus Mono"/>
              </a:rPr>
              <a:t>/</a:t>
            </a:r>
            <a:r>
              <a:rPr lang="en-US" dirty="0" err="1">
                <a:latin typeface="Nimbus Mono"/>
              </a:rPr>
              <a:t>local.php</a:t>
            </a:r>
            <a:r>
              <a:rPr lang="en-US" dirty="0">
                <a:latin typeface="Nimbus Mono"/>
              </a:rPr>
              <a:t>');\""</a:t>
            </a:r>
          </a:p>
          <a:p>
            <a:r>
              <a:rPr lang="en-US" dirty="0">
                <a:latin typeface="Nimbus Mono"/>
              </a:rPr>
              <a:t>        ]</a:t>
            </a:r>
          </a:p>
          <a:p>
            <a:r>
              <a:rPr lang="en-US" dirty="0">
                <a:latin typeface="Nimbus Mono"/>
              </a:rPr>
              <a:t>    },</a:t>
            </a:r>
          </a:p>
          <a:p>
            <a:r>
              <a:rPr lang="en-US" dirty="0">
                <a:latin typeface="Nimbus Mono"/>
              </a:rPr>
              <a:t>    "extra": { "foo": "bar" }</a:t>
            </a:r>
          </a:p>
          <a:p>
            <a:r>
              <a:rPr lang="en-US" dirty="0">
                <a:latin typeface="Nimbus Mono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9144000" cy="437980"/>
          </a:xfr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2000" dirty="0">
                <a:latin typeface="HVD Comic Serif Pro"/>
              </a:rPr>
              <a:t>Example 8-1: Calling Scripts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@PSchwisow</a:t>
            </a:r>
          </a:p>
        </p:txBody>
      </p:sp>
      <p:pic>
        <p:nvPicPr>
          <p:cNvPr id="7" name="Picture 6" descr="logo-composer-transparent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0081" y="4058412"/>
            <a:ext cx="883920" cy="108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2320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37980"/>
            <a:ext cx="701617" cy="47782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68580" tIns="34290" rIns="68580" bIns="34290" rtlCol="0" anchor="ctr">
            <a:spAutoFit/>
          </a:bodyPr>
          <a:lstStyle/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1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2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3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4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5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6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7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8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9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10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11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12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13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14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15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16</a:t>
            </a:r>
          </a:p>
          <a:p>
            <a:pPr algn="r"/>
            <a:endParaRPr lang="en-US" b="1" dirty="0">
              <a:latin typeface="Nimbus Mono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1618" y="437980"/>
            <a:ext cx="8442383" cy="477823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  <a:latin typeface="Nimbus Mono"/>
              </a:rPr>
              <a:t>&lt;?</a:t>
            </a:r>
            <a:r>
              <a:rPr lang="en-US" dirty="0" err="1">
                <a:solidFill>
                  <a:schemeClr val="accent4"/>
                </a:solidFill>
                <a:latin typeface="Nimbus Mono"/>
              </a:rPr>
              <a:t>php</a:t>
            </a:r>
            <a:endParaRPr lang="en-US" dirty="0">
              <a:solidFill>
                <a:schemeClr val="accent4"/>
              </a:solidFill>
              <a:latin typeface="Nimbus Mono"/>
            </a:endParaRPr>
          </a:p>
          <a:p>
            <a:r>
              <a:rPr lang="en-US" dirty="0">
                <a:solidFill>
                  <a:schemeClr val="accent1"/>
                </a:solidFill>
                <a:latin typeface="Nimbus Mono"/>
              </a:rPr>
              <a:t>namespace</a:t>
            </a:r>
            <a:r>
              <a:rPr lang="en-US" dirty="0">
                <a:latin typeface="Nimbus Mono"/>
              </a:rPr>
              <a:t> </a:t>
            </a:r>
            <a:r>
              <a:rPr lang="en-US" dirty="0" err="1">
                <a:latin typeface="Nimbus Mono"/>
              </a:rPr>
              <a:t>MyVendor</a:t>
            </a:r>
            <a:r>
              <a:rPr lang="en-US" dirty="0">
                <a:latin typeface="Nimbus Mono"/>
              </a:rPr>
              <a:t>;</a:t>
            </a:r>
          </a:p>
          <a:p>
            <a:r>
              <a:rPr lang="en-US" dirty="0">
                <a:solidFill>
                  <a:srgbClr val="4F81BD"/>
                </a:solidFill>
                <a:latin typeface="Nimbus Mono"/>
              </a:rPr>
              <a:t>use</a:t>
            </a:r>
            <a:r>
              <a:rPr lang="en-US" dirty="0">
                <a:latin typeface="Nimbus Mono"/>
              </a:rPr>
              <a:t> Composer\Script\Event;</a:t>
            </a:r>
          </a:p>
          <a:p>
            <a:endParaRPr lang="en-US" dirty="0">
              <a:latin typeface="Nimbus Mono"/>
            </a:endParaRPr>
          </a:p>
          <a:p>
            <a:r>
              <a:rPr lang="en-US" dirty="0">
                <a:solidFill>
                  <a:srgbClr val="4F81BD"/>
                </a:solidFill>
                <a:latin typeface="Nimbus Mono"/>
              </a:rPr>
              <a:t>class</a:t>
            </a:r>
            <a:r>
              <a:rPr lang="en-US" dirty="0">
                <a:latin typeface="Nimbus Mono"/>
              </a:rPr>
              <a:t> </a:t>
            </a:r>
            <a:r>
              <a:rPr lang="en-US" dirty="0" err="1">
                <a:latin typeface="Nimbus Mono"/>
              </a:rPr>
              <a:t>MyClass</a:t>
            </a:r>
            <a:endParaRPr lang="en-US" dirty="0">
              <a:latin typeface="Nimbus Mono"/>
            </a:endParaRPr>
          </a:p>
          <a:p>
            <a:r>
              <a:rPr lang="en-US" dirty="0">
                <a:latin typeface="Nimbus Mono"/>
              </a:rPr>
              <a:t>{</a:t>
            </a:r>
          </a:p>
          <a:p>
            <a:r>
              <a:rPr lang="en-US" dirty="0">
                <a:latin typeface="Nimbus Mono"/>
              </a:rPr>
              <a:t>    </a:t>
            </a:r>
            <a:r>
              <a:rPr lang="en-US" dirty="0">
                <a:solidFill>
                  <a:srgbClr val="4F81BD"/>
                </a:solidFill>
                <a:latin typeface="Nimbus Mono"/>
              </a:rPr>
              <a:t>public static function</a:t>
            </a:r>
            <a:r>
              <a:rPr lang="en-US" dirty="0">
                <a:latin typeface="Nimbus Mono"/>
              </a:rPr>
              <a:t> </a:t>
            </a:r>
            <a:r>
              <a:rPr lang="en-US" dirty="0" err="1">
                <a:latin typeface="Nimbus Mono"/>
              </a:rPr>
              <a:t>postAutoloadDump</a:t>
            </a:r>
            <a:r>
              <a:rPr lang="en-US" dirty="0">
                <a:latin typeface="Nimbus Mono"/>
              </a:rPr>
              <a:t>(Event $event)</a:t>
            </a:r>
          </a:p>
          <a:p>
            <a:r>
              <a:rPr lang="en-US" dirty="0">
                <a:latin typeface="Nimbus Mono"/>
              </a:rPr>
              <a:t>    {</a:t>
            </a:r>
          </a:p>
          <a:p>
            <a:r>
              <a:rPr lang="en-US" dirty="0">
                <a:latin typeface="Nimbus Mono"/>
              </a:rPr>
              <a:t>        $extra = $event-&gt;</a:t>
            </a:r>
            <a:r>
              <a:rPr lang="en-US" dirty="0" err="1">
                <a:latin typeface="Nimbus Mono"/>
              </a:rPr>
              <a:t>getComposer</a:t>
            </a:r>
            <a:r>
              <a:rPr lang="en-US" dirty="0">
                <a:latin typeface="Nimbus Mono"/>
              </a:rPr>
              <a:t>()</a:t>
            </a:r>
          </a:p>
          <a:p>
            <a:r>
              <a:rPr lang="en-US" dirty="0">
                <a:latin typeface="Nimbus Mono"/>
              </a:rPr>
              <a:t>            -&gt;</a:t>
            </a:r>
            <a:r>
              <a:rPr lang="en-US" dirty="0" err="1">
                <a:latin typeface="Nimbus Mono"/>
              </a:rPr>
              <a:t>getPackage</a:t>
            </a:r>
            <a:r>
              <a:rPr lang="en-US" dirty="0">
                <a:latin typeface="Nimbus Mono"/>
              </a:rPr>
              <a:t>()-&gt;</a:t>
            </a:r>
            <a:r>
              <a:rPr lang="en-US" dirty="0" err="1">
                <a:latin typeface="Nimbus Mono"/>
              </a:rPr>
              <a:t>getExtra</a:t>
            </a:r>
            <a:r>
              <a:rPr lang="en-US" dirty="0">
                <a:latin typeface="Nimbus Mono"/>
              </a:rPr>
              <a:t>();</a:t>
            </a:r>
          </a:p>
          <a:p>
            <a:r>
              <a:rPr lang="en-US" dirty="0">
                <a:latin typeface="Nimbus Mono"/>
              </a:rPr>
              <a:t>        $</a:t>
            </a:r>
            <a:r>
              <a:rPr lang="en-US" dirty="0" err="1">
                <a:latin typeface="Nimbus Mono"/>
              </a:rPr>
              <a:t>vendorDir</a:t>
            </a:r>
            <a:r>
              <a:rPr lang="en-US" dirty="0">
                <a:latin typeface="Nimbus Mono"/>
              </a:rPr>
              <a:t> = $event-&gt;</a:t>
            </a:r>
            <a:r>
              <a:rPr lang="en-US" dirty="0" err="1">
                <a:latin typeface="Nimbus Mono"/>
              </a:rPr>
              <a:t>getComposer</a:t>
            </a:r>
            <a:r>
              <a:rPr lang="en-US" dirty="0">
                <a:latin typeface="Nimbus Mono"/>
              </a:rPr>
              <a:t>()</a:t>
            </a:r>
          </a:p>
          <a:p>
            <a:r>
              <a:rPr lang="en-US" dirty="0">
                <a:latin typeface="Nimbus Mono"/>
              </a:rPr>
              <a:t>            -&gt;</a:t>
            </a:r>
            <a:r>
              <a:rPr lang="en-US" dirty="0" err="1">
                <a:latin typeface="Nimbus Mono"/>
              </a:rPr>
              <a:t>getConfig</a:t>
            </a:r>
            <a:r>
              <a:rPr lang="en-US" dirty="0">
                <a:latin typeface="Nimbus Mono"/>
              </a:rPr>
              <a:t>()-&gt;get(</a:t>
            </a:r>
            <a:r>
              <a:rPr lang="en-US" dirty="0">
                <a:solidFill>
                  <a:srgbClr val="C0504D"/>
                </a:solidFill>
                <a:latin typeface="Nimbus Mono"/>
              </a:rPr>
              <a:t>'vendor-</a:t>
            </a:r>
            <a:r>
              <a:rPr lang="en-US" dirty="0" err="1">
                <a:solidFill>
                  <a:srgbClr val="C0504D"/>
                </a:solidFill>
                <a:latin typeface="Nimbus Mono"/>
              </a:rPr>
              <a:t>dir</a:t>
            </a:r>
            <a:r>
              <a:rPr lang="en-US" dirty="0">
                <a:solidFill>
                  <a:srgbClr val="C0504D"/>
                </a:solidFill>
                <a:latin typeface="Nimbus Mono"/>
              </a:rPr>
              <a:t>'</a:t>
            </a:r>
            <a:r>
              <a:rPr lang="en-US" dirty="0">
                <a:latin typeface="Nimbus Mono"/>
              </a:rPr>
              <a:t>);</a:t>
            </a:r>
          </a:p>
          <a:p>
            <a:r>
              <a:rPr lang="en-US" dirty="0">
                <a:latin typeface="Nimbus Mono"/>
              </a:rPr>
              <a:t>        </a:t>
            </a:r>
            <a:r>
              <a:rPr lang="en-US" dirty="0">
                <a:solidFill>
                  <a:srgbClr val="4F81BD"/>
                </a:solidFill>
                <a:latin typeface="Nimbus Mono"/>
              </a:rPr>
              <a:t>require</a:t>
            </a:r>
            <a:r>
              <a:rPr lang="en-US" dirty="0">
                <a:latin typeface="Nimbus Mono"/>
              </a:rPr>
              <a:t> $</a:t>
            </a:r>
            <a:r>
              <a:rPr lang="en-US" dirty="0" err="1">
                <a:latin typeface="Nimbus Mono"/>
              </a:rPr>
              <a:t>vendorDir</a:t>
            </a:r>
            <a:r>
              <a:rPr lang="en-US" dirty="0">
                <a:latin typeface="Nimbus Mono"/>
              </a:rPr>
              <a:t> . '/</a:t>
            </a:r>
            <a:r>
              <a:rPr lang="en-US" dirty="0" err="1">
                <a:latin typeface="Nimbus Mono"/>
              </a:rPr>
              <a:t>autoload.php</a:t>
            </a:r>
            <a:r>
              <a:rPr lang="en-US" dirty="0">
                <a:latin typeface="Nimbus Mono"/>
              </a:rPr>
              <a:t>';</a:t>
            </a:r>
          </a:p>
          <a:p>
            <a:endParaRPr lang="en-US" dirty="0">
              <a:latin typeface="Nimbus Mono"/>
            </a:endParaRPr>
          </a:p>
          <a:p>
            <a:r>
              <a:rPr lang="en-US" dirty="0">
                <a:latin typeface="Nimbus Mono"/>
              </a:rPr>
              <a:t>        </a:t>
            </a:r>
            <a:r>
              <a:rPr lang="en-US" dirty="0" err="1">
                <a:latin typeface="Nimbus Mono"/>
              </a:rPr>
              <a:t>some_function_from_autoloaded_file</a:t>
            </a:r>
            <a:r>
              <a:rPr lang="en-US" dirty="0">
                <a:latin typeface="Nimbus Mono"/>
              </a:rPr>
              <a:t>($extra[</a:t>
            </a:r>
            <a:r>
              <a:rPr lang="en-US" dirty="0">
                <a:solidFill>
                  <a:schemeClr val="accent2"/>
                </a:solidFill>
                <a:latin typeface="Nimbus Mono"/>
              </a:rPr>
              <a:t>'foo'</a:t>
            </a:r>
            <a:r>
              <a:rPr lang="en-US" dirty="0">
                <a:latin typeface="Nimbus Mono"/>
              </a:rPr>
              <a:t>]);</a:t>
            </a:r>
          </a:p>
          <a:p>
            <a:r>
              <a:rPr lang="en-US" dirty="0">
                <a:latin typeface="Nimbus Mono"/>
              </a:rPr>
              <a:t>    }</a:t>
            </a:r>
          </a:p>
          <a:p>
            <a:r>
              <a:rPr lang="en-US" dirty="0">
                <a:latin typeface="Nimbus Mono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9144000" cy="437980"/>
          </a:xfr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2000" dirty="0">
                <a:latin typeface="HVD Comic Serif Pro"/>
              </a:rPr>
              <a:t>Example 8-2: Script Definitions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@PSchwisow</a:t>
            </a:r>
          </a:p>
        </p:txBody>
      </p:sp>
    </p:spTree>
    <p:extLst>
      <p:ext uri="{BB962C8B-B14F-4D97-AF65-F5344CB8AC3E}">
        <p14:creationId xmlns:p14="http://schemas.microsoft.com/office/powerpoint/2010/main" val="19308881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5334" y="205979"/>
            <a:ext cx="7521465" cy="857250"/>
          </a:xfrm>
        </p:spPr>
        <p:txBody>
          <a:bodyPr/>
          <a:lstStyle/>
          <a:p>
            <a:r>
              <a:rPr lang="en-US" dirty="0"/>
              <a:t>9. Informational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search – keyword search through current repositories (usually </a:t>
            </a:r>
            <a:r>
              <a:rPr lang="en-US" dirty="0" err="1"/>
              <a:t>Packagist</a:t>
            </a:r>
            <a:r>
              <a:rPr lang="en-US" dirty="0"/>
              <a:t>)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900" dirty="0">
                <a:solidFill>
                  <a:srgbClr val="4F81BD"/>
                </a:solidFill>
                <a:latin typeface="Nimbus Mono"/>
                <a:cs typeface="Consolas"/>
              </a:rPr>
              <a:t>$ composer search </a:t>
            </a:r>
            <a:r>
              <a:rPr lang="en-US" sz="2900" dirty="0" err="1">
                <a:solidFill>
                  <a:srgbClr val="4F81BD"/>
                </a:solidFill>
                <a:latin typeface="Nimbus Mono"/>
                <a:cs typeface="Consolas"/>
              </a:rPr>
              <a:t>phergie</a:t>
            </a:r>
            <a:endParaRPr lang="en-US" sz="2900" dirty="0">
              <a:solidFill>
                <a:srgbClr val="4F81BD"/>
              </a:solidFill>
              <a:latin typeface="Nimbus Mono"/>
              <a:cs typeface="Consolas"/>
            </a:endParaRPr>
          </a:p>
          <a:p>
            <a:pPr marL="0" indent="0">
              <a:buNone/>
            </a:pPr>
            <a:r>
              <a:rPr lang="en-US" sz="2900" dirty="0" err="1">
                <a:latin typeface="Nimbus Mono"/>
                <a:cs typeface="Consolas"/>
              </a:rPr>
              <a:t>phergie</a:t>
            </a:r>
            <a:r>
              <a:rPr lang="en-US" sz="2900" dirty="0">
                <a:latin typeface="Nimbus Mono"/>
                <a:cs typeface="Consolas"/>
              </a:rPr>
              <a:t>/</a:t>
            </a:r>
            <a:r>
              <a:rPr lang="en-US" sz="2900" dirty="0" err="1">
                <a:latin typeface="Nimbus Mono"/>
                <a:cs typeface="Consolas"/>
              </a:rPr>
              <a:t>phergie</a:t>
            </a:r>
            <a:r>
              <a:rPr lang="en-US" sz="2900" dirty="0">
                <a:latin typeface="Nimbus Mono"/>
                <a:cs typeface="Consolas"/>
              </a:rPr>
              <a:t>-</a:t>
            </a:r>
            <a:r>
              <a:rPr lang="en-US" sz="2900" dirty="0" err="1">
                <a:latin typeface="Nimbus Mono"/>
                <a:cs typeface="Consolas"/>
              </a:rPr>
              <a:t>irc</a:t>
            </a:r>
            <a:r>
              <a:rPr lang="en-US" sz="2900" dirty="0">
                <a:latin typeface="Nimbus Mono"/>
                <a:cs typeface="Consolas"/>
              </a:rPr>
              <a:t>-connection Data structure for containing information about an IRC client connection</a:t>
            </a:r>
          </a:p>
          <a:p>
            <a:pPr marL="0" indent="0">
              <a:buNone/>
            </a:pPr>
            <a:r>
              <a:rPr lang="en-US" sz="2900" dirty="0" err="1">
                <a:latin typeface="Nimbus Mono"/>
                <a:cs typeface="Consolas"/>
              </a:rPr>
              <a:t>phergie</a:t>
            </a:r>
            <a:r>
              <a:rPr lang="en-US" sz="2900" dirty="0">
                <a:latin typeface="Nimbus Mono"/>
                <a:cs typeface="Consolas"/>
              </a:rPr>
              <a:t>/</a:t>
            </a:r>
            <a:r>
              <a:rPr lang="en-US" sz="2900" dirty="0" err="1">
                <a:latin typeface="Nimbus Mono"/>
                <a:cs typeface="Consolas"/>
              </a:rPr>
              <a:t>phergie</a:t>
            </a:r>
            <a:r>
              <a:rPr lang="en-US" sz="2900" dirty="0">
                <a:latin typeface="Nimbus Mono"/>
                <a:cs typeface="Consolas"/>
              </a:rPr>
              <a:t>-</a:t>
            </a:r>
            <a:r>
              <a:rPr lang="en-US" sz="2900" dirty="0" err="1">
                <a:latin typeface="Nimbus Mono"/>
                <a:cs typeface="Consolas"/>
              </a:rPr>
              <a:t>irc</a:t>
            </a:r>
            <a:r>
              <a:rPr lang="en-US" sz="2900" dirty="0">
                <a:latin typeface="Nimbus Mono"/>
                <a:cs typeface="Consolas"/>
              </a:rPr>
              <a:t>-client-react IRC client library built on React</a:t>
            </a:r>
          </a:p>
          <a:p>
            <a:pPr marL="0" indent="0">
              <a:buNone/>
            </a:pPr>
            <a:r>
              <a:rPr lang="en-US" sz="2900" dirty="0" err="1">
                <a:latin typeface="Nimbus Mono"/>
                <a:cs typeface="Consolas"/>
              </a:rPr>
              <a:t>phergie</a:t>
            </a:r>
            <a:r>
              <a:rPr lang="en-US" sz="2900" dirty="0">
                <a:latin typeface="Nimbus Mono"/>
                <a:cs typeface="Consolas"/>
              </a:rPr>
              <a:t>/</a:t>
            </a:r>
            <a:r>
              <a:rPr lang="en-US" sz="2900" dirty="0" err="1">
                <a:latin typeface="Nimbus Mono"/>
                <a:cs typeface="Consolas"/>
              </a:rPr>
              <a:t>phergie</a:t>
            </a:r>
            <a:r>
              <a:rPr lang="en-US" sz="2900" dirty="0">
                <a:latin typeface="Nimbus Mono"/>
                <a:cs typeface="Consolas"/>
              </a:rPr>
              <a:t>-</a:t>
            </a:r>
            <a:r>
              <a:rPr lang="en-US" sz="2900" dirty="0" err="1">
                <a:latin typeface="Nimbus Mono"/>
                <a:cs typeface="Consolas"/>
              </a:rPr>
              <a:t>irc</a:t>
            </a:r>
            <a:r>
              <a:rPr lang="en-US" sz="2900" dirty="0">
                <a:latin typeface="Nimbus Mono"/>
                <a:cs typeface="Consolas"/>
              </a:rPr>
              <a:t>-bot-react IRC bot built on React</a:t>
            </a:r>
          </a:p>
          <a:p>
            <a:pPr marL="0" indent="0">
              <a:buNone/>
            </a:pPr>
            <a:r>
              <a:rPr lang="en-US" sz="2900" dirty="0" err="1">
                <a:latin typeface="Nimbus Mono"/>
                <a:cs typeface="Consolas"/>
              </a:rPr>
              <a:t>phergie</a:t>
            </a:r>
            <a:r>
              <a:rPr lang="en-US" sz="2900" dirty="0">
                <a:latin typeface="Nimbus Mono"/>
                <a:cs typeface="Consolas"/>
              </a:rPr>
              <a:t>/</a:t>
            </a:r>
            <a:r>
              <a:rPr lang="en-US" sz="2900" dirty="0" err="1">
                <a:latin typeface="Nimbus Mono"/>
                <a:cs typeface="Consolas"/>
              </a:rPr>
              <a:t>phergie</a:t>
            </a:r>
            <a:r>
              <a:rPr lang="en-US" sz="2900" dirty="0">
                <a:latin typeface="Nimbus Mono"/>
                <a:cs typeface="Consolas"/>
              </a:rPr>
              <a:t>-</a:t>
            </a:r>
            <a:r>
              <a:rPr lang="en-US" sz="2900" dirty="0" err="1">
                <a:latin typeface="Nimbus Mono"/>
                <a:cs typeface="Consolas"/>
              </a:rPr>
              <a:t>irc</a:t>
            </a:r>
            <a:r>
              <a:rPr lang="en-US" sz="2900" dirty="0">
                <a:latin typeface="Nimbus Mono"/>
                <a:cs typeface="Consolas"/>
              </a:rPr>
              <a:t>-plugin-react-command </a:t>
            </a:r>
            <a:r>
              <a:rPr lang="en-US" sz="2900" dirty="0" err="1">
                <a:latin typeface="Nimbus Mono"/>
                <a:cs typeface="Consolas"/>
              </a:rPr>
              <a:t>Phergie</a:t>
            </a:r>
            <a:r>
              <a:rPr lang="en-US" sz="2900" dirty="0">
                <a:latin typeface="Nimbus Mono"/>
                <a:cs typeface="Consolas"/>
              </a:rPr>
              <a:t> plugin for parsing commands issued to the bot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@PSchwisow</a:t>
            </a:r>
          </a:p>
        </p:txBody>
      </p:sp>
      <p:pic>
        <p:nvPicPr>
          <p:cNvPr id="5" name="Picture 4" descr="logo-composer-transparent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5979"/>
            <a:ext cx="883920" cy="108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193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652" y="205979"/>
            <a:ext cx="7505148" cy="857250"/>
          </a:xfrm>
        </p:spPr>
        <p:txBody>
          <a:bodyPr/>
          <a:lstStyle/>
          <a:p>
            <a:r>
              <a:rPr lang="en-US" dirty="0"/>
              <a:t>1. Optimize Autoloader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PSR-0 / PSR-4 </a:t>
            </a:r>
            <a:r>
              <a:rPr lang="en-US" dirty="0" err="1"/>
              <a:t>autoloading</a:t>
            </a:r>
            <a:r>
              <a:rPr lang="en-US" dirty="0"/>
              <a:t> may require many calls to </a:t>
            </a:r>
            <a:r>
              <a:rPr lang="en-US" sz="2800" dirty="0">
                <a:latin typeface="Nimbus Mono"/>
                <a:cs typeface="Consolas"/>
              </a:rPr>
              <a:t>file_exists</a:t>
            </a:r>
            <a:r>
              <a:rPr lang="en-US" dirty="0"/>
              <a:t> (SLOW).</a:t>
            </a:r>
          </a:p>
          <a:p>
            <a:r>
              <a:rPr lang="en-US" dirty="0" err="1"/>
              <a:t>Classmaps</a:t>
            </a:r>
            <a:r>
              <a:rPr lang="en-US" dirty="0"/>
              <a:t> are faster, but require manual updates.</a:t>
            </a:r>
          </a:p>
          <a:p>
            <a:r>
              <a:rPr lang="en-US" dirty="0"/>
              <a:t>Composer to the rescue!!!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@PSchwisow</a:t>
            </a:r>
          </a:p>
        </p:txBody>
      </p:sp>
      <p:pic>
        <p:nvPicPr>
          <p:cNvPr id="5" name="Picture 4" descr="logo-composer-transpar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5979"/>
            <a:ext cx="883920" cy="108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526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9886" y="205979"/>
            <a:ext cx="7516914" cy="857250"/>
          </a:xfrm>
        </p:spPr>
        <p:txBody>
          <a:bodyPr/>
          <a:lstStyle/>
          <a:p>
            <a:r>
              <a:rPr lang="en-US" dirty="0"/>
              <a:t>9. Informational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show – Displays currently installed packages.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dirty="0">
                <a:latin typeface="Nimbus Mono"/>
                <a:cs typeface="Consolas"/>
              </a:rPr>
              <a:t>composer show</a:t>
            </a:r>
          </a:p>
          <a:p>
            <a:pPr marL="0" indent="0">
              <a:buNone/>
            </a:pPr>
            <a:r>
              <a:rPr lang="en-US" dirty="0"/>
              <a:t>	Lists all packages.</a:t>
            </a:r>
          </a:p>
          <a:p>
            <a:pPr marL="0" indent="0">
              <a:buNone/>
            </a:pPr>
            <a:r>
              <a:rPr lang="en-US" dirty="0">
                <a:latin typeface="Nimbus Mono"/>
                <a:cs typeface="Consolas"/>
              </a:rPr>
              <a:t>composer show </a:t>
            </a:r>
            <a:r>
              <a:rPr lang="en-US" dirty="0" err="1">
                <a:latin typeface="Nimbus Mono"/>
                <a:cs typeface="Consolas"/>
              </a:rPr>
              <a:t>pschwisow</a:t>
            </a:r>
            <a:r>
              <a:rPr lang="en-US" dirty="0">
                <a:latin typeface="Nimbus Mono"/>
                <a:cs typeface="Consolas"/>
              </a:rPr>
              <a:t>/*</a:t>
            </a:r>
          </a:p>
          <a:p>
            <a:pPr marL="0" indent="0">
              <a:buNone/>
            </a:pPr>
            <a:r>
              <a:rPr lang="en-US" dirty="0"/>
              <a:t>	Lists all packages under </a:t>
            </a:r>
            <a:r>
              <a:rPr lang="en-US" dirty="0" err="1"/>
              <a:t>pschwisow</a:t>
            </a:r>
            <a:r>
              <a:rPr lang="en-US" dirty="0"/>
              <a:t> vendor.</a:t>
            </a:r>
          </a:p>
          <a:p>
            <a:pPr marL="0" indent="0">
              <a:buNone/>
            </a:pPr>
            <a:r>
              <a:rPr lang="en-US" dirty="0">
                <a:latin typeface="Nimbus Mono"/>
                <a:cs typeface="Consolas"/>
              </a:rPr>
              <a:t>composer show </a:t>
            </a:r>
            <a:r>
              <a:rPr lang="en-US" dirty="0" err="1">
                <a:latin typeface="Nimbus Mono"/>
                <a:cs typeface="Consolas"/>
              </a:rPr>
              <a:t>pschwisow</a:t>
            </a:r>
            <a:r>
              <a:rPr lang="en-US" dirty="0">
                <a:latin typeface="Nimbus Mono"/>
                <a:cs typeface="Consolas"/>
              </a:rPr>
              <a:t>/foo</a:t>
            </a:r>
          </a:p>
          <a:p>
            <a:pPr marL="0" indent="0">
              <a:buNone/>
            </a:pPr>
            <a:r>
              <a:rPr lang="en-US" dirty="0"/>
              <a:t>	Shows detailed information about one package.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@PSchwisow</a:t>
            </a:r>
          </a:p>
        </p:txBody>
      </p:sp>
      <p:pic>
        <p:nvPicPr>
          <p:cNvPr id="5" name="Picture 4" descr="logo-composer-transparent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5979"/>
            <a:ext cx="883920" cy="108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671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4438" y="205979"/>
            <a:ext cx="7512362" cy="857250"/>
          </a:xfrm>
        </p:spPr>
        <p:txBody>
          <a:bodyPr/>
          <a:lstStyle/>
          <a:p>
            <a:r>
              <a:rPr lang="en-US" dirty="0"/>
              <a:t>9. Informational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(depends) – Shows which packages depend on the specified package.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1800" dirty="0">
                <a:solidFill>
                  <a:srgbClr val="4F81BD"/>
                </a:solidFill>
                <a:latin typeface="Nimbus Mono"/>
                <a:cs typeface="Consolas"/>
              </a:rPr>
              <a:t>$ composer why doctrine/</a:t>
            </a:r>
            <a:r>
              <a:rPr lang="en-US" sz="1800" dirty="0" err="1">
                <a:solidFill>
                  <a:srgbClr val="4F81BD"/>
                </a:solidFill>
                <a:latin typeface="Nimbus Mono"/>
                <a:cs typeface="Consolas"/>
              </a:rPr>
              <a:t>lexer</a:t>
            </a:r>
            <a:endParaRPr lang="en-US" sz="1800" dirty="0">
              <a:solidFill>
                <a:srgbClr val="4F81BD"/>
              </a:solidFill>
              <a:latin typeface="Nimbus Mono"/>
              <a:cs typeface="Consolas"/>
            </a:endParaRPr>
          </a:p>
          <a:p>
            <a:pPr marL="0" indent="0">
              <a:buNone/>
            </a:pPr>
            <a:r>
              <a:rPr lang="en-US" sz="1800" dirty="0">
                <a:latin typeface="Nimbus Mono"/>
                <a:cs typeface="Consolas"/>
              </a:rPr>
              <a:t>doctrine/annotations v1.2.7 requires doctrine/</a:t>
            </a:r>
            <a:r>
              <a:rPr lang="en-US" sz="1800" dirty="0" err="1">
                <a:latin typeface="Nimbus Mono"/>
                <a:cs typeface="Consolas"/>
              </a:rPr>
              <a:t>lexer</a:t>
            </a:r>
            <a:r>
              <a:rPr lang="en-US" sz="1800" dirty="0">
                <a:latin typeface="Nimbus Mono"/>
                <a:cs typeface="Consolas"/>
              </a:rPr>
              <a:t> (1.*)</a:t>
            </a:r>
          </a:p>
          <a:p>
            <a:pPr marL="0" indent="0">
              <a:buNone/>
            </a:pPr>
            <a:r>
              <a:rPr lang="en-US" sz="1800" dirty="0">
                <a:latin typeface="Nimbus Mono"/>
                <a:cs typeface="Consolas"/>
              </a:rPr>
              <a:t>doctrine/common      v2.6.1 requires doctrine/</a:t>
            </a:r>
            <a:r>
              <a:rPr lang="en-US" sz="1800" dirty="0" err="1">
                <a:latin typeface="Nimbus Mono"/>
                <a:cs typeface="Consolas"/>
              </a:rPr>
              <a:t>lexer</a:t>
            </a:r>
            <a:r>
              <a:rPr lang="en-US" sz="1800" dirty="0">
                <a:latin typeface="Nimbus Mono"/>
                <a:cs typeface="Consolas"/>
              </a:rPr>
              <a:t> (1.*)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@PSchwisow</a:t>
            </a:r>
          </a:p>
        </p:txBody>
      </p:sp>
      <p:pic>
        <p:nvPicPr>
          <p:cNvPr id="5" name="Picture 4" descr="logo-composer-transparent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5979"/>
            <a:ext cx="883920" cy="108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144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9886" y="205979"/>
            <a:ext cx="7516914" cy="857250"/>
          </a:xfrm>
        </p:spPr>
        <p:txBody>
          <a:bodyPr/>
          <a:lstStyle/>
          <a:p>
            <a:r>
              <a:rPr lang="en-US" dirty="0"/>
              <a:t>9. Informational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why --tree – Show a recursive tree of dependencies.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100" dirty="0">
                <a:solidFill>
                  <a:srgbClr val="4F81BD"/>
                </a:solidFill>
                <a:latin typeface="Nimbus Mono"/>
                <a:cs typeface="Consolas"/>
              </a:rPr>
              <a:t>$ composer why psr/log --tree</a:t>
            </a:r>
          </a:p>
          <a:p>
            <a:pPr marL="0" indent="0">
              <a:buNone/>
            </a:pPr>
            <a:r>
              <a:rPr lang="en-US" sz="2100" dirty="0">
                <a:latin typeface="Nimbus Mono"/>
                <a:cs typeface="Consolas"/>
              </a:rPr>
              <a:t>psr/log 1.0.0 Common interface for logging libraries</a:t>
            </a:r>
          </a:p>
          <a:p>
            <a:pPr marL="0" indent="0">
              <a:buNone/>
            </a:pPr>
            <a:r>
              <a:rPr lang="en-US" sz="2100" dirty="0">
                <a:latin typeface="Nimbus Mono"/>
                <a:cs typeface="Consolas"/>
              </a:rPr>
              <a:t>|- </a:t>
            </a:r>
            <a:r>
              <a:rPr lang="en-US" sz="2100" dirty="0" err="1">
                <a:latin typeface="Nimbus Mono"/>
                <a:cs typeface="Consolas"/>
              </a:rPr>
              <a:t>aboutyou</a:t>
            </a:r>
            <a:r>
              <a:rPr lang="en-US" sz="2100" dirty="0">
                <a:latin typeface="Nimbus Mono"/>
                <a:cs typeface="Consolas"/>
              </a:rPr>
              <a:t>/app-</a:t>
            </a:r>
            <a:r>
              <a:rPr lang="en-US" sz="2100" dirty="0" err="1">
                <a:latin typeface="Nimbus Mono"/>
                <a:cs typeface="Consolas"/>
              </a:rPr>
              <a:t>sdk</a:t>
            </a:r>
            <a:r>
              <a:rPr lang="en-US" sz="2100" dirty="0">
                <a:latin typeface="Nimbus Mono"/>
                <a:cs typeface="Consolas"/>
              </a:rPr>
              <a:t> 2.6.11 (requires psr/log 1.0.*)</a:t>
            </a:r>
          </a:p>
          <a:p>
            <a:pPr marL="0" indent="0">
              <a:buNone/>
            </a:pPr>
            <a:r>
              <a:rPr lang="en-US" sz="2100" dirty="0">
                <a:latin typeface="Nimbus Mono"/>
                <a:cs typeface="Consolas"/>
              </a:rPr>
              <a:t>|  `- __root__ (requires </a:t>
            </a:r>
            <a:r>
              <a:rPr lang="en-US" sz="2100" dirty="0" err="1">
                <a:latin typeface="Nimbus Mono"/>
                <a:cs typeface="Consolas"/>
              </a:rPr>
              <a:t>aboutyou</a:t>
            </a:r>
            <a:r>
              <a:rPr lang="en-US" sz="2100" dirty="0">
                <a:latin typeface="Nimbus Mono"/>
                <a:cs typeface="Consolas"/>
              </a:rPr>
              <a:t>/app-</a:t>
            </a:r>
            <a:r>
              <a:rPr lang="en-US" sz="2100" dirty="0" err="1">
                <a:latin typeface="Nimbus Mono"/>
                <a:cs typeface="Consolas"/>
              </a:rPr>
              <a:t>sdk</a:t>
            </a:r>
            <a:r>
              <a:rPr lang="en-US" sz="2100" dirty="0">
                <a:latin typeface="Nimbus Mono"/>
                <a:cs typeface="Consolas"/>
              </a:rPr>
              <a:t> ^2.6)</a:t>
            </a:r>
          </a:p>
          <a:p>
            <a:pPr marL="0" indent="0">
              <a:buNone/>
            </a:pPr>
            <a:r>
              <a:rPr lang="en-US" sz="2100" dirty="0">
                <a:latin typeface="Nimbus Mono"/>
                <a:cs typeface="Consolas"/>
              </a:rPr>
              <a:t>|- monolog/monolog 1.17.2 (requires psr/log ~1.0)</a:t>
            </a:r>
          </a:p>
          <a:p>
            <a:pPr marL="0" indent="0">
              <a:buNone/>
            </a:pPr>
            <a:r>
              <a:rPr lang="en-US" sz="2100" dirty="0">
                <a:latin typeface="Nimbus Mono"/>
                <a:cs typeface="Consolas"/>
              </a:rPr>
              <a:t>|  `- </a:t>
            </a:r>
            <a:r>
              <a:rPr lang="en-US" sz="2100" dirty="0" err="1">
                <a:latin typeface="Nimbus Mono"/>
                <a:cs typeface="Consolas"/>
              </a:rPr>
              <a:t>laravel</a:t>
            </a:r>
            <a:r>
              <a:rPr lang="en-US" sz="2100" dirty="0">
                <a:latin typeface="Nimbus Mono"/>
                <a:cs typeface="Consolas"/>
              </a:rPr>
              <a:t>/framework v5.2.16 (requires monolog/monolog ~1.11)</a:t>
            </a:r>
          </a:p>
          <a:p>
            <a:pPr marL="0" indent="0">
              <a:buNone/>
            </a:pPr>
            <a:r>
              <a:rPr lang="en-US" sz="2100" dirty="0">
                <a:latin typeface="Nimbus Mono"/>
                <a:cs typeface="Consolas"/>
              </a:rPr>
              <a:t>|     `- __root__ (requires </a:t>
            </a:r>
            <a:r>
              <a:rPr lang="en-US" sz="2100" dirty="0" err="1">
                <a:latin typeface="Nimbus Mono"/>
                <a:cs typeface="Consolas"/>
              </a:rPr>
              <a:t>laravel</a:t>
            </a:r>
            <a:r>
              <a:rPr lang="en-US" sz="2100" dirty="0">
                <a:latin typeface="Nimbus Mono"/>
                <a:cs typeface="Consolas"/>
              </a:rPr>
              <a:t>/framework ^5.2)</a:t>
            </a:r>
          </a:p>
          <a:p>
            <a:pPr marL="0" indent="0">
              <a:buNone/>
            </a:pPr>
            <a:r>
              <a:rPr lang="en-US" sz="2100" dirty="0">
                <a:latin typeface="Nimbus Mono"/>
                <a:cs typeface="Consolas"/>
              </a:rPr>
              <a:t>`- </a:t>
            </a:r>
            <a:r>
              <a:rPr lang="en-US" sz="2100" dirty="0" err="1">
                <a:latin typeface="Nimbus Mono"/>
                <a:cs typeface="Consolas"/>
              </a:rPr>
              <a:t>symfony</a:t>
            </a:r>
            <a:r>
              <a:rPr lang="en-US" sz="2100" dirty="0">
                <a:latin typeface="Nimbus Mono"/>
                <a:cs typeface="Consolas"/>
              </a:rPr>
              <a:t>/</a:t>
            </a:r>
            <a:r>
              <a:rPr lang="en-US" sz="2100" dirty="0" err="1">
                <a:latin typeface="Nimbus Mono"/>
                <a:cs typeface="Consolas"/>
              </a:rPr>
              <a:t>symfony</a:t>
            </a:r>
            <a:r>
              <a:rPr lang="en-US" sz="2100" dirty="0">
                <a:latin typeface="Nimbus Mono"/>
                <a:cs typeface="Consolas"/>
              </a:rPr>
              <a:t> v3.0.2 (requires psr/log ~1.0)</a:t>
            </a:r>
          </a:p>
          <a:p>
            <a:pPr marL="0" indent="0">
              <a:buNone/>
            </a:pPr>
            <a:r>
              <a:rPr lang="en-US" sz="2100" dirty="0">
                <a:latin typeface="Nimbus Mono"/>
                <a:cs typeface="Consolas"/>
              </a:rPr>
              <a:t>   `- __root__ (requires </a:t>
            </a:r>
            <a:r>
              <a:rPr lang="en-US" sz="2100" dirty="0" err="1">
                <a:latin typeface="Nimbus Mono"/>
                <a:cs typeface="Consolas"/>
              </a:rPr>
              <a:t>symfony</a:t>
            </a:r>
            <a:r>
              <a:rPr lang="en-US" sz="2100" dirty="0">
                <a:latin typeface="Nimbus Mono"/>
                <a:cs typeface="Consolas"/>
              </a:rPr>
              <a:t>/</a:t>
            </a:r>
            <a:r>
              <a:rPr lang="en-US" sz="2100" dirty="0" err="1">
                <a:latin typeface="Nimbus Mono"/>
                <a:cs typeface="Consolas"/>
              </a:rPr>
              <a:t>symfony</a:t>
            </a:r>
            <a:r>
              <a:rPr lang="en-US" sz="2100" dirty="0">
                <a:latin typeface="Nimbus Mono"/>
                <a:cs typeface="Consolas"/>
              </a:rPr>
              <a:t> ^3.0)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@PSchwisow</a:t>
            </a:r>
          </a:p>
        </p:txBody>
      </p:sp>
      <p:pic>
        <p:nvPicPr>
          <p:cNvPr id="5" name="Picture 4" descr="logo-composer-transparent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5979"/>
            <a:ext cx="883920" cy="108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367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4438" y="205979"/>
            <a:ext cx="7512362" cy="857250"/>
          </a:xfrm>
        </p:spPr>
        <p:txBody>
          <a:bodyPr/>
          <a:lstStyle/>
          <a:p>
            <a:r>
              <a:rPr lang="en-US" dirty="0"/>
              <a:t>9. Informational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why-not (prohibits) – Shows which packages block specified version of a package.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000" dirty="0">
                <a:solidFill>
                  <a:srgbClr val="4F81BD"/>
                </a:solidFill>
                <a:latin typeface="Nimbus Mono"/>
                <a:cs typeface="Consolas"/>
              </a:rPr>
              <a:t>$ composer why-not </a:t>
            </a:r>
            <a:r>
              <a:rPr lang="en-US" sz="2000" dirty="0" err="1">
                <a:solidFill>
                  <a:srgbClr val="4F81BD"/>
                </a:solidFill>
                <a:latin typeface="Nimbus Mono"/>
                <a:cs typeface="Consolas"/>
              </a:rPr>
              <a:t>symfony</a:t>
            </a:r>
            <a:r>
              <a:rPr lang="en-US" sz="2000" dirty="0">
                <a:solidFill>
                  <a:srgbClr val="4F81BD"/>
                </a:solidFill>
                <a:latin typeface="Nimbus Mono"/>
                <a:cs typeface="Consolas"/>
              </a:rPr>
              <a:t>/</a:t>
            </a:r>
            <a:r>
              <a:rPr lang="en-US" sz="2000" dirty="0" err="1">
                <a:solidFill>
                  <a:srgbClr val="4F81BD"/>
                </a:solidFill>
                <a:latin typeface="Nimbus Mono"/>
                <a:cs typeface="Consolas"/>
              </a:rPr>
              <a:t>symfony</a:t>
            </a:r>
            <a:r>
              <a:rPr lang="en-US" sz="2000" dirty="0">
                <a:solidFill>
                  <a:srgbClr val="4F81BD"/>
                </a:solidFill>
                <a:latin typeface="Nimbus Mono"/>
                <a:cs typeface="Consolas"/>
              </a:rPr>
              <a:t> 3.1</a:t>
            </a:r>
          </a:p>
          <a:p>
            <a:pPr marL="0" indent="0">
              <a:buNone/>
            </a:pPr>
            <a:r>
              <a:rPr lang="en-US" sz="2000" dirty="0" err="1">
                <a:latin typeface="Nimbus Mono"/>
                <a:cs typeface="Consolas"/>
              </a:rPr>
              <a:t>laravel</a:t>
            </a:r>
            <a:r>
              <a:rPr lang="en-US" sz="2000" dirty="0">
                <a:latin typeface="Nimbus Mono"/>
                <a:cs typeface="Consolas"/>
              </a:rPr>
              <a:t>/framework v5.2.16 requires </a:t>
            </a:r>
            <a:r>
              <a:rPr lang="en-US" sz="2000" dirty="0" err="1">
                <a:latin typeface="Nimbus Mono"/>
                <a:cs typeface="Consolas"/>
              </a:rPr>
              <a:t>symfony</a:t>
            </a:r>
            <a:r>
              <a:rPr lang="en-US" sz="2000" dirty="0">
                <a:latin typeface="Nimbus Mono"/>
                <a:cs typeface="Consolas"/>
              </a:rPr>
              <a:t>/</a:t>
            </a:r>
            <a:r>
              <a:rPr lang="en-US" sz="2000" dirty="0" err="1">
                <a:latin typeface="Nimbus Mono"/>
                <a:cs typeface="Consolas"/>
              </a:rPr>
              <a:t>var</a:t>
            </a:r>
            <a:r>
              <a:rPr lang="en-US" sz="2000" dirty="0">
                <a:latin typeface="Nimbus Mono"/>
                <a:cs typeface="Consolas"/>
              </a:rPr>
              <a:t>-dumper (2.8.*|3.0.*)</a:t>
            </a:r>
          </a:p>
          <a:p>
            <a:r>
              <a:rPr lang="en-US" dirty="0"/>
              <a:t>-t or --tree also works for why-not.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@PSchwisow</a:t>
            </a:r>
          </a:p>
        </p:txBody>
      </p:sp>
      <p:pic>
        <p:nvPicPr>
          <p:cNvPr id="5" name="Picture 4" descr="logo-composer-transparent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5979"/>
            <a:ext cx="883920" cy="108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2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9886" y="205979"/>
            <a:ext cx="7516914" cy="857250"/>
          </a:xfrm>
        </p:spPr>
        <p:txBody>
          <a:bodyPr/>
          <a:lstStyle/>
          <a:p>
            <a:r>
              <a:rPr lang="en-US" dirty="0"/>
              <a:t>9. Informational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status -v – Checks for local modifications in your dependencies.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200" dirty="0">
                <a:solidFill>
                  <a:srgbClr val="4F81BD"/>
                </a:solidFill>
                <a:latin typeface="Nimbus Mono"/>
                <a:cs typeface="Consolas"/>
              </a:rPr>
              <a:t>$ composer status –v</a:t>
            </a:r>
          </a:p>
          <a:p>
            <a:pPr marL="0" indent="0">
              <a:buNone/>
            </a:pPr>
            <a:r>
              <a:rPr lang="en-US" sz="2200" dirty="0">
                <a:latin typeface="Nimbus Mono"/>
                <a:cs typeface="Consolas"/>
              </a:rPr>
              <a:t>You have changes in the following dependencies:</a:t>
            </a:r>
          </a:p>
          <a:p>
            <a:pPr marL="0" indent="0">
              <a:buNone/>
            </a:pPr>
            <a:r>
              <a:rPr lang="en-US" sz="2200" dirty="0">
                <a:latin typeface="Nimbus Mono"/>
                <a:cs typeface="Consolas"/>
              </a:rPr>
              <a:t>vendor/</a:t>
            </a:r>
            <a:r>
              <a:rPr lang="en-US" sz="2200" dirty="0" err="1">
                <a:latin typeface="Nimbus Mono"/>
                <a:cs typeface="Consolas"/>
              </a:rPr>
              <a:t>seld</a:t>
            </a:r>
            <a:r>
              <a:rPr lang="en-US" sz="2200" dirty="0">
                <a:latin typeface="Nimbus Mono"/>
                <a:cs typeface="Consolas"/>
              </a:rPr>
              <a:t>/</a:t>
            </a:r>
            <a:r>
              <a:rPr lang="en-US" sz="2200" dirty="0" err="1">
                <a:latin typeface="Nimbus Mono"/>
                <a:cs typeface="Consolas"/>
              </a:rPr>
              <a:t>jsonlint</a:t>
            </a:r>
            <a:r>
              <a:rPr lang="en-US" sz="2200" dirty="0">
                <a:latin typeface="Nimbus Mono"/>
                <a:cs typeface="Consolas"/>
              </a:rPr>
              <a:t>:</a:t>
            </a:r>
          </a:p>
          <a:p>
            <a:pPr marL="0" indent="0">
              <a:buNone/>
            </a:pPr>
            <a:r>
              <a:rPr lang="en-US" sz="2200" dirty="0">
                <a:latin typeface="Nimbus Mono"/>
                <a:cs typeface="Consolas"/>
              </a:rPr>
              <a:t>    M </a:t>
            </a:r>
            <a:r>
              <a:rPr lang="en-US" sz="2200" dirty="0" err="1">
                <a:latin typeface="Nimbus Mono"/>
                <a:cs typeface="Consolas"/>
              </a:rPr>
              <a:t>README.mdown</a:t>
            </a:r>
            <a:endParaRPr lang="en-US" sz="2200" dirty="0">
              <a:latin typeface="Nimbus Mono"/>
              <a:cs typeface="Consola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@PSchwisow</a:t>
            </a:r>
          </a:p>
        </p:txBody>
      </p:sp>
      <p:pic>
        <p:nvPicPr>
          <p:cNvPr id="5" name="Picture 4" descr="logo-composer-transparent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5979"/>
            <a:ext cx="883920" cy="108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560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9886" y="205979"/>
            <a:ext cx="7516914" cy="857250"/>
          </a:xfrm>
        </p:spPr>
        <p:txBody>
          <a:bodyPr/>
          <a:lstStyle/>
          <a:p>
            <a:r>
              <a:rPr lang="en-US" dirty="0"/>
              <a:t>9. Informational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4400" dirty="0"/>
              <a:t>validate – Checks if your </a:t>
            </a:r>
            <a:r>
              <a:rPr lang="en-US" sz="4400" dirty="0" err="1"/>
              <a:t>composer.json</a:t>
            </a:r>
            <a:r>
              <a:rPr lang="en-US" sz="4400" dirty="0"/>
              <a:t> is valid.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dirty="0">
                <a:solidFill>
                  <a:srgbClr val="4F81BD"/>
                </a:solidFill>
                <a:latin typeface="Nimbus Mono"/>
                <a:cs typeface="Consolas"/>
              </a:rPr>
              <a:t>$ composer validate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Nimbus Mono"/>
                <a:cs typeface="Consolas"/>
              </a:rPr>
              <a:t>./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Nimbus Mono"/>
                <a:cs typeface="Consolas"/>
              </a:rPr>
              <a:t>composer.json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Nimbus Mono"/>
                <a:cs typeface="Consolas"/>
              </a:rPr>
              <a:t> is valid for simple usage with composer but has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Nimbus Mono"/>
                <a:cs typeface="Consolas"/>
              </a:rPr>
              <a:t>strict errors that make it unable to be published as a package:</a:t>
            </a:r>
          </a:p>
          <a:p>
            <a:pPr marL="0" indent="0">
              <a:buNone/>
            </a:pPr>
            <a:r>
              <a:rPr lang="en-US" dirty="0">
                <a:latin typeface="Nimbus Mono"/>
                <a:cs typeface="Consolas"/>
              </a:rPr>
              <a:t>See https://</a:t>
            </a:r>
            <a:r>
              <a:rPr lang="en-US" dirty="0" err="1">
                <a:latin typeface="Nimbus Mono"/>
                <a:cs typeface="Consolas"/>
              </a:rPr>
              <a:t>getcomposer.org</a:t>
            </a:r>
            <a:r>
              <a:rPr lang="en-US" dirty="0">
                <a:latin typeface="Nimbus Mono"/>
                <a:cs typeface="Consolas"/>
              </a:rPr>
              <a:t>/doc/04-schema.md for details on the schema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  <a:latin typeface="Nimbus Mono"/>
                <a:cs typeface="Consolas"/>
              </a:rPr>
              <a:t>description : The property description is required</a:t>
            </a:r>
          </a:p>
          <a:p>
            <a:pPr marL="0" indent="0">
              <a:buNone/>
            </a:pPr>
            <a:r>
              <a:rPr lang="en-US" dirty="0">
                <a:latin typeface="Nimbus Mono"/>
                <a:cs typeface="Consolas"/>
              </a:rPr>
              <a:t>No license specified, it is recommended to do so. For closed-source software you may use "proprietary" as license.</a:t>
            </a:r>
          </a:p>
          <a:p>
            <a:pPr marL="0" indent="0">
              <a:buNone/>
            </a:pPr>
            <a:r>
              <a:rPr lang="en-US" dirty="0" err="1">
                <a:latin typeface="Nimbus Mono"/>
                <a:cs typeface="Consolas"/>
              </a:rPr>
              <a:t>require.pschwisow</a:t>
            </a:r>
            <a:r>
              <a:rPr lang="en-US" dirty="0">
                <a:latin typeface="Nimbus Mono"/>
                <a:cs typeface="Consolas"/>
              </a:rPr>
              <a:t>/</a:t>
            </a:r>
            <a:r>
              <a:rPr lang="en-US" dirty="0" err="1">
                <a:latin typeface="Nimbus Mono"/>
                <a:cs typeface="Consolas"/>
              </a:rPr>
              <a:t>phergie</a:t>
            </a:r>
            <a:r>
              <a:rPr lang="en-US" dirty="0">
                <a:latin typeface="Nimbus Mono"/>
                <a:cs typeface="Consolas"/>
              </a:rPr>
              <a:t>-</a:t>
            </a:r>
            <a:r>
              <a:rPr lang="en-US" dirty="0" err="1">
                <a:latin typeface="Nimbus Mono"/>
                <a:cs typeface="Consolas"/>
              </a:rPr>
              <a:t>irc</a:t>
            </a:r>
            <a:r>
              <a:rPr lang="en-US" dirty="0">
                <a:latin typeface="Nimbus Mono"/>
                <a:cs typeface="Consolas"/>
              </a:rPr>
              <a:t>-plugin-react-karma : unbound version constraints (</a:t>
            </a:r>
            <a:r>
              <a:rPr lang="en-US" dirty="0" err="1">
                <a:latin typeface="Nimbus Mono"/>
                <a:cs typeface="Consolas"/>
              </a:rPr>
              <a:t>dev</a:t>
            </a:r>
            <a:r>
              <a:rPr lang="en-US" dirty="0">
                <a:latin typeface="Nimbus Mono"/>
                <a:cs typeface="Consolas"/>
              </a:rPr>
              <a:t>-master) should be avoided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@PSchwisow</a:t>
            </a:r>
          </a:p>
        </p:txBody>
      </p:sp>
      <p:pic>
        <p:nvPicPr>
          <p:cNvPr id="5" name="Picture 4" descr="logo-composer-transparent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5979"/>
            <a:ext cx="883920" cy="108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819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10. 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Composer can be configured through the </a:t>
            </a:r>
            <a:r>
              <a:rPr lang="en-US" sz="2800" dirty="0">
                <a:latin typeface="Nimbus Mono"/>
                <a:cs typeface="Consolas"/>
              </a:rPr>
              <a:t>config</a:t>
            </a:r>
            <a:r>
              <a:rPr lang="en-US" dirty="0"/>
              <a:t> section of </a:t>
            </a:r>
            <a:r>
              <a:rPr lang="en-US" sz="2800" dirty="0">
                <a:latin typeface="Nimbus Mono"/>
                <a:cs typeface="Consolas"/>
              </a:rPr>
              <a:t>composer.json</a:t>
            </a:r>
            <a:r>
              <a:rPr lang="en-US" dirty="0"/>
              <a:t> (root level only).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@PSchwisow</a:t>
            </a:r>
          </a:p>
        </p:txBody>
      </p:sp>
      <p:pic>
        <p:nvPicPr>
          <p:cNvPr id="5" name="Picture 4" descr="logo-composer-transparent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5979"/>
            <a:ext cx="883920" cy="108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7766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37980"/>
            <a:ext cx="701617" cy="47782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68580" tIns="34290" rIns="68580" bIns="34290" rtlCol="0" anchor="ctr">
            <a:spAutoFit/>
          </a:bodyPr>
          <a:lstStyle/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1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2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3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4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5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6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7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8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9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10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11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12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13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14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15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16</a:t>
            </a:r>
          </a:p>
          <a:p>
            <a:pPr algn="r"/>
            <a:endParaRPr lang="en-US" b="1" dirty="0">
              <a:latin typeface="Nimbus Mono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1618" y="437980"/>
            <a:ext cx="8442383" cy="4224234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dirty="0">
                <a:latin typeface="Nimbus Mono"/>
              </a:rPr>
              <a:t>{</a:t>
            </a:r>
          </a:p>
          <a:p>
            <a:r>
              <a:rPr lang="en-US" dirty="0">
                <a:latin typeface="Nimbus Mono"/>
              </a:rPr>
              <a:t>  "config": { </a:t>
            </a:r>
            <a:r>
              <a:rPr lang="en-US" dirty="0">
                <a:solidFill>
                  <a:schemeClr val="accent3"/>
                </a:solidFill>
                <a:latin typeface="Nimbus Mono"/>
              </a:rPr>
              <a:t>// default values shown below</a:t>
            </a:r>
          </a:p>
          <a:p>
            <a:r>
              <a:rPr lang="en-US" dirty="0">
                <a:solidFill>
                  <a:schemeClr val="accent3"/>
                </a:solidFill>
                <a:latin typeface="Nimbus Mono"/>
              </a:rPr>
              <a:t>    // directories that are generally inside your project</a:t>
            </a:r>
          </a:p>
          <a:p>
            <a:r>
              <a:rPr lang="en-US" dirty="0">
                <a:latin typeface="Nimbus Mono"/>
              </a:rPr>
              <a:t>    "vendor-</a:t>
            </a:r>
            <a:r>
              <a:rPr lang="en-US" dirty="0" err="1">
                <a:latin typeface="Nimbus Mono"/>
              </a:rPr>
              <a:t>dir</a:t>
            </a:r>
            <a:r>
              <a:rPr lang="en-US" dirty="0">
                <a:latin typeface="Nimbus Mono"/>
              </a:rPr>
              <a:t>": "vendor", </a:t>
            </a:r>
            <a:r>
              <a:rPr lang="en-US" dirty="0">
                <a:solidFill>
                  <a:srgbClr val="9BBB59"/>
                </a:solidFill>
                <a:latin typeface="Nimbus Mono"/>
              </a:rPr>
              <a:t>// where package are installed</a:t>
            </a:r>
          </a:p>
          <a:p>
            <a:r>
              <a:rPr lang="en-US" dirty="0">
                <a:latin typeface="Nimbus Mono"/>
              </a:rPr>
              <a:t>    "bin-</a:t>
            </a:r>
            <a:r>
              <a:rPr lang="en-US" dirty="0" err="1">
                <a:latin typeface="Nimbus Mono"/>
              </a:rPr>
              <a:t>dir</a:t>
            </a:r>
            <a:r>
              <a:rPr lang="en-US" dirty="0">
                <a:latin typeface="Nimbus Mono"/>
              </a:rPr>
              <a:t>": "vendor/bin", </a:t>
            </a:r>
            <a:r>
              <a:rPr lang="en-US" dirty="0">
                <a:solidFill>
                  <a:srgbClr val="9BBB59"/>
                </a:solidFill>
                <a:latin typeface="Nimbus Mono"/>
              </a:rPr>
              <a:t>// </a:t>
            </a:r>
            <a:r>
              <a:rPr lang="en-US" dirty="0" err="1">
                <a:solidFill>
                  <a:srgbClr val="9BBB59"/>
                </a:solidFill>
                <a:latin typeface="Nimbus Mono"/>
              </a:rPr>
              <a:t>symlinks</a:t>
            </a:r>
            <a:r>
              <a:rPr lang="en-US" dirty="0">
                <a:solidFill>
                  <a:srgbClr val="9BBB59"/>
                </a:solidFill>
                <a:latin typeface="Nimbus Mono"/>
              </a:rPr>
              <a:t> to vendor binaries</a:t>
            </a:r>
          </a:p>
          <a:p>
            <a:endParaRPr lang="en-US" dirty="0">
              <a:solidFill>
                <a:srgbClr val="9BBB59"/>
              </a:solidFill>
              <a:latin typeface="Nimbus Mono"/>
            </a:endParaRPr>
          </a:p>
          <a:p>
            <a:r>
              <a:rPr lang="en-US" dirty="0">
                <a:solidFill>
                  <a:srgbClr val="9BBB59"/>
                </a:solidFill>
                <a:latin typeface="Nimbus Mono"/>
              </a:rPr>
              <a:t>    // “global” directories</a:t>
            </a:r>
          </a:p>
          <a:p>
            <a:r>
              <a:rPr lang="en-US" dirty="0">
                <a:solidFill>
                  <a:srgbClr val="9BBB59"/>
                </a:solidFill>
                <a:latin typeface="Nimbus Mono"/>
              </a:rPr>
              <a:t>    // $HOME or ~ can be used to represent home directory</a:t>
            </a:r>
          </a:p>
          <a:p>
            <a:r>
              <a:rPr lang="en-US" dirty="0">
                <a:latin typeface="Nimbus Mono"/>
              </a:rPr>
              <a:t>    "cache-</a:t>
            </a:r>
            <a:r>
              <a:rPr lang="en-US" dirty="0" err="1">
                <a:latin typeface="Nimbus Mono"/>
              </a:rPr>
              <a:t>dir</a:t>
            </a:r>
            <a:r>
              <a:rPr lang="en-US" dirty="0">
                <a:latin typeface="Nimbus Mono"/>
              </a:rPr>
              <a:t>": "$HOME/.composer/cache",</a:t>
            </a:r>
          </a:p>
          <a:p>
            <a:r>
              <a:rPr lang="en-US" dirty="0">
                <a:latin typeface="Nimbus Mono"/>
              </a:rPr>
              <a:t>    "cache-files-</a:t>
            </a:r>
            <a:r>
              <a:rPr lang="en-US" dirty="0" err="1">
                <a:latin typeface="Nimbus Mono"/>
              </a:rPr>
              <a:t>dir</a:t>
            </a:r>
            <a:r>
              <a:rPr lang="en-US" dirty="0">
                <a:latin typeface="Nimbus Mono"/>
              </a:rPr>
              <a:t>": "$cache-</a:t>
            </a:r>
            <a:r>
              <a:rPr lang="en-US" dirty="0" err="1">
                <a:latin typeface="Nimbus Mono"/>
              </a:rPr>
              <a:t>dir</a:t>
            </a:r>
            <a:r>
              <a:rPr lang="en-US" dirty="0">
                <a:latin typeface="Nimbus Mono"/>
              </a:rPr>
              <a:t>/files", </a:t>
            </a:r>
            <a:r>
              <a:rPr lang="en-US" dirty="0">
                <a:solidFill>
                  <a:srgbClr val="9BBB59"/>
                </a:solidFill>
                <a:latin typeface="Nimbus Mono"/>
              </a:rPr>
              <a:t>// cache for </a:t>
            </a:r>
            <a:r>
              <a:rPr lang="en-US" dirty="0" err="1">
                <a:solidFill>
                  <a:srgbClr val="9BBB59"/>
                </a:solidFill>
                <a:latin typeface="Nimbus Mono"/>
              </a:rPr>
              <a:t>dist</a:t>
            </a:r>
            <a:endParaRPr lang="en-US" dirty="0">
              <a:solidFill>
                <a:srgbClr val="9BBB59"/>
              </a:solidFill>
              <a:latin typeface="Nimbus Mono"/>
            </a:endParaRPr>
          </a:p>
          <a:p>
            <a:r>
              <a:rPr lang="en-US" dirty="0">
                <a:latin typeface="Nimbus Mono"/>
              </a:rPr>
              <a:t>    "cache-</a:t>
            </a:r>
            <a:r>
              <a:rPr lang="en-US" dirty="0" err="1">
                <a:latin typeface="Nimbus Mono"/>
              </a:rPr>
              <a:t>vcs</a:t>
            </a:r>
            <a:r>
              <a:rPr lang="en-US" dirty="0">
                <a:latin typeface="Nimbus Mono"/>
              </a:rPr>
              <a:t>-</a:t>
            </a:r>
            <a:r>
              <a:rPr lang="en-US" dirty="0" err="1">
                <a:latin typeface="Nimbus Mono"/>
              </a:rPr>
              <a:t>dir</a:t>
            </a:r>
            <a:r>
              <a:rPr lang="en-US" dirty="0">
                <a:latin typeface="Nimbus Mono"/>
              </a:rPr>
              <a:t>": "$cache-</a:t>
            </a:r>
            <a:r>
              <a:rPr lang="en-US" dirty="0" err="1">
                <a:latin typeface="Nimbus Mono"/>
              </a:rPr>
              <a:t>dir</a:t>
            </a:r>
            <a:r>
              <a:rPr lang="en-US" dirty="0">
                <a:latin typeface="Nimbus Mono"/>
              </a:rPr>
              <a:t>/</a:t>
            </a:r>
            <a:r>
              <a:rPr lang="en-US" dirty="0" err="1">
                <a:latin typeface="Nimbus Mono"/>
              </a:rPr>
              <a:t>vcs</a:t>
            </a:r>
            <a:r>
              <a:rPr lang="en-US" dirty="0">
                <a:latin typeface="Nimbus Mono"/>
              </a:rPr>
              <a:t>" </a:t>
            </a:r>
            <a:r>
              <a:rPr lang="en-US" dirty="0">
                <a:solidFill>
                  <a:srgbClr val="9BBB59"/>
                </a:solidFill>
                <a:latin typeface="Nimbus Mono"/>
              </a:rPr>
              <a:t>// cache of </a:t>
            </a:r>
            <a:r>
              <a:rPr lang="en-US" dirty="0" err="1">
                <a:solidFill>
                  <a:srgbClr val="9BBB59"/>
                </a:solidFill>
                <a:latin typeface="Nimbus Mono"/>
              </a:rPr>
              <a:t>git</a:t>
            </a:r>
            <a:r>
              <a:rPr lang="en-US" dirty="0">
                <a:solidFill>
                  <a:srgbClr val="9BBB59"/>
                </a:solidFill>
                <a:latin typeface="Nimbus Mono"/>
              </a:rPr>
              <a:t> repos</a:t>
            </a:r>
          </a:p>
          <a:p>
            <a:r>
              <a:rPr lang="en-US" dirty="0">
                <a:latin typeface="Nimbus Mono"/>
              </a:rPr>
              <a:t>  }</a:t>
            </a:r>
          </a:p>
          <a:p>
            <a:r>
              <a:rPr lang="en-US" dirty="0">
                <a:latin typeface="Nimbus Mono"/>
              </a:rPr>
              <a:t>}</a:t>
            </a:r>
          </a:p>
          <a:p>
            <a:endParaRPr lang="en-US" dirty="0">
              <a:latin typeface="Nimbus Mono"/>
            </a:endParaRPr>
          </a:p>
          <a:p>
            <a:r>
              <a:rPr lang="en-US" dirty="0">
                <a:solidFill>
                  <a:srgbClr val="9BBB59"/>
                </a:solidFill>
                <a:latin typeface="Nimbus Mono"/>
              </a:rPr>
              <a:t>// P.S. You can’t really use comments in JSON.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9144000" cy="437980"/>
          </a:xfr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2000" dirty="0">
                <a:latin typeface="HVD Comic Serif Pro"/>
              </a:rPr>
              <a:t>Example 10-1: Path Configuration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@PSchwisow</a:t>
            </a:r>
          </a:p>
        </p:txBody>
      </p:sp>
      <p:pic>
        <p:nvPicPr>
          <p:cNvPr id="7" name="Picture 6" descr="logo-composer-transparent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0081" y="4058412"/>
            <a:ext cx="883920" cy="108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522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37980"/>
            <a:ext cx="701617" cy="47782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68580" tIns="34290" rIns="68580" bIns="34290" rtlCol="0" anchor="ctr">
            <a:spAutoFit/>
          </a:bodyPr>
          <a:lstStyle/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1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2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3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4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5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6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7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8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9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10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11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12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13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14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15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16</a:t>
            </a:r>
          </a:p>
          <a:p>
            <a:pPr algn="r"/>
            <a:endParaRPr lang="en-US" b="1" dirty="0">
              <a:latin typeface="Nimbus Mono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1618" y="437980"/>
            <a:ext cx="8442383" cy="450123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dirty="0">
                <a:latin typeface="Nimbus Mono"/>
              </a:rPr>
              <a:t>{</a:t>
            </a:r>
          </a:p>
          <a:p>
            <a:r>
              <a:rPr lang="en-US" dirty="0">
                <a:latin typeface="Nimbus Mono"/>
              </a:rPr>
              <a:t>  "config": { </a:t>
            </a:r>
            <a:r>
              <a:rPr lang="en-US" dirty="0">
                <a:solidFill>
                  <a:schemeClr val="accent3"/>
                </a:solidFill>
                <a:latin typeface="Nimbus Mono"/>
              </a:rPr>
              <a:t>// default values shown below</a:t>
            </a:r>
          </a:p>
          <a:p>
            <a:r>
              <a:rPr lang="en-US" dirty="0">
                <a:solidFill>
                  <a:schemeClr val="accent3"/>
                </a:solidFill>
                <a:latin typeface="Nimbus Mono"/>
              </a:rPr>
              <a:t>    // Autoloader searches PHP include path</a:t>
            </a:r>
          </a:p>
          <a:p>
            <a:r>
              <a:rPr lang="en-US" dirty="0">
                <a:latin typeface="Nimbus Mono"/>
              </a:rPr>
              <a:t>    "use-include-path": false,</a:t>
            </a:r>
          </a:p>
          <a:p>
            <a:r>
              <a:rPr lang="en-US" dirty="0">
                <a:solidFill>
                  <a:srgbClr val="9BBB59"/>
                </a:solidFill>
                <a:latin typeface="Nimbus Mono"/>
              </a:rPr>
              <a:t>    </a:t>
            </a:r>
          </a:p>
          <a:p>
            <a:r>
              <a:rPr lang="en-US" dirty="0">
                <a:solidFill>
                  <a:srgbClr val="9BBB59"/>
                </a:solidFill>
                <a:latin typeface="Nimbus Mono"/>
              </a:rPr>
              <a:t>    // Always optimize autoloader </a:t>
            </a:r>
            <a:r>
              <a:rPr lang="en-US" sz="1600" dirty="0">
                <a:solidFill>
                  <a:srgbClr val="9BBB59"/>
                </a:solidFill>
                <a:latin typeface="Nimbus Mono"/>
              </a:rPr>
              <a:t>(see --optimize-autoloader)</a:t>
            </a:r>
          </a:p>
          <a:p>
            <a:r>
              <a:rPr lang="en-US" dirty="0">
                <a:latin typeface="Nimbus Mono"/>
              </a:rPr>
              <a:t>    "optimize-autoloader": false,</a:t>
            </a:r>
            <a:endParaRPr lang="en-US" dirty="0">
              <a:solidFill>
                <a:srgbClr val="9BBB59"/>
              </a:solidFill>
              <a:latin typeface="Nimbus Mono"/>
            </a:endParaRPr>
          </a:p>
          <a:p>
            <a:endParaRPr lang="en-US" dirty="0">
              <a:solidFill>
                <a:srgbClr val="9BBB59"/>
              </a:solidFill>
              <a:latin typeface="Nimbus Mono"/>
            </a:endParaRPr>
          </a:p>
          <a:p>
            <a:r>
              <a:rPr lang="en-US" dirty="0">
                <a:solidFill>
                  <a:srgbClr val="9BBB59"/>
                </a:solidFill>
                <a:latin typeface="Nimbus Mono"/>
              </a:rPr>
              <a:t>    // Use only </a:t>
            </a:r>
            <a:r>
              <a:rPr lang="en-US" dirty="0" err="1">
                <a:solidFill>
                  <a:srgbClr val="9BBB59"/>
                </a:solidFill>
                <a:latin typeface="Nimbus Mono"/>
              </a:rPr>
              <a:t>classmap</a:t>
            </a:r>
            <a:r>
              <a:rPr lang="en-US" dirty="0">
                <a:solidFill>
                  <a:srgbClr val="9BBB59"/>
                </a:solidFill>
                <a:latin typeface="Nimbus Mono"/>
              </a:rPr>
              <a:t> (see --</a:t>
            </a:r>
            <a:r>
              <a:rPr lang="en-US" dirty="0" err="1">
                <a:solidFill>
                  <a:srgbClr val="9BBB59"/>
                </a:solidFill>
                <a:latin typeface="Nimbus Mono"/>
              </a:rPr>
              <a:t>classmap</a:t>
            </a:r>
            <a:r>
              <a:rPr lang="en-US" dirty="0">
                <a:solidFill>
                  <a:srgbClr val="9BBB59"/>
                </a:solidFill>
                <a:latin typeface="Nimbus Mono"/>
              </a:rPr>
              <a:t>-authoritative)</a:t>
            </a:r>
          </a:p>
          <a:p>
            <a:r>
              <a:rPr lang="en-US" dirty="0">
                <a:latin typeface="Nimbus Mono"/>
              </a:rPr>
              <a:t>    "</a:t>
            </a:r>
            <a:r>
              <a:rPr lang="en-US" dirty="0" err="1">
                <a:latin typeface="Nimbus Mono"/>
              </a:rPr>
              <a:t>classmap</a:t>
            </a:r>
            <a:r>
              <a:rPr lang="en-US" dirty="0">
                <a:latin typeface="Nimbus Mono"/>
              </a:rPr>
              <a:t>-authoritative": false,</a:t>
            </a:r>
          </a:p>
          <a:p>
            <a:endParaRPr lang="en-US" dirty="0">
              <a:solidFill>
                <a:srgbClr val="9BBB59"/>
              </a:solidFill>
              <a:latin typeface="Nimbus Mono"/>
            </a:endParaRPr>
          </a:p>
          <a:p>
            <a:r>
              <a:rPr lang="en-US" dirty="0">
                <a:solidFill>
                  <a:srgbClr val="9BBB59"/>
                </a:solidFill>
                <a:latin typeface="Nimbus Mono"/>
              </a:rPr>
              <a:t>    // Add to this list if you have </a:t>
            </a:r>
            <a:r>
              <a:rPr lang="en-US" dirty="0" err="1">
                <a:solidFill>
                  <a:srgbClr val="9BBB59"/>
                </a:solidFill>
                <a:latin typeface="Nimbus Mono"/>
              </a:rPr>
              <a:t>GitHub</a:t>
            </a:r>
            <a:r>
              <a:rPr lang="en-US" dirty="0">
                <a:solidFill>
                  <a:srgbClr val="9BBB59"/>
                </a:solidFill>
                <a:latin typeface="Nimbus Mono"/>
              </a:rPr>
              <a:t> Enterprise</a:t>
            </a:r>
          </a:p>
          <a:p>
            <a:r>
              <a:rPr lang="en-US" dirty="0">
                <a:latin typeface="Nimbus Mono"/>
              </a:rPr>
              <a:t>    "</a:t>
            </a:r>
            <a:r>
              <a:rPr lang="en-US" dirty="0" err="1">
                <a:latin typeface="Nimbus Mono"/>
              </a:rPr>
              <a:t>github</a:t>
            </a:r>
            <a:r>
              <a:rPr lang="en-US" dirty="0">
                <a:latin typeface="Nimbus Mono"/>
              </a:rPr>
              <a:t>-domains": ["</a:t>
            </a:r>
            <a:r>
              <a:rPr lang="en-US" dirty="0" err="1">
                <a:latin typeface="Nimbus Mono"/>
              </a:rPr>
              <a:t>github.com</a:t>
            </a:r>
            <a:r>
              <a:rPr lang="en-US" dirty="0">
                <a:latin typeface="Nimbus Mono"/>
              </a:rPr>
              <a:t>"]</a:t>
            </a:r>
            <a:endParaRPr lang="en-US" dirty="0">
              <a:solidFill>
                <a:srgbClr val="9BBB59"/>
              </a:solidFill>
              <a:latin typeface="Nimbus Mono"/>
            </a:endParaRPr>
          </a:p>
          <a:p>
            <a:r>
              <a:rPr lang="en-US" dirty="0">
                <a:latin typeface="Nimbus Mono"/>
              </a:rPr>
              <a:t>  }</a:t>
            </a:r>
          </a:p>
          <a:p>
            <a:r>
              <a:rPr lang="en-US" dirty="0">
                <a:latin typeface="Nimbus Mono"/>
              </a:rPr>
              <a:t>}</a:t>
            </a:r>
          </a:p>
          <a:p>
            <a:r>
              <a:rPr lang="en-US" dirty="0">
                <a:solidFill>
                  <a:srgbClr val="9BBB59"/>
                </a:solidFill>
                <a:latin typeface="Nimbus Mono"/>
              </a:rPr>
              <a:t>// P.S. You can’t really use comments in JSON.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9144000" cy="437980"/>
          </a:xfr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2000" dirty="0">
                <a:latin typeface="HVD Comic Serif Pro"/>
              </a:rPr>
              <a:t>Example 10-2: More Configuration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@PSchwisow</a:t>
            </a:r>
          </a:p>
        </p:txBody>
      </p:sp>
      <p:pic>
        <p:nvPicPr>
          <p:cNvPr id="7" name="Picture 6" descr="logo-composer-transparent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0081" y="4058412"/>
            <a:ext cx="883920" cy="108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988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Who Am I?</a:t>
            </a:r>
            <a:br>
              <a:rPr lang="en-US" dirty="0"/>
            </a:br>
            <a:r>
              <a:rPr lang="en-US" dirty="0"/>
              <a:t>Feedback / Contact /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Senior Software Engineer / Tech Lead</a:t>
            </a:r>
            <a:br>
              <a:rPr lang="en-US" dirty="0"/>
            </a:br>
            <a:r>
              <a:rPr lang="en-US" dirty="0"/>
              <a:t>at </a:t>
            </a:r>
            <a:r>
              <a:rPr lang="en-US" dirty="0">
                <a:hlinkClick r:id="rId3"/>
              </a:rPr>
              <a:t>Skillshare</a:t>
            </a:r>
            <a:endParaRPr lang="en-US" dirty="0"/>
          </a:p>
          <a:p>
            <a:r>
              <a:rPr lang="en-US" dirty="0"/>
              <a:t>Zend Certified Engineer – PHP 5</a:t>
            </a:r>
            <a:br>
              <a:rPr lang="en-US" dirty="0"/>
            </a:br>
            <a:r>
              <a:rPr lang="en-US" dirty="0"/>
              <a:t>and Zend Framework</a:t>
            </a:r>
          </a:p>
          <a:p>
            <a:r>
              <a:rPr lang="en-US" dirty="0"/>
              <a:t>Email: </a:t>
            </a:r>
            <a:r>
              <a:rPr lang="en-US" dirty="0">
                <a:hlinkClick r:id="rId4"/>
              </a:rPr>
              <a:t>patrick.schwisow@gmail.com</a:t>
            </a:r>
            <a:endParaRPr lang="en-US" dirty="0"/>
          </a:p>
          <a:p>
            <a:r>
              <a:rPr lang="en-US" dirty="0"/>
              <a:t>Twitter: </a:t>
            </a:r>
            <a:r>
              <a:rPr lang="en-US" dirty="0">
                <a:hlinkClick r:id="rId5"/>
              </a:rPr>
              <a:t>@PSchwisow</a:t>
            </a:r>
            <a:endParaRPr lang="en-US" dirty="0"/>
          </a:p>
          <a:p>
            <a:r>
              <a:rPr lang="en-US" dirty="0"/>
              <a:t>Slides: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hlinkClick r:id="rId6"/>
              </a:rPr>
              <a:t>github.com/PSchwisow/Miscellaneous/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US" dirty="0" err="1"/>
              <a:t>Joind.in</a:t>
            </a:r>
            <a:r>
              <a:rPr lang="en-US" dirty="0"/>
              <a:t>: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hlinkClick r:id="rId7"/>
              </a:rPr>
              <a:t>https://joind.in/talk/83068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US" dirty="0"/>
              <a:t>Composer logo was created by </a:t>
            </a:r>
            <a:r>
              <a:rPr lang="en-US" dirty="0">
                <a:hlinkClick r:id="rId8"/>
              </a:rPr>
              <a:t>http://</a:t>
            </a:r>
            <a:r>
              <a:rPr lang="en-US" dirty="0" err="1">
                <a:hlinkClick r:id="rId8"/>
              </a:rPr>
              <a:t>wizardcat.com</a:t>
            </a:r>
            <a:r>
              <a:rPr lang="en-US" dirty="0">
                <a:hlinkClick r:id="rId8"/>
              </a:rPr>
              <a:t>/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PSchwisow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128F60-5D0E-0145-AFB2-97E03E1CDB5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48034" y="1200151"/>
            <a:ext cx="1852047" cy="1852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142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8990" y="205979"/>
            <a:ext cx="7507809" cy="857250"/>
          </a:xfrm>
        </p:spPr>
        <p:txBody>
          <a:bodyPr/>
          <a:lstStyle/>
          <a:p>
            <a:r>
              <a:rPr lang="en-US" dirty="0"/>
              <a:t>1. Optimize Autoloader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Composer can generate a </a:t>
            </a:r>
            <a:r>
              <a:rPr lang="en-US" dirty="0" err="1"/>
              <a:t>classmap</a:t>
            </a:r>
            <a:r>
              <a:rPr lang="en-US" dirty="0"/>
              <a:t> for all PSR-0/4 classes.</a:t>
            </a:r>
          </a:p>
          <a:p>
            <a:r>
              <a:rPr lang="en-US" dirty="0"/>
              <a:t>If not in </a:t>
            </a:r>
            <a:r>
              <a:rPr lang="en-US" dirty="0" err="1"/>
              <a:t>classmap</a:t>
            </a:r>
            <a:r>
              <a:rPr lang="en-US" dirty="0"/>
              <a:t>, fallback to PSR-0/4 autoloader.</a:t>
            </a:r>
          </a:p>
          <a:p>
            <a:pPr marL="0" indent="0">
              <a:buNone/>
            </a:pPr>
            <a:r>
              <a:rPr lang="en-US" sz="2400" dirty="0">
                <a:latin typeface="Nimbus Mono"/>
                <a:cs typeface="Consolas"/>
              </a:rPr>
              <a:t>composer dump-</a:t>
            </a:r>
            <a:r>
              <a:rPr lang="en-US" sz="2400" dirty="0" err="1">
                <a:latin typeface="Nimbus Mono"/>
                <a:cs typeface="Consolas"/>
              </a:rPr>
              <a:t>autoload</a:t>
            </a:r>
            <a:r>
              <a:rPr lang="en-US" sz="2400" dirty="0">
                <a:latin typeface="Nimbus Mono"/>
                <a:cs typeface="Consolas"/>
              </a:rPr>
              <a:t> --optimize</a:t>
            </a:r>
          </a:p>
          <a:p>
            <a:pPr marL="0" indent="0">
              <a:buNone/>
            </a:pPr>
            <a:r>
              <a:rPr lang="en-US" sz="2400" dirty="0">
                <a:latin typeface="Nimbus Mono"/>
                <a:cs typeface="Consolas"/>
              </a:rPr>
              <a:t>composer install --optimize-autoloader</a:t>
            </a:r>
            <a:endParaRPr lang="en-US" dirty="0">
              <a:latin typeface="Nimbus Mono"/>
              <a:cs typeface="Consola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@PSchwisow</a:t>
            </a:r>
          </a:p>
        </p:txBody>
      </p:sp>
      <p:pic>
        <p:nvPicPr>
          <p:cNvPr id="5" name="Picture 4" descr="logo-composer-transpar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5979"/>
            <a:ext cx="883920" cy="108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305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4438" y="205979"/>
            <a:ext cx="7512362" cy="857250"/>
          </a:xfrm>
        </p:spPr>
        <p:txBody>
          <a:bodyPr/>
          <a:lstStyle/>
          <a:p>
            <a:r>
              <a:rPr lang="en-US" dirty="0"/>
              <a:t>1. Optimize Autoloader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turn off PSR-0/4 fallback:</a:t>
            </a:r>
          </a:p>
          <a:p>
            <a:pPr marL="0" indent="0">
              <a:buNone/>
            </a:pPr>
            <a:r>
              <a:rPr lang="en-US" sz="2400" dirty="0">
                <a:latin typeface="Nimbus Mono"/>
                <a:cs typeface="Consolas"/>
              </a:rPr>
              <a:t>composer dump-</a:t>
            </a:r>
            <a:r>
              <a:rPr lang="en-US" sz="2400" dirty="0" err="1">
                <a:latin typeface="Nimbus Mono"/>
                <a:cs typeface="Consolas"/>
              </a:rPr>
              <a:t>autoload</a:t>
            </a:r>
            <a:r>
              <a:rPr lang="en-US" sz="2400" dirty="0">
                <a:latin typeface="Nimbus Mono"/>
                <a:cs typeface="Consolas"/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latin typeface="Nimbus Mono"/>
                <a:cs typeface="Consolas"/>
              </a:rPr>
              <a:t>					--</a:t>
            </a:r>
            <a:r>
              <a:rPr lang="en-US" sz="2400" dirty="0" err="1">
                <a:latin typeface="Nimbus Mono"/>
                <a:cs typeface="Consolas"/>
              </a:rPr>
              <a:t>classmap</a:t>
            </a:r>
            <a:r>
              <a:rPr lang="en-US" sz="2400" dirty="0">
                <a:latin typeface="Nimbus Mono"/>
                <a:cs typeface="Consolas"/>
              </a:rPr>
              <a:t>-authoritative</a:t>
            </a:r>
          </a:p>
          <a:p>
            <a:pPr marL="0" indent="0">
              <a:buNone/>
            </a:pPr>
            <a:r>
              <a:rPr lang="en-US" sz="2400" dirty="0">
                <a:latin typeface="Nimbus Mono"/>
                <a:cs typeface="Consolas"/>
              </a:rPr>
              <a:t>composer install --</a:t>
            </a:r>
            <a:r>
              <a:rPr lang="en-US" sz="2400" dirty="0" err="1">
                <a:latin typeface="Nimbus Mono"/>
                <a:cs typeface="Consolas"/>
              </a:rPr>
              <a:t>classmap</a:t>
            </a:r>
            <a:r>
              <a:rPr lang="en-US" sz="2400" dirty="0">
                <a:latin typeface="Nimbus Mono"/>
                <a:cs typeface="Consolas"/>
              </a:rPr>
              <a:t>-authoritative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@PSchwisow</a:t>
            </a:r>
          </a:p>
        </p:txBody>
      </p:sp>
      <p:pic>
        <p:nvPicPr>
          <p:cNvPr id="5" name="Picture 4" descr="logo-composer-transpar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5979"/>
            <a:ext cx="883920" cy="108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318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74438" y="205979"/>
            <a:ext cx="7512362" cy="857250"/>
          </a:xfrm>
        </p:spPr>
        <p:txBody>
          <a:bodyPr/>
          <a:lstStyle/>
          <a:p>
            <a:r>
              <a:rPr lang="en-US" dirty="0"/>
              <a:t>2. Override </a:t>
            </a:r>
            <a:r>
              <a:rPr lang="en-US" dirty="0" err="1"/>
              <a:t>Autoloading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Autoloader is built from a sorted list of </a:t>
            </a:r>
            <a:r>
              <a:rPr lang="en-US" dirty="0" err="1"/>
              <a:t>autoload</a:t>
            </a:r>
            <a:r>
              <a:rPr lang="en-US" dirty="0"/>
              <a:t> mappings from </a:t>
            </a:r>
            <a:r>
              <a:rPr lang="en-US" sz="2800" dirty="0">
                <a:latin typeface="Nimbus Mono"/>
                <a:cs typeface="Consolas"/>
              </a:rPr>
              <a:t>composer.json</a:t>
            </a:r>
            <a:r>
              <a:rPr lang="en-US" dirty="0"/>
              <a:t> files in the project and all dependencies.</a:t>
            </a:r>
          </a:p>
          <a:p>
            <a:r>
              <a:rPr lang="en-US" dirty="0" err="1"/>
              <a:t>Autoload</a:t>
            </a:r>
            <a:r>
              <a:rPr lang="en-US" dirty="0"/>
              <a:t> mappings in main </a:t>
            </a:r>
            <a:r>
              <a:rPr lang="en-US" sz="2800" dirty="0">
                <a:latin typeface="Nimbus Mono"/>
                <a:cs typeface="Consolas"/>
              </a:rPr>
              <a:t>composer.json</a:t>
            </a:r>
            <a:r>
              <a:rPr lang="en-US" dirty="0"/>
              <a:t> take precedence.</a:t>
            </a:r>
          </a:p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@PSchwisow</a:t>
            </a:r>
          </a:p>
        </p:txBody>
      </p:sp>
      <p:pic>
        <p:nvPicPr>
          <p:cNvPr id="8" name="Picture 7" descr="logo-composer-transparent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5979"/>
            <a:ext cx="883920" cy="108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767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37980"/>
            <a:ext cx="701617" cy="47782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68580" tIns="34290" rIns="68580" bIns="34290" rtlCol="0" anchor="ctr">
            <a:spAutoFit/>
          </a:bodyPr>
          <a:lstStyle/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1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2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3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4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5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6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7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8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9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10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11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12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13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14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15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16</a:t>
            </a:r>
          </a:p>
          <a:p>
            <a:pPr algn="r"/>
            <a:endParaRPr lang="en-US" b="1" dirty="0">
              <a:latin typeface="Nimbus Mono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1618" y="437980"/>
            <a:ext cx="8442383" cy="311623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dirty="0">
                <a:latin typeface="Nimbus Mono"/>
              </a:rPr>
              <a:t>{</a:t>
            </a:r>
          </a:p>
          <a:p>
            <a:r>
              <a:rPr lang="en-US" dirty="0">
                <a:latin typeface="Nimbus Mono"/>
              </a:rPr>
              <a:t>    "require": {</a:t>
            </a:r>
          </a:p>
          <a:p>
            <a:r>
              <a:rPr lang="en-US" dirty="0">
                <a:latin typeface="Nimbus Mono"/>
              </a:rPr>
              <a:t>        "</a:t>
            </a:r>
            <a:r>
              <a:rPr lang="en-US" dirty="0" err="1">
                <a:latin typeface="Nimbus Mono"/>
              </a:rPr>
              <a:t>phergie</a:t>
            </a:r>
            <a:r>
              <a:rPr lang="en-US" dirty="0">
                <a:latin typeface="Nimbus Mono"/>
              </a:rPr>
              <a:t>/</a:t>
            </a:r>
            <a:r>
              <a:rPr lang="en-US" dirty="0" err="1">
                <a:latin typeface="Nimbus Mono"/>
              </a:rPr>
              <a:t>phergie</a:t>
            </a:r>
            <a:r>
              <a:rPr lang="en-US" dirty="0">
                <a:latin typeface="Nimbus Mono"/>
              </a:rPr>
              <a:t>-</a:t>
            </a:r>
            <a:r>
              <a:rPr lang="en-US" dirty="0" err="1">
                <a:latin typeface="Nimbus Mono"/>
              </a:rPr>
              <a:t>irc</a:t>
            </a:r>
            <a:r>
              <a:rPr lang="en-US" dirty="0">
                <a:latin typeface="Nimbus Mono"/>
              </a:rPr>
              <a:t>-bot-react": "~2",</a:t>
            </a:r>
          </a:p>
          <a:p>
            <a:r>
              <a:rPr lang="en-US" dirty="0">
                <a:latin typeface="Nimbus Mono"/>
              </a:rPr>
              <a:t>        "</a:t>
            </a:r>
            <a:r>
              <a:rPr lang="en-US" dirty="0" err="1">
                <a:latin typeface="Nimbus Mono"/>
              </a:rPr>
              <a:t>pschwisow</a:t>
            </a:r>
            <a:r>
              <a:rPr lang="en-US" dirty="0">
                <a:latin typeface="Nimbus Mono"/>
              </a:rPr>
              <a:t>/</a:t>
            </a:r>
            <a:r>
              <a:rPr lang="en-US" dirty="0" err="1">
                <a:latin typeface="Nimbus Mono"/>
              </a:rPr>
              <a:t>irc</a:t>
            </a:r>
            <a:r>
              <a:rPr lang="en-US" dirty="0">
                <a:latin typeface="Nimbus Mono"/>
              </a:rPr>
              <a:t>-plugin-react-karma": "~2"</a:t>
            </a:r>
          </a:p>
          <a:p>
            <a:r>
              <a:rPr lang="en-US" dirty="0">
                <a:latin typeface="Nimbus Mono"/>
              </a:rPr>
              <a:t>    },</a:t>
            </a:r>
          </a:p>
          <a:p>
            <a:r>
              <a:rPr lang="en-US" dirty="0">
                <a:latin typeface="Nimbus Mono"/>
              </a:rPr>
              <a:t>    "</a:t>
            </a:r>
            <a:r>
              <a:rPr lang="en-US" dirty="0" err="1">
                <a:latin typeface="Nimbus Mono"/>
              </a:rPr>
              <a:t>autoload</a:t>
            </a:r>
            <a:r>
              <a:rPr lang="en-US" dirty="0">
                <a:latin typeface="Nimbus Mono"/>
              </a:rPr>
              <a:t>": {</a:t>
            </a:r>
          </a:p>
          <a:p>
            <a:r>
              <a:rPr lang="en-US" dirty="0">
                <a:latin typeface="Nimbus Mono"/>
              </a:rPr>
              <a:t>        "psr-4": {</a:t>
            </a:r>
          </a:p>
          <a:p>
            <a:r>
              <a:rPr lang="en-US" dirty="0">
                <a:latin typeface="Nimbus Mono"/>
              </a:rPr>
              <a:t>            "</a:t>
            </a:r>
            <a:r>
              <a:rPr lang="en-US" dirty="0" err="1">
                <a:latin typeface="Nimbus Mono"/>
              </a:rPr>
              <a:t>PSchwisow</a:t>
            </a:r>
            <a:r>
              <a:rPr lang="en-US" dirty="0">
                <a:latin typeface="Nimbus Mono"/>
              </a:rPr>
              <a:t>\\Plugin\\Karma\\": "/code/karma/</a:t>
            </a:r>
            <a:r>
              <a:rPr lang="en-US" dirty="0" err="1">
                <a:latin typeface="Nimbus Mono"/>
              </a:rPr>
              <a:t>src</a:t>
            </a:r>
            <a:r>
              <a:rPr lang="en-US" dirty="0">
                <a:latin typeface="Nimbus Mono"/>
              </a:rPr>
              <a:t>"</a:t>
            </a:r>
          </a:p>
          <a:p>
            <a:r>
              <a:rPr lang="en-US" dirty="0">
                <a:latin typeface="Nimbus Mono"/>
              </a:rPr>
              <a:t>        }</a:t>
            </a:r>
          </a:p>
          <a:p>
            <a:r>
              <a:rPr lang="en-US" dirty="0">
                <a:latin typeface="Nimbus Mono"/>
              </a:rPr>
              <a:t>    }</a:t>
            </a:r>
          </a:p>
          <a:p>
            <a:r>
              <a:rPr lang="en-US" dirty="0">
                <a:latin typeface="Nimbus Mono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9144000" cy="437980"/>
          </a:xfr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2000" dirty="0">
                <a:latin typeface="HVD Comic Serif Pro"/>
              </a:rPr>
              <a:t>Example 2-1: Override </a:t>
            </a:r>
            <a:r>
              <a:rPr lang="en-US" sz="2000" dirty="0" err="1">
                <a:latin typeface="HVD Comic Serif Pro"/>
              </a:rPr>
              <a:t>Autoloading</a:t>
            </a:r>
            <a:r>
              <a:rPr lang="en-US" sz="2000" dirty="0">
                <a:latin typeface="HVD Comic Serif Pro"/>
              </a:rPr>
              <a:t> in </a:t>
            </a:r>
            <a:r>
              <a:rPr lang="en-US" sz="2000" dirty="0" err="1">
                <a:latin typeface="HVD Comic Serif Pro"/>
              </a:rPr>
              <a:t>composer.json</a:t>
            </a:r>
            <a:endParaRPr lang="en-US" sz="2000" dirty="0">
              <a:latin typeface="HVD Comic Serif Pro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@PSchwisow</a:t>
            </a:r>
          </a:p>
        </p:txBody>
      </p:sp>
      <p:pic>
        <p:nvPicPr>
          <p:cNvPr id="7" name="Picture 6" descr="logo-composer-transparent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0081" y="4058412"/>
            <a:ext cx="883920" cy="108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329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37980"/>
            <a:ext cx="701617" cy="47782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68580" tIns="34290" rIns="68580" bIns="34290" rtlCol="0" anchor="ctr">
            <a:spAutoFit/>
          </a:bodyPr>
          <a:lstStyle/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1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2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3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4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5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6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7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8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9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10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11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12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13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14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15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16</a:t>
            </a:r>
          </a:p>
          <a:p>
            <a:pPr algn="r"/>
            <a:endParaRPr lang="en-US" b="1" dirty="0">
              <a:latin typeface="Nimbus Mono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1618" y="437980"/>
            <a:ext cx="8442383" cy="4224234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  <a:latin typeface="Nimbus Mono"/>
              </a:rPr>
              <a:t>&lt;?</a:t>
            </a:r>
            <a:r>
              <a:rPr lang="en-US" dirty="0" err="1">
                <a:solidFill>
                  <a:schemeClr val="accent4"/>
                </a:solidFill>
                <a:latin typeface="Nimbus Mono"/>
              </a:rPr>
              <a:t>php</a:t>
            </a:r>
            <a:endParaRPr lang="en-US" dirty="0">
              <a:solidFill>
                <a:schemeClr val="accent4"/>
              </a:solidFill>
              <a:latin typeface="Nimbus Mono"/>
            </a:endParaRPr>
          </a:p>
          <a:p>
            <a:r>
              <a:rPr lang="en-US" dirty="0">
                <a:solidFill>
                  <a:schemeClr val="accent3"/>
                </a:solidFill>
                <a:latin typeface="Nimbus Mono"/>
              </a:rPr>
              <a:t>// autoload_psr4.php @generated by Composer</a:t>
            </a:r>
          </a:p>
          <a:p>
            <a:endParaRPr lang="en-US" dirty="0">
              <a:latin typeface="Nimbus Mono"/>
            </a:endParaRPr>
          </a:p>
          <a:p>
            <a:r>
              <a:rPr lang="en-US" dirty="0">
                <a:latin typeface="Nimbus Mono"/>
              </a:rPr>
              <a:t>$</a:t>
            </a:r>
            <a:r>
              <a:rPr lang="en-US" dirty="0" err="1">
                <a:latin typeface="Nimbus Mono"/>
              </a:rPr>
              <a:t>vendorDir</a:t>
            </a:r>
            <a:r>
              <a:rPr lang="en-US" dirty="0">
                <a:latin typeface="Nimbus Mono"/>
              </a:rPr>
              <a:t> = </a:t>
            </a:r>
            <a:r>
              <a:rPr lang="en-US" dirty="0" err="1">
                <a:latin typeface="Nimbus Mono"/>
              </a:rPr>
              <a:t>dirname</a:t>
            </a:r>
            <a:r>
              <a:rPr lang="en-US" dirty="0">
                <a:latin typeface="Nimbus Mono"/>
              </a:rPr>
              <a:t>(</a:t>
            </a:r>
            <a:r>
              <a:rPr lang="en-US" dirty="0" err="1">
                <a:latin typeface="Nimbus Mono"/>
              </a:rPr>
              <a:t>dirname</a:t>
            </a:r>
            <a:r>
              <a:rPr lang="en-US" dirty="0">
                <a:latin typeface="Nimbus Mono"/>
              </a:rPr>
              <a:t>(__FILE__));</a:t>
            </a:r>
          </a:p>
          <a:p>
            <a:r>
              <a:rPr lang="en-US" dirty="0">
                <a:latin typeface="Nimbus Mono"/>
              </a:rPr>
              <a:t>$</a:t>
            </a:r>
            <a:r>
              <a:rPr lang="en-US" dirty="0" err="1">
                <a:latin typeface="Nimbus Mono"/>
              </a:rPr>
              <a:t>baseDir</a:t>
            </a:r>
            <a:r>
              <a:rPr lang="en-US" dirty="0">
                <a:latin typeface="Nimbus Mono"/>
              </a:rPr>
              <a:t> = </a:t>
            </a:r>
            <a:r>
              <a:rPr lang="en-US" dirty="0" err="1">
                <a:latin typeface="Nimbus Mono"/>
              </a:rPr>
              <a:t>dirname</a:t>
            </a:r>
            <a:r>
              <a:rPr lang="en-US" dirty="0">
                <a:latin typeface="Nimbus Mono"/>
              </a:rPr>
              <a:t>($</a:t>
            </a:r>
            <a:r>
              <a:rPr lang="en-US" dirty="0" err="1">
                <a:latin typeface="Nimbus Mono"/>
              </a:rPr>
              <a:t>vendorDir</a:t>
            </a:r>
            <a:r>
              <a:rPr lang="en-US" dirty="0">
                <a:latin typeface="Nimbus Mono"/>
              </a:rPr>
              <a:t>);</a:t>
            </a:r>
          </a:p>
          <a:p>
            <a:endParaRPr lang="en-US" dirty="0">
              <a:latin typeface="Nimbus Mono"/>
            </a:endParaRPr>
          </a:p>
          <a:p>
            <a:r>
              <a:rPr lang="en-US" dirty="0">
                <a:solidFill>
                  <a:schemeClr val="accent1"/>
                </a:solidFill>
                <a:latin typeface="Nimbus Mono"/>
              </a:rPr>
              <a:t>return</a:t>
            </a:r>
            <a:r>
              <a:rPr lang="en-US" dirty="0">
                <a:latin typeface="Nimbus Mono"/>
              </a:rPr>
              <a:t> array(</a:t>
            </a:r>
          </a:p>
          <a:p>
            <a:r>
              <a:rPr lang="en-US" dirty="0">
                <a:latin typeface="Nimbus Mono"/>
              </a:rPr>
              <a:t>    </a:t>
            </a:r>
            <a:r>
              <a:rPr lang="en-US" dirty="0">
                <a:solidFill>
                  <a:schemeClr val="accent2"/>
                </a:solidFill>
                <a:latin typeface="Nimbus Mono"/>
              </a:rPr>
              <a:t>'</a:t>
            </a:r>
            <a:r>
              <a:rPr lang="en-US" dirty="0" err="1">
                <a:solidFill>
                  <a:schemeClr val="accent2"/>
                </a:solidFill>
                <a:latin typeface="Nimbus Mono"/>
              </a:rPr>
              <a:t>Phergie</a:t>
            </a:r>
            <a:r>
              <a:rPr lang="en-US" dirty="0">
                <a:solidFill>
                  <a:schemeClr val="accent2"/>
                </a:solidFill>
                <a:latin typeface="Nimbus Mono"/>
              </a:rPr>
              <a:t>\\</a:t>
            </a:r>
            <a:r>
              <a:rPr lang="en-US" dirty="0" err="1">
                <a:solidFill>
                  <a:schemeClr val="accent2"/>
                </a:solidFill>
                <a:latin typeface="Nimbus Mono"/>
              </a:rPr>
              <a:t>Irc</a:t>
            </a:r>
            <a:r>
              <a:rPr lang="en-US" dirty="0">
                <a:solidFill>
                  <a:schemeClr val="accent2"/>
                </a:solidFill>
                <a:latin typeface="Nimbus Mono"/>
              </a:rPr>
              <a:t>\\Bot\\React\\'</a:t>
            </a:r>
            <a:r>
              <a:rPr lang="en-US" dirty="0">
                <a:latin typeface="Nimbus Mono"/>
              </a:rPr>
              <a:t> =&gt; array(</a:t>
            </a:r>
          </a:p>
          <a:p>
            <a:r>
              <a:rPr lang="en-US" dirty="0">
                <a:latin typeface="Nimbus Mono"/>
              </a:rPr>
              <a:t>        $</a:t>
            </a:r>
            <a:r>
              <a:rPr lang="en-US" dirty="0" err="1">
                <a:latin typeface="Nimbus Mono"/>
              </a:rPr>
              <a:t>vendorDir</a:t>
            </a:r>
            <a:r>
              <a:rPr lang="en-US" dirty="0">
                <a:latin typeface="Nimbus Mono"/>
              </a:rPr>
              <a:t> . </a:t>
            </a:r>
            <a:r>
              <a:rPr lang="en-US" dirty="0">
                <a:solidFill>
                  <a:srgbClr val="C0504D"/>
                </a:solidFill>
                <a:latin typeface="Nimbus Mono"/>
              </a:rPr>
              <a:t>'/</a:t>
            </a:r>
            <a:r>
              <a:rPr lang="en-US" dirty="0" err="1">
                <a:solidFill>
                  <a:srgbClr val="C0504D"/>
                </a:solidFill>
                <a:latin typeface="Nimbus Mono"/>
              </a:rPr>
              <a:t>phergie</a:t>
            </a:r>
            <a:r>
              <a:rPr lang="en-US" dirty="0">
                <a:solidFill>
                  <a:srgbClr val="C0504D"/>
                </a:solidFill>
                <a:latin typeface="Nimbus Mono"/>
              </a:rPr>
              <a:t>/</a:t>
            </a:r>
            <a:r>
              <a:rPr lang="en-US" dirty="0" err="1">
                <a:solidFill>
                  <a:srgbClr val="C0504D"/>
                </a:solidFill>
                <a:latin typeface="Nimbus Mono"/>
              </a:rPr>
              <a:t>phergie</a:t>
            </a:r>
            <a:r>
              <a:rPr lang="en-US" dirty="0">
                <a:solidFill>
                  <a:srgbClr val="C0504D"/>
                </a:solidFill>
                <a:latin typeface="Nimbus Mono"/>
              </a:rPr>
              <a:t>-</a:t>
            </a:r>
            <a:r>
              <a:rPr lang="en-US" dirty="0" err="1">
                <a:solidFill>
                  <a:srgbClr val="C0504D"/>
                </a:solidFill>
                <a:latin typeface="Nimbus Mono"/>
              </a:rPr>
              <a:t>irc</a:t>
            </a:r>
            <a:r>
              <a:rPr lang="en-US" dirty="0">
                <a:solidFill>
                  <a:srgbClr val="C0504D"/>
                </a:solidFill>
                <a:latin typeface="Nimbus Mono"/>
              </a:rPr>
              <a:t>-bot-react/</a:t>
            </a:r>
            <a:r>
              <a:rPr lang="en-US" dirty="0" err="1">
                <a:solidFill>
                  <a:srgbClr val="C0504D"/>
                </a:solidFill>
                <a:latin typeface="Nimbus Mono"/>
              </a:rPr>
              <a:t>src</a:t>
            </a:r>
            <a:r>
              <a:rPr lang="en-US" dirty="0">
                <a:solidFill>
                  <a:srgbClr val="C0504D"/>
                </a:solidFill>
                <a:latin typeface="Nimbus Mono"/>
              </a:rPr>
              <a:t>'</a:t>
            </a:r>
          </a:p>
          <a:p>
            <a:r>
              <a:rPr lang="en-US" dirty="0">
                <a:latin typeface="Nimbus Mono"/>
              </a:rPr>
              <a:t>    ),</a:t>
            </a:r>
          </a:p>
          <a:p>
            <a:r>
              <a:rPr lang="en-US" dirty="0">
                <a:latin typeface="Nimbus Mono"/>
              </a:rPr>
              <a:t>    </a:t>
            </a:r>
            <a:r>
              <a:rPr lang="en-US" dirty="0">
                <a:solidFill>
                  <a:srgbClr val="C0504D"/>
                </a:solidFill>
                <a:latin typeface="Nimbus Mono"/>
              </a:rPr>
              <a:t>'</a:t>
            </a:r>
            <a:r>
              <a:rPr lang="en-US" dirty="0" err="1">
                <a:solidFill>
                  <a:srgbClr val="C0504D"/>
                </a:solidFill>
                <a:latin typeface="Nimbus Mono"/>
              </a:rPr>
              <a:t>PSchwisow</a:t>
            </a:r>
            <a:r>
              <a:rPr lang="en-US" dirty="0">
                <a:solidFill>
                  <a:srgbClr val="C0504D"/>
                </a:solidFill>
                <a:latin typeface="Nimbus Mono"/>
              </a:rPr>
              <a:t>\\Plugin\\Karma\\'</a:t>
            </a:r>
            <a:r>
              <a:rPr lang="en-US" dirty="0">
                <a:latin typeface="Nimbus Mono"/>
              </a:rPr>
              <a:t> =&gt; array(</a:t>
            </a:r>
          </a:p>
          <a:p>
            <a:r>
              <a:rPr lang="en-US" dirty="0">
                <a:latin typeface="Nimbus Mono"/>
              </a:rPr>
              <a:t>        $</a:t>
            </a:r>
            <a:r>
              <a:rPr lang="en-US" dirty="0" err="1">
                <a:latin typeface="Nimbus Mono"/>
              </a:rPr>
              <a:t>baseDir</a:t>
            </a:r>
            <a:r>
              <a:rPr lang="en-US" dirty="0">
                <a:latin typeface="Nimbus Mono"/>
              </a:rPr>
              <a:t> . </a:t>
            </a:r>
            <a:r>
              <a:rPr lang="en-US" dirty="0">
                <a:solidFill>
                  <a:srgbClr val="C0504D"/>
                </a:solidFill>
                <a:latin typeface="Nimbus Mono"/>
              </a:rPr>
              <a:t>'/../karma/</a:t>
            </a:r>
            <a:r>
              <a:rPr lang="en-US" dirty="0" err="1">
                <a:solidFill>
                  <a:srgbClr val="C0504D"/>
                </a:solidFill>
                <a:latin typeface="Nimbus Mono"/>
              </a:rPr>
              <a:t>src</a:t>
            </a:r>
            <a:r>
              <a:rPr lang="en-US" dirty="0">
                <a:solidFill>
                  <a:srgbClr val="C0504D"/>
                </a:solidFill>
                <a:latin typeface="Nimbus Mono"/>
              </a:rPr>
              <a:t>'</a:t>
            </a:r>
            <a:r>
              <a:rPr lang="en-US" dirty="0">
                <a:latin typeface="Nimbus Mono"/>
              </a:rPr>
              <a:t>,</a:t>
            </a:r>
          </a:p>
          <a:p>
            <a:r>
              <a:rPr lang="en-US" dirty="0">
                <a:latin typeface="Nimbus Mono"/>
              </a:rPr>
              <a:t>        $</a:t>
            </a:r>
            <a:r>
              <a:rPr lang="en-US" dirty="0" err="1">
                <a:latin typeface="Nimbus Mono"/>
              </a:rPr>
              <a:t>vendorDir</a:t>
            </a:r>
            <a:r>
              <a:rPr lang="en-US" dirty="0">
                <a:latin typeface="Nimbus Mono"/>
              </a:rPr>
              <a:t> . </a:t>
            </a:r>
            <a:r>
              <a:rPr lang="en-US" dirty="0">
                <a:solidFill>
                  <a:srgbClr val="C0504D"/>
                </a:solidFill>
                <a:latin typeface="Nimbus Mono"/>
              </a:rPr>
              <a:t>'/</a:t>
            </a:r>
            <a:r>
              <a:rPr lang="en-US" dirty="0" err="1">
                <a:solidFill>
                  <a:srgbClr val="C0504D"/>
                </a:solidFill>
                <a:latin typeface="Nimbus Mono"/>
              </a:rPr>
              <a:t>pschwisow</a:t>
            </a:r>
            <a:r>
              <a:rPr lang="en-US" dirty="0">
                <a:solidFill>
                  <a:srgbClr val="C0504D"/>
                </a:solidFill>
                <a:latin typeface="Nimbus Mono"/>
              </a:rPr>
              <a:t>/</a:t>
            </a:r>
            <a:r>
              <a:rPr lang="en-US" dirty="0" err="1">
                <a:solidFill>
                  <a:srgbClr val="C0504D"/>
                </a:solidFill>
                <a:latin typeface="Nimbus Mono"/>
              </a:rPr>
              <a:t>irc</a:t>
            </a:r>
            <a:r>
              <a:rPr lang="en-US" dirty="0">
                <a:solidFill>
                  <a:srgbClr val="C0504D"/>
                </a:solidFill>
                <a:latin typeface="Nimbus Mono"/>
              </a:rPr>
              <a:t>-plugin-react-karma/</a:t>
            </a:r>
            <a:r>
              <a:rPr lang="en-US" dirty="0" err="1">
                <a:solidFill>
                  <a:srgbClr val="C0504D"/>
                </a:solidFill>
                <a:latin typeface="Nimbus Mono"/>
              </a:rPr>
              <a:t>src</a:t>
            </a:r>
            <a:r>
              <a:rPr lang="en-US" dirty="0">
                <a:solidFill>
                  <a:srgbClr val="C0504D"/>
                </a:solidFill>
                <a:latin typeface="Nimbus Mono"/>
              </a:rPr>
              <a:t>'</a:t>
            </a:r>
          </a:p>
          <a:p>
            <a:r>
              <a:rPr lang="en-US" dirty="0">
                <a:latin typeface="Nimbus Mono"/>
              </a:rPr>
              <a:t>    ),</a:t>
            </a:r>
          </a:p>
          <a:p>
            <a:r>
              <a:rPr lang="en-US" dirty="0">
                <a:latin typeface="Nimbus Mono"/>
              </a:rPr>
              <a:t>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9144000" cy="437980"/>
          </a:xfr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2000" dirty="0">
                <a:latin typeface="HVD Comic Serif Pro"/>
              </a:rPr>
              <a:t>Example 2-2: vendor/composer/autoload_psr4.php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@PSchwisow</a:t>
            </a:r>
          </a:p>
        </p:txBody>
      </p:sp>
      <p:pic>
        <p:nvPicPr>
          <p:cNvPr id="7" name="Picture 6" descr="logo-composer-transparent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0081" y="4058412"/>
            <a:ext cx="883920" cy="108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539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Inline Aliases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aliases tell Composer to use one version of a package as if it were another version.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@PSchwisow</a:t>
            </a:r>
          </a:p>
        </p:txBody>
      </p:sp>
      <p:pic>
        <p:nvPicPr>
          <p:cNvPr id="5" name="Picture 4" descr="logo-composer-transparent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5979"/>
            <a:ext cx="883920" cy="108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818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customXml/itemProps3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27721</TotalTime>
  <Words>2474</Words>
  <Application>Microsoft Macintosh PowerPoint</Application>
  <PresentationFormat>On-screen Show (16:9)</PresentationFormat>
  <Paragraphs>545</Paragraphs>
  <Slides>39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Aller</vt:lpstr>
      <vt:lpstr>Arial</vt:lpstr>
      <vt:lpstr>Calibri</vt:lpstr>
      <vt:lpstr>Consolas</vt:lpstr>
      <vt:lpstr>HVD Comic Serif Pro</vt:lpstr>
      <vt:lpstr>Nimbus Mono</vt:lpstr>
      <vt:lpstr>Office Theme</vt:lpstr>
      <vt:lpstr>10 Things You Didn’t Know You Could Do With Composer</vt:lpstr>
      <vt:lpstr>10 Things You May Already Know…</vt:lpstr>
      <vt:lpstr>1. Optimize Autoloader</vt:lpstr>
      <vt:lpstr>1. Optimize Autoloader</vt:lpstr>
      <vt:lpstr>1. Optimize Autoloader</vt:lpstr>
      <vt:lpstr>2. Override Autoloading</vt:lpstr>
      <vt:lpstr>Example 2-1: Override Autoloading in composer.json</vt:lpstr>
      <vt:lpstr>Example 2-2: vendor/composer/autoload_psr4.php</vt:lpstr>
      <vt:lpstr>3. Inline Aliases</vt:lpstr>
      <vt:lpstr>Example 3-1: Before Inline Alias</vt:lpstr>
      <vt:lpstr>Example 3-2: With Inline Alias</vt:lpstr>
      <vt:lpstr>4. Beyond Require</vt:lpstr>
      <vt:lpstr>4. Beyond Require</vt:lpstr>
      <vt:lpstr>4. Beyond Require</vt:lpstr>
      <vt:lpstr>4. Beyond Require</vt:lpstr>
      <vt:lpstr>4. Beyond Require</vt:lpstr>
      <vt:lpstr>5. Non-Packagist Repos</vt:lpstr>
      <vt:lpstr>Example 5-1: VCS Repositories</vt:lpstr>
      <vt:lpstr>Example 5-2: Package Repositories</vt:lpstr>
      <vt:lpstr>6. dist vs. source</vt:lpstr>
      <vt:lpstr>6. dist vs. source</vt:lpstr>
      <vt:lpstr>6. dist vs. source</vt:lpstr>
      <vt:lpstr>7. Vendor Binaries</vt:lpstr>
      <vt:lpstr>7. Vendor Binaries</vt:lpstr>
      <vt:lpstr>8. Scripts and Extra</vt:lpstr>
      <vt:lpstr>8. Scripts and Extra</vt:lpstr>
      <vt:lpstr>Example 8-1: Calling Scripts</vt:lpstr>
      <vt:lpstr>Example 8-2: Script Definitions</vt:lpstr>
      <vt:lpstr>9. Informational Tools</vt:lpstr>
      <vt:lpstr>9. Informational Tools</vt:lpstr>
      <vt:lpstr>9. Informational Tools</vt:lpstr>
      <vt:lpstr>9. Informational Tools</vt:lpstr>
      <vt:lpstr>9. Informational Tools</vt:lpstr>
      <vt:lpstr>9. Informational Tools</vt:lpstr>
      <vt:lpstr>9. Informational Tools</vt:lpstr>
      <vt:lpstr>10. Configuration</vt:lpstr>
      <vt:lpstr>Example 10-1: Path Configuration</vt:lpstr>
      <vt:lpstr>Example 10-2: More Configuration</vt:lpstr>
      <vt:lpstr>Who Am I? Feedback / Contact / Slides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Lindsay Schwisow</cp:lastModifiedBy>
  <cp:revision>122</cp:revision>
  <dcterms:created xsi:type="dcterms:W3CDTF">2010-04-12T23:12:02Z</dcterms:created>
  <dcterms:modified xsi:type="dcterms:W3CDTF">2018-09-09T22:10:19Z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