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5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>
      <p:cViewPr varScale="1">
        <p:scale>
          <a:sx n="83" d="100"/>
          <a:sy n="83" d="100"/>
        </p:scale>
        <p:origin x="-150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ivam\Downloads\Telegram%20Desktop\TBC%20tabl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Themal Conductivity in W/(m-k)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</c:v>
                </c:pt>
                <c:pt idx="1">
                  <c:v>24.1</c:v>
                </c:pt>
                <c:pt idx="2">
                  <c:v>4.8</c:v>
                </c:pt>
                <c:pt idx="3">
                  <c:v>1.5</c:v>
                </c:pt>
                <c:pt idx="4">
                  <c:v>2.9</c:v>
                </c:pt>
                <c:pt idx="5">
                  <c:v>0.5</c:v>
                </c:pt>
                <c:pt idx="6">
                  <c:v>2.5632000000000001</c:v>
                </c:pt>
                <c:pt idx="7">
                  <c:v>2.13</c:v>
                </c:pt>
                <c:pt idx="8">
                  <c:v>1.8</c:v>
                </c:pt>
                <c:pt idx="9">
                  <c:v>8.120000000000001</c:v>
                </c:pt>
                <c:pt idx="10">
                  <c:v>3.4499999999999997</c:v>
                </c:pt>
                <c:pt idx="11">
                  <c:v>8.120000000000001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Density in Kg/m3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3950</c:v>
                </c:pt>
                <c:pt idx="1">
                  <c:v>4700</c:v>
                </c:pt>
                <c:pt idx="2">
                  <c:v>4690</c:v>
                </c:pt>
                <c:pt idx="3" formatCode="0.00E+00">
                  <c:v>4230</c:v>
                </c:pt>
                <c:pt idx="4">
                  <c:v>5680</c:v>
                </c:pt>
                <c:pt idx="5">
                  <c:v>2200</c:v>
                </c:pt>
                <c:pt idx="6">
                  <c:v>5890</c:v>
                </c:pt>
                <c:pt idx="7">
                  <c:v>6036</c:v>
                </c:pt>
                <c:pt idx="8">
                  <c:v>6025</c:v>
                </c:pt>
                <c:pt idx="9">
                  <c:v>6352</c:v>
                </c:pt>
                <c:pt idx="10">
                  <c:v>5980</c:v>
                </c:pt>
                <c:pt idx="11">
                  <c:v>6209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Heat Capacity at Constant Pressure in J/(kg-k)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451</c:v>
                </c:pt>
                <c:pt idx="1">
                  <c:v>750</c:v>
                </c:pt>
                <c:pt idx="2">
                  <c:v>683</c:v>
                </c:pt>
                <c:pt idx="3">
                  <c:v>280</c:v>
                </c:pt>
                <c:pt idx="4">
                  <c:v>280</c:v>
                </c:pt>
                <c:pt idx="5">
                  <c:v>425</c:v>
                </c:pt>
                <c:pt idx="6">
                  <c:v>529</c:v>
                </c:pt>
                <c:pt idx="7">
                  <c:v>534.5</c:v>
                </c:pt>
                <c:pt idx="8">
                  <c:v>560</c:v>
                </c:pt>
                <c:pt idx="9">
                  <c:v>625</c:v>
                </c:pt>
                <c:pt idx="10">
                  <c:v>475</c:v>
                </c:pt>
                <c:pt idx="11">
                  <c:v>680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Hot temperature in DegC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1440</c:v>
                </c:pt>
                <c:pt idx="1">
                  <c:v>1137</c:v>
                </c:pt>
                <c:pt idx="2">
                  <c:v>1350</c:v>
                </c:pt>
                <c:pt idx="3">
                  <c:v>1445.7750000000001</c:v>
                </c:pt>
                <c:pt idx="4">
                  <c:v>1445.7750000000001</c:v>
                </c:pt>
                <c:pt idx="5">
                  <c:v>1220</c:v>
                </c:pt>
                <c:pt idx="6">
                  <c:v>1445.7750000000001</c:v>
                </c:pt>
                <c:pt idx="7">
                  <c:v>1445.7750000000001</c:v>
                </c:pt>
                <c:pt idx="8">
                  <c:v>1820</c:v>
                </c:pt>
                <c:pt idx="9">
                  <c:v>1815</c:v>
                </c:pt>
                <c:pt idx="10">
                  <c:v>1795</c:v>
                </c:pt>
                <c:pt idx="11">
                  <c:v>1825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Average of temperature thermal barrier in(Deg C)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530.26</c:v>
                </c:pt>
                <c:pt idx="1">
                  <c:v>530.26</c:v>
                </c:pt>
                <c:pt idx="2">
                  <c:v>530.26</c:v>
                </c:pt>
                <c:pt idx="3">
                  <c:v>530.26</c:v>
                </c:pt>
                <c:pt idx="4">
                  <c:v>530.5</c:v>
                </c:pt>
                <c:pt idx="5">
                  <c:v>530.26</c:v>
                </c:pt>
                <c:pt idx="6">
                  <c:v>530.26</c:v>
                </c:pt>
                <c:pt idx="7">
                  <c:v>530.5</c:v>
                </c:pt>
                <c:pt idx="8">
                  <c:v>530.04999999999939</c:v>
                </c:pt>
                <c:pt idx="9">
                  <c:v>530.04999999999939</c:v>
                </c:pt>
                <c:pt idx="10">
                  <c:v>530.04999999999939</c:v>
                </c:pt>
                <c:pt idx="11">
                  <c:v>530.04999999999939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Average of temperature in layer 1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Sheet1!$G$2:$G$13</c:f>
              <c:numCache>
                <c:formatCode>General</c:formatCode>
                <c:ptCount val="12"/>
                <c:pt idx="0">
                  <c:v>472.8</c:v>
                </c:pt>
                <c:pt idx="1">
                  <c:v>472.97999999999956</c:v>
                </c:pt>
                <c:pt idx="2">
                  <c:v>472.97999999999956</c:v>
                </c:pt>
                <c:pt idx="3">
                  <c:v>472.97999999999956</c:v>
                </c:pt>
                <c:pt idx="4">
                  <c:v>472.64000000000038</c:v>
                </c:pt>
                <c:pt idx="5">
                  <c:v>472.97999999999956</c:v>
                </c:pt>
                <c:pt idx="6">
                  <c:v>472.97999999999956</c:v>
                </c:pt>
                <c:pt idx="7">
                  <c:v>472.97999999999956</c:v>
                </c:pt>
                <c:pt idx="8">
                  <c:v>472.64000000000038</c:v>
                </c:pt>
                <c:pt idx="9">
                  <c:v>472.64000000000038</c:v>
                </c:pt>
                <c:pt idx="10">
                  <c:v>472.64000000000038</c:v>
                </c:pt>
                <c:pt idx="11">
                  <c:v>472.64000000000038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Average of temperature in layer2</c:v>
                </c:pt>
              </c:strCache>
            </c:strRef>
          </c:tx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Amorphous Al2O3</c:v>
                </c:pt>
                <c:pt idx="1">
                  <c:v>Amorphous MoO3</c:v>
                </c:pt>
                <c:pt idx="2">
                  <c:v>Amorphous TiO2</c:v>
                </c:pt>
                <c:pt idx="3">
                  <c:v>Pure ZrO2</c:v>
                </c:pt>
                <c:pt idx="4">
                  <c:v>ZrO2</c:v>
                </c:pt>
                <c:pt idx="5">
                  <c:v>7-8YSZ</c:v>
                </c:pt>
                <c:pt idx="6">
                  <c:v>80%ZrO2+10%Y2O3+10%MoO3</c:v>
                </c:pt>
                <c:pt idx="7">
                  <c:v>90%ZrO2+5%Y2O3+5%MoO3</c:v>
                </c:pt>
                <c:pt idx="8">
                  <c:v>80%ZrO2+10%Y2O3+10%Al2O3</c:v>
                </c:pt>
                <c:pt idx="9">
                  <c:v>90%ZrO2+5%Y2O3+5%Al2O3</c:v>
                </c:pt>
                <c:pt idx="10">
                  <c:v>80%ZrO2+10%Y2O3+10%TiO2</c:v>
                </c:pt>
                <c:pt idx="11">
                  <c:v>90%ZrO2+5%Y2O3+5%TiO2</c:v>
                </c:pt>
              </c:strCache>
            </c:strRef>
          </c:cat>
          <c:val>
            <c:numRef>
              <c:f>Sheet1!$H$2:$H$13</c:f>
              <c:numCache>
                <c:formatCode>General</c:formatCode>
                <c:ptCount val="12"/>
                <c:pt idx="0">
                  <c:v>568.44999999999948</c:v>
                </c:pt>
                <c:pt idx="1">
                  <c:v>568.44999999999948</c:v>
                </c:pt>
                <c:pt idx="2">
                  <c:v>568.44999999999948</c:v>
                </c:pt>
                <c:pt idx="3">
                  <c:v>568.44999999999948</c:v>
                </c:pt>
                <c:pt idx="4">
                  <c:v>568.32999999999947</c:v>
                </c:pt>
                <c:pt idx="5">
                  <c:v>568.75</c:v>
                </c:pt>
                <c:pt idx="6">
                  <c:v>568.32999999999947</c:v>
                </c:pt>
                <c:pt idx="7">
                  <c:v>568.32999999999947</c:v>
                </c:pt>
                <c:pt idx="8">
                  <c:v>568.32999999999947</c:v>
                </c:pt>
                <c:pt idx="9">
                  <c:v>568.32999999999947</c:v>
                </c:pt>
                <c:pt idx="10">
                  <c:v>568.32999999999947</c:v>
                </c:pt>
                <c:pt idx="11">
                  <c:v>568.32999999999947</c:v>
                </c:pt>
              </c:numCache>
            </c:numRef>
          </c:val>
        </c:ser>
        <c:marker val="1"/>
        <c:axId val="121965952"/>
        <c:axId val="121996416"/>
      </c:lineChart>
      <c:catAx>
        <c:axId val="121965952"/>
        <c:scaling>
          <c:orientation val="minMax"/>
        </c:scaling>
        <c:axPos val="b"/>
        <c:tickLblPos val="nextTo"/>
        <c:crossAx val="121996416"/>
        <c:crosses val="autoZero"/>
        <c:auto val="1"/>
        <c:lblAlgn val="ctr"/>
        <c:lblOffset val="100"/>
      </c:catAx>
      <c:valAx>
        <c:axId val="121996416"/>
        <c:scaling>
          <c:orientation val="minMax"/>
        </c:scaling>
        <c:axPos val="l"/>
        <c:majorGridlines/>
        <c:numFmt formatCode="General" sourceLinked="1"/>
        <c:tickLblPos val="nextTo"/>
        <c:crossAx val="12196595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F44E9-CDB0-4EE0-9A4F-FD82CDCB336A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B684D-894D-463E-8292-62188F36A1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B684D-894D-463E-8292-62188F36A1D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B684D-894D-463E-8292-62188F36A1D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B684D-894D-463E-8292-62188F36A1D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7B408-14FC-41D3-A772-9C536AA3BB63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BCF46-1570-4C78-91FA-DBB0729F35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16632"/>
            <a:ext cx="8532440" cy="1512168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268760"/>
            <a:ext cx="8712968" cy="3672408"/>
          </a:xfrm>
        </p:spPr>
        <p:txBody>
          <a:bodyPr>
            <a:normAutofit fontScale="92500" lnSpcReduction="10000"/>
          </a:bodyPr>
          <a:lstStyle/>
          <a:p>
            <a:endParaRPr lang="en-IN" sz="2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 THE ESTEEMED GUIDANCE OF</a:t>
            </a:r>
          </a:p>
          <a:p>
            <a:r>
              <a:rPr lang="en-IN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 HOD )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DR. M. RAMALINGA REDDY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(Director)</a:t>
            </a:r>
          </a:p>
          <a:p>
            <a:r>
              <a:rPr lang="en-I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DR. S. NAGA KALYAN</a:t>
            </a:r>
          </a:p>
          <a:p>
            <a:r>
              <a:rPr lang="en-IN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(Professor)</a:t>
            </a:r>
          </a:p>
          <a:p>
            <a:endParaRPr lang="en-IN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SUBMITTED BY</a:t>
            </a:r>
          </a:p>
          <a:p>
            <a:r>
              <a:rPr lang="en-IN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PARVATHAM SIVA MALLIKARJUN             18WJ1A03F3</a:t>
            </a:r>
          </a:p>
          <a:p>
            <a:endParaRPr lang="en-IN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5589240"/>
            <a:ext cx="642793" cy="83820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</p:pic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1619672" y="5733256"/>
            <a:ext cx="698477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DEPARTMENT OF MECHANICAL ENGINEERING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GURU NANAK INSTITUTIONS TECHNICAL CAMPUS (AUTONOMOUS)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3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(AUTONOMOUS)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Among these TBC’s the pure ZrO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7 – 8 YSZ shown better performance comparatively.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Almost the all TBC’s composites shown similar performance with optimum variation.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GRAPH OF COMPOSITES WITH THEIR PROPERTIES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Line graphs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1484784"/>
            <a:ext cx="34043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1556792"/>
            <a:ext cx="340436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of pure ZrO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4128" y="1412776"/>
            <a:ext cx="3086100" cy="260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43608" y="1268760"/>
          <a:ext cx="4439816" cy="2702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9908"/>
                <a:gridCol w="2219908"/>
              </a:tblGrid>
              <a:tr h="67560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Thermal Conductivity in W/(m-k)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675604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in Kg/m3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4230</a:t>
                      </a:r>
                      <a:endParaRPr lang="en-US" dirty="0"/>
                    </a:p>
                  </a:txBody>
                  <a:tcPr/>
                </a:tc>
              </a:tr>
              <a:tr h="675604">
                <a:tc>
                  <a:txBody>
                    <a:bodyPr/>
                    <a:lstStyle/>
                    <a:p>
                      <a:r>
                        <a:rPr lang="en-US" dirty="0" smtClean="0"/>
                        <a:t>Hot temperature in </a:t>
                      </a:r>
                      <a:r>
                        <a:rPr lang="en-US" dirty="0" err="1" smtClean="0"/>
                        <a:t>DegC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1445.775</a:t>
                      </a:r>
                      <a:endParaRPr lang="en-US" dirty="0"/>
                    </a:p>
                  </a:txBody>
                  <a:tcPr/>
                </a:tc>
              </a:tr>
              <a:tr h="675604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thermal barrier in(Deg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Performance of 7-8YSZ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95536" y="1988840"/>
          <a:ext cx="4439816" cy="27024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19908"/>
                <a:gridCol w="2219908"/>
              </a:tblGrid>
              <a:tr h="67560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Thermal Conductivity in W/(m-k)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</a:tr>
              <a:tr h="675604">
                <a:tc>
                  <a:txBody>
                    <a:bodyPr/>
                    <a:lstStyle/>
                    <a:p>
                      <a:r>
                        <a:rPr lang="en-US" dirty="0" smtClean="0"/>
                        <a:t>Density in Kg/m3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4230</a:t>
                      </a:r>
                      <a:endParaRPr lang="en-US" dirty="0"/>
                    </a:p>
                  </a:txBody>
                  <a:tcPr/>
                </a:tc>
              </a:tr>
              <a:tr h="675604">
                <a:tc>
                  <a:txBody>
                    <a:bodyPr/>
                    <a:lstStyle/>
                    <a:p>
                      <a:r>
                        <a:rPr lang="en-US" dirty="0" smtClean="0"/>
                        <a:t>Hot temperature in </a:t>
                      </a:r>
                      <a:r>
                        <a:rPr lang="en-US" dirty="0" err="1" smtClean="0"/>
                        <a:t>DegC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1445.775</a:t>
                      </a:r>
                      <a:endParaRPr lang="en-US" dirty="0"/>
                    </a:p>
                  </a:txBody>
                  <a:tcPr/>
                </a:tc>
              </a:tr>
              <a:tr h="675604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 thermal barrier in(Deg 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530.5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2060848"/>
            <a:ext cx="29523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COMPUTATION METHOD OF TWO COMPONENTS BY THERMAL ANALYSIS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700808"/>
            <a:ext cx="277530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88224" y="1556792"/>
            <a:ext cx="2400300" cy="241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4221088"/>
            <a:ext cx="5904656" cy="24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AND DISCUSSIONS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268760"/>
            <a:ext cx="30112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1124744"/>
            <a:ext cx="27511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9512" y="1772816"/>
            <a:ext cx="316835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We have seen more heat dissipation and more barrier temperature in Pure ZrO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and</a:t>
            </a:r>
          </a:p>
          <a:p>
            <a:r>
              <a:rPr lang="en-US" sz="2000" dirty="0" smtClean="0"/>
              <a:t>7-8 YSZ 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By meshing and swept of finite element analysis according to the analysis </a:t>
            </a:r>
          </a:p>
          <a:p>
            <a:r>
              <a:rPr lang="en-US" sz="2000" dirty="0" smtClean="0"/>
              <a:t>two composites are have better performance comparatively.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pure ZrO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,7-8 YSZ variants proved better by barrier temperatures.</a:t>
            </a:r>
            <a:r>
              <a:rPr lang="en-US" sz="2000" baseline="-25000" dirty="0" smtClean="0"/>
              <a:t>     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CONCULSION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last we have conclude that better barrier temperature is obtained in Pure ZrO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7-8 YSZ 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Though other TBC’s have similar performance but Pure ZrO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7-8 YSZ having miniature difference in temperatures.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two TBC’s can further may undergo experimentally in future.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229600" cy="11430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References: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[1]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Giannozzi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Paolo, Stefano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Baroni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Nicola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Bonini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Matteo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Calandra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Roberto Car, Carlo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Cavazzoni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Davide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Ceresoli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et al. "QUANTUM ESPRESSO: a modular and open-source software project for quantum simulations of materials." Journal of physics: Condensed matter 21, no. 39,p.p.395502, 2009.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[2] Vanderbilt, David. "Soft self-consistent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pseudopotentials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in a generalized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eigenvalue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formalism." Physical Review B 41, no. 11,p.p. 7892, 1990.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Perdew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John P.,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Kieron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Burke, and Matthias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Ernzerhof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"Generalized gradient approximation made simple." Physical review letters 77, no. 18, p.p. 3865,1996.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[4]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Silva, Juarez LF, M. Veronica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Ganduglia-Pirovano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Joachim Sauer,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Veronika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Bayer, and Georg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Kresse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"Hybrid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functionals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applied to rare-earth oxides: The example of ceria." Physical Review B 75, no. 4, p.p. 045121, 2007.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[5] G.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Kresse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"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-Initio Molecular-Dynamics for Liquid-Metals," Journal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NonCrystalline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Solids, vol. 193, pp. 222-229, Dec 1995.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[6] P. F. </a:t>
            </a:r>
            <a:r>
              <a:rPr lang="en-US" sz="1800" dirty="0" err="1" smtClean="0"/>
              <a:t>Manicone</a:t>
            </a:r>
            <a:r>
              <a:rPr lang="en-US" sz="1800" dirty="0" smtClean="0"/>
              <a:t>, P. Rossi </a:t>
            </a:r>
            <a:r>
              <a:rPr lang="en-US" sz="1800" dirty="0" err="1" smtClean="0"/>
              <a:t>Iommetti</a:t>
            </a:r>
            <a:r>
              <a:rPr lang="en-US" sz="1800" dirty="0" smtClean="0"/>
              <a:t>, and L. </a:t>
            </a:r>
            <a:r>
              <a:rPr lang="en-US" sz="1800" dirty="0" err="1" smtClean="0"/>
              <a:t>Raffaelli</a:t>
            </a:r>
            <a:r>
              <a:rPr lang="en-US" sz="1800" dirty="0" smtClean="0"/>
              <a:t>, "An overview of </a:t>
            </a:r>
            <a:r>
              <a:rPr lang="en-US" sz="1800" dirty="0" err="1" smtClean="0"/>
              <a:t>zirconia</a:t>
            </a:r>
            <a:r>
              <a:rPr lang="en-US" sz="1800" dirty="0" smtClean="0"/>
              <a:t> ceramics: basic properties and clinical applications," Journal of Dentistry, vol. 35, pp. 819-26, 2007. </a:t>
            </a:r>
          </a:p>
          <a:p>
            <a:r>
              <a:rPr lang="en-US" sz="1800" dirty="0" smtClean="0"/>
              <a:t>[7] D. Vanderbilt, "Soft self-consistent </a:t>
            </a:r>
            <a:r>
              <a:rPr lang="en-US" sz="1800" dirty="0" err="1" smtClean="0"/>
              <a:t>pseudopotentials</a:t>
            </a:r>
            <a:r>
              <a:rPr lang="en-US" sz="1800" dirty="0" smtClean="0"/>
              <a:t> in a generalized </a:t>
            </a:r>
            <a:r>
              <a:rPr lang="en-US" sz="1800" dirty="0" err="1" smtClean="0"/>
              <a:t>eigenvalue</a:t>
            </a:r>
            <a:r>
              <a:rPr lang="en-US" sz="1800" dirty="0" smtClean="0"/>
              <a:t> formalism," Physical review. B, Condensed matter, vol. 41, pp. 7892-7895, 1990.</a:t>
            </a:r>
          </a:p>
          <a:p>
            <a:r>
              <a:rPr lang="en-US" sz="1800" dirty="0" smtClean="0"/>
              <a:t> [8] A. Togo, F. Oba, and I. Tanaka, "First-principles calculations of the </a:t>
            </a:r>
            <a:r>
              <a:rPr lang="en-US" sz="1800" dirty="0" err="1" smtClean="0"/>
              <a:t>ferroelastic</a:t>
            </a:r>
            <a:r>
              <a:rPr lang="en-US" sz="1800" dirty="0" smtClean="0"/>
              <a:t> transition between </a:t>
            </a:r>
            <a:r>
              <a:rPr lang="en-US" sz="1800" dirty="0" err="1" smtClean="0"/>
              <a:t>rutiletype</a:t>
            </a:r>
            <a:r>
              <a:rPr lang="en-US" sz="1800" dirty="0" smtClean="0"/>
              <a:t> and CaCl2-type SiO2 at high pressures," </a:t>
            </a:r>
            <a:r>
              <a:rPr lang="en-US" sz="1800" dirty="0" err="1" smtClean="0"/>
              <a:t>Physial</a:t>
            </a:r>
            <a:r>
              <a:rPr lang="en-US" sz="1800" dirty="0" smtClean="0"/>
              <a:t> Review B, vol. 78, p. 134106, 2008. 40 </a:t>
            </a:r>
          </a:p>
          <a:p>
            <a:r>
              <a:rPr lang="en-US" sz="1800" dirty="0" smtClean="0"/>
              <a:t>[9] </a:t>
            </a:r>
            <a:r>
              <a:rPr lang="en-US" sz="1800" dirty="0" err="1" smtClean="0"/>
              <a:t>Naray-Szabo</a:t>
            </a:r>
            <a:r>
              <a:rPr lang="en-US" sz="1800" dirty="0" smtClean="0"/>
              <a:t>, S., </a:t>
            </a:r>
            <a:r>
              <a:rPr lang="en-US" sz="1800" dirty="0" err="1" smtClean="0"/>
              <a:t>Zeitschrift</a:t>
            </a:r>
            <a:r>
              <a:rPr lang="en-US" sz="1800" dirty="0" smtClean="0"/>
              <a:t> </a:t>
            </a:r>
            <a:r>
              <a:rPr lang="en-US" sz="1800" dirty="0" err="1" smtClean="0"/>
              <a:t>fuer</a:t>
            </a:r>
            <a:r>
              <a:rPr lang="en-US" sz="1800" dirty="0" smtClean="0"/>
              <a:t> </a:t>
            </a:r>
            <a:r>
              <a:rPr lang="en-US" sz="1800" dirty="0" err="1" smtClean="0"/>
              <a:t>Kristallographie</a:t>
            </a:r>
            <a:r>
              <a:rPr lang="en-US" sz="1800" dirty="0" smtClean="0"/>
              <a:t>, </a:t>
            </a:r>
            <a:r>
              <a:rPr lang="en-US" sz="1800" dirty="0" err="1" smtClean="0"/>
              <a:t>Kristallgeometrie</a:t>
            </a:r>
            <a:r>
              <a:rPr lang="en-US" sz="1800" dirty="0" smtClean="0"/>
              <a:t>, </a:t>
            </a:r>
            <a:r>
              <a:rPr lang="en-US" sz="1800" dirty="0" err="1" smtClean="0"/>
              <a:t>Kristallphysik</a:t>
            </a:r>
            <a:r>
              <a:rPr lang="en-US" sz="1800" dirty="0" smtClean="0"/>
              <a:t>, </a:t>
            </a:r>
            <a:r>
              <a:rPr lang="en-US" sz="1800" dirty="0" err="1" smtClean="0"/>
              <a:t>Kristallchemie</a:t>
            </a:r>
            <a:r>
              <a:rPr lang="en-US" sz="1800" dirty="0" smtClean="0"/>
              <a:t> (-144,1977), 94, 414, (1936). </a:t>
            </a:r>
          </a:p>
          <a:p>
            <a:r>
              <a:rPr lang="en-US" sz="1800" dirty="0" smtClean="0"/>
              <a:t>[10] </a:t>
            </a:r>
            <a:r>
              <a:rPr lang="en-US" sz="1800" dirty="0" err="1" smtClean="0"/>
              <a:t>Faucher</a:t>
            </a:r>
            <a:r>
              <a:rPr lang="en-US" sz="1800" dirty="0" smtClean="0"/>
              <a:t>, M., Golden Book of Phase Transitions, Wroclaw, 1, 1, (2002).</a:t>
            </a:r>
          </a:p>
          <a:p>
            <a:r>
              <a:rPr lang="en-US" sz="1800" dirty="0" smtClean="0"/>
              <a:t> [11] </a:t>
            </a:r>
            <a:r>
              <a:rPr lang="en-US" sz="1800" dirty="0" err="1" smtClean="0"/>
              <a:t>Dachille</a:t>
            </a:r>
            <a:r>
              <a:rPr lang="en-US" sz="1800" dirty="0" smtClean="0"/>
              <a:t>, F. Simons, P.Y., </a:t>
            </a:r>
            <a:r>
              <a:rPr lang="en-US" sz="1800" dirty="0" err="1" smtClean="0"/>
              <a:t>Acta</a:t>
            </a:r>
            <a:r>
              <a:rPr lang="en-US" sz="1800" dirty="0" smtClean="0"/>
              <a:t> </a:t>
            </a:r>
            <a:r>
              <a:rPr lang="en-US" sz="1800" dirty="0" err="1" smtClean="0"/>
              <a:t>Crystallographica</a:t>
            </a:r>
            <a:r>
              <a:rPr lang="en-US" sz="1800" dirty="0" smtClean="0"/>
              <a:t> (1,1948-23,1967), 23, 334, (1967)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AIM OF THE PROJECT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99592" y="306896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6868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determine the better thermal barrier coatings on steel surface</a:t>
            </a:r>
          </a:p>
          <a:p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6" name="Google Shape;63;p14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1043608" y="3861048"/>
            <a:ext cx="7344816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[12]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Rietveld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HM (1967) Line profiles of neutron powder-diffraction peaks for structure refinement.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Acta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Crystallogr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22(1):151-152.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[13] Williamson GK, Hall WH (1953) X-ray line broadening from filed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aluminium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and wolfram.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Acta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Metall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Mater 1(1): 22-31. </a:t>
            </a:r>
          </a:p>
          <a:p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[14] Momma K, Izumi F (2011) VESTA 3 for three-dimensional visualization of crystal, volumetric and morphology data. J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Appl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dirty="0" err="1" smtClean="0">
                <a:latin typeface="Times New Roman" pitchFamily="18" charset="0"/>
                <a:cs typeface="Times New Roman" pitchFamily="18" charset="0"/>
              </a:rPr>
              <a:t>Crystallogr</a:t>
            </a:r>
            <a:r>
              <a:rPr lang="en-US" sz="1900" dirty="0" smtClean="0">
                <a:latin typeface="Times New Roman" pitchFamily="18" charset="0"/>
                <a:cs typeface="Times New Roman" pitchFamily="18" charset="0"/>
              </a:rPr>
              <a:t> 44(6):1272-1276.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96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THANK YOU</a:t>
            </a:r>
          </a:p>
          <a:p>
            <a:pPr algn="ctr">
              <a:buNone/>
            </a:pPr>
            <a:r>
              <a:rPr lang="en-US" sz="9600" dirty="0" smtClean="0">
                <a:solidFill>
                  <a:schemeClr val="tx2">
                    <a:lumMod val="50000"/>
                  </a:schemeClr>
                </a:solidFill>
                <a:latin typeface="Arial Black" pitchFamily="34" charset="0"/>
              </a:rPr>
              <a:t>SIR</a:t>
            </a:r>
            <a:endParaRPr lang="en-US" sz="9600" dirty="0">
              <a:solidFill>
                <a:schemeClr val="tx2">
                  <a:lumMod val="50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Main Objective is to choose the better variant TBC among the other TBC’S which is computed.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better variant TBC will be more in heat dissipation.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TBC are applied for need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to tinny surfaces operational at elevated temperatures, as a variety of exhaust heat management.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We use Steel AISL4340 as the metal substrate in TBCs coatings.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Thermal barrier coatings (TBCs) area unit advanced materials systems typically applied to tinny surfaces operational at elevated temperatures, as a variety of exhaust heat management.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heat barrier coatings resist the thermal conduction by adding composite materials and increasing the heat barrier temperature in numerous fields like a turbine or aero-engine components, area crafts, rocket –jet engines, jet propellers etc.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 heat barrier systems use numerous ceramic constituents to form a barrier to the temperatures tough operational. 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They are doing not type a barrier to hot corrosion and chemical reaction merchandise however do act as an insulation layer reducing the results of thermal conduction.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 these TBC’s the materials area unit applied like composites of Amorphous Al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Amorphous MoO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Amorphous TiO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 Pure ZrO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,7-8YSZ and a few compositions severally were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 to create a TBC layer on the steel surface. That were computed severally.</a:t>
            </a: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According to the Finite component Analysis, the composition of Pure ZrO</a:t>
            </a:r>
            <a:r>
              <a:rPr lang="en-GB" baseline="-25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doped with YSZ TBC have higher performance within the temperature of heat barrier compare to different TBC’s severally.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composite we analyzed are</a:t>
            </a:r>
          </a:p>
          <a:p>
            <a:pPr lvl="0"/>
            <a:r>
              <a:rPr lang="en-GB" dirty="0" smtClean="0"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A Composite Thermal barrier of Amorphous Al2O3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GB" dirty="0" smtClean="0">
              <a:highlight>
                <a:schemeClr val="lt1"/>
              </a:highlight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Amorphous MoO3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Amorphous TiO2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Pure ZrO2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ZrO2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7-8YSZ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80%ZrO2+10%Y2O3+10%MoO3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90%ZrO2+5%Y2O3+5%MoO3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80%ZrO2+10%Y2O3+10%Al2O3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90%ZrO2+5%Y2O3+5%Al2O3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80%ZrO2+10%Y2O3+10%TiO2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          A Composite Thermal barrier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90%ZrO2+5%Y2O3+5%TiO2 doped with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Yttria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stabilized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 (YSZ)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COMPUTATIONAL ANALYSIS OF VARIOUS THERMAL BARRIER COATINGS ON STEEL SURFACE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LITERATURE REVIEW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have gone through research papers are some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Rietveld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HM (1967) Line profiles of neutron powder-diffraction peaks for structure refinement.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Acta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Crystallogr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22(1):151-152.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extracted their material contents from research papers and we observed the X- diffraction method in this we deal about computational method.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From analyzed  TBCs we look into two TBC’s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Pure ZrO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buNone/>
            </a:pP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and 7 – 8 YSZ.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 OF ABBREVATIONS &amp; SYMBOLS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TBC : Thermal barrier coating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Al2O3 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Aluminium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tri oxide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TiO2 : Titanium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oxide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MoO3 : Molybdenum tri oxide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YSZ : Yttrium Stabilized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Zirconia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XRD : X-ray powder diffraction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NACA : National Advisory Committee for Aeronautics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TGO : Thermally Grown Oxide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DFT : Density Functional Theory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GGA : Generalized Gradient Approximation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CASTEP: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CAmbridge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Serial Total Energy Package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VASP: Vienna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initio Simulation Package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VNL-ATK: Virtual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NanoLab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Atomistix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ToolKit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GUI : Graphical User Interface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Wt% : Weight Percentage 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ICSD : Inorganic Crystal Structure Database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1500</Words>
  <Application>Microsoft Office PowerPoint</Application>
  <PresentationFormat>On-screen Show (4:3)</PresentationFormat>
  <Paragraphs>134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LIST OF ABBREVATIONS &amp; SYMBOLS </vt:lpstr>
      <vt:lpstr>COMPUTATIONAL ANALYSIS OF VARIOUS THERMAL BARRIER COATINGS ON STEEL SURFACE</vt:lpstr>
      <vt:lpstr>GRAPH OF COMPOSITES WITH THEIR PROPERTIES </vt:lpstr>
      <vt:lpstr>Results Line graphs</vt:lpstr>
      <vt:lpstr>Performance of pure ZrO2</vt:lpstr>
      <vt:lpstr>Performance of 7-8YSZ</vt:lpstr>
      <vt:lpstr>COMPUTATION METHOD OF TWO COMPONENTS BY THERMAL ANALYSIS </vt:lpstr>
      <vt:lpstr>RESULTS AND DISCUSSIONS </vt:lpstr>
      <vt:lpstr>CONCULSION</vt:lpstr>
      <vt:lpstr>COMPUTATIONAL ANALYSIS OF VARIOUS THERMAL BARRIER COATINGS ON STEEL SURFACE</vt:lpstr>
      <vt:lpstr>COMPUTATIONAL ANALYSIS OF VARIOUS THERMAL BARRIER COATINGS ON STEEL SURFACE</vt:lpstr>
      <vt:lpstr>COMPUTATIONAL ANALYSIS OF VARIOUS THERMAL BARRIER COATINGS ON STEEL SURFACE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ANALYSIS OF VARIOUS THERMAL BARRIER COATINGS ON STEEL SURFACE</dc:title>
  <dc:creator>siva mallikarjun</dc:creator>
  <cp:lastModifiedBy>siva mallikarjun</cp:lastModifiedBy>
  <cp:revision>103</cp:revision>
  <dcterms:created xsi:type="dcterms:W3CDTF">2021-11-01T06:48:59Z</dcterms:created>
  <dcterms:modified xsi:type="dcterms:W3CDTF">2022-01-06T04:03:07Z</dcterms:modified>
</cp:coreProperties>
</file>