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2" r:id="rId10"/>
    <p:sldId id="27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569E7-8E4E-A09B-6508-F6C7BA320408}" v="1212" dt="2021-05-27T19:00:48.095"/>
    <p1510:client id="{55347C89-9C53-45AF-B6C4-29A8497B9CE5}" v="257" dt="2021-05-22T12:21:01.301"/>
    <p1510:client id="{9EA17987-915C-B64D-326F-221F1612DC78}" v="494" dt="2021-05-27T15:09:32.331"/>
    <p1510:client id="{D9B8897D-37C5-CFD8-BBC9-B782F0420939}" v="1897" dt="2021-05-22T14:53:44.109"/>
    <p1510:client id="{F11E5F32-BF29-9873-B783-32583AB39C47}" v="3275" dt="2021-05-27T19:42:06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7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0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97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1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9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Human+Activity+Recognition+Using+Smartphon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>
                <a:cs typeface="Calibri Light"/>
              </a:rPr>
              <a:t>Wstęp do uczenia maszynowego</a:t>
            </a:r>
            <a:br>
              <a:rPr lang="pl-PL">
                <a:cs typeface="Calibri Light"/>
              </a:rPr>
            </a:br>
            <a:r>
              <a:rPr lang="pl-PL">
                <a:cs typeface="Calibri Light"/>
              </a:rPr>
              <a:t>projekt 2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53436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Kacper Grzymkowski</a:t>
            </a:r>
          </a:p>
          <a:p>
            <a:r>
              <a:rPr lang="pl-PL">
                <a:cs typeface="Calibri"/>
              </a:rPr>
              <a:t>Jan Gąska</a:t>
            </a:r>
          </a:p>
          <a:p>
            <a:r>
              <a:rPr lang="pl-PL">
                <a:cs typeface="Calibri"/>
              </a:rPr>
              <a:t>Adam Frej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C939-95BC-4763-AC53-02E16758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59" y="1284641"/>
            <a:ext cx="3200400" cy="1138519"/>
          </a:xfrm>
        </p:spPr>
        <p:txBody>
          <a:bodyPr/>
          <a:lstStyle/>
          <a:p>
            <a:r>
              <a:rPr lang="en-US" b="1">
                <a:cs typeface="Calibri Light"/>
              </a:rPr>
              <a:t>PCA</a:t>
            </a:r>
            <a:r>
              <a:rPr lang="en-US">
                <a:cs typeface="Calibri Light"/>
              </a:rPr>
              <a:t>  - Giga Wheel Plot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93A57-A742-48AF-BBF9-2A475E7A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7339B80-386B-404E-A918-AD51F4CD6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542" y="1110387"/>
            <a:ext cx="6589932" cy="4580365"/>
          </a:xfrm>
        </p:spPr>
      </p:pic>
    </p:spTree>
    <p:extLst>
      <p:ext uri="{BB962C8B-B14F-4D97-AF65-F5344CB8AC3E}">
        <p14:creationId xmlns:p14="http://schemas.microsoft.com/office/powerpoint/2010/main" val="380408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E05BF6-CCC9-4F4A-901F-2A300201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ea typeface="+mj-lt"/>
                <a:cs typeface="+mj-lt"/>
              </a:rPr>
              <a:t>Inżynieria cech</a:t>
            </a:r>
            <a:r>
              <a:rPr lang="pl-PL">
                <a:ea typeface="+mj-lt"/>
                <a:cs typeface="+mj-lt"/>
              </a:rPr>
              <a:t>  - SVD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130010-9AED-47EB-8499-9CDB19B2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Najlepiej użyć 6 komponentów</a:t>
            </a:r>
            <a:br>
              <a:rPr lang="pl-PL">
                <a:cs typeface="Calibri"/>
              </a:rPr>
            </a:br>
            <a:r>
              <a:rPr lang="pl-PL">
                <a:cs typeface="Calibri"/>
              </a:rPr>
              <a:t>Rozkład wariancji względem komponentów inny niż w PCA</a:t>
            </a:r>
            <a:br>
              <a:rPr lang="pl-PL">
                <a:cs typeface="Calibri"/>
              </a:rPr>
            </a:br>
            <a:r>
              <a:rPr lang="pl-PL">
                <a:cs typeface="Calibri"/>
              </a:rPr>
              <a:t>Drugi komponent wyjaśnia najwięcej wariancji, nie 1 jak w równoległym modelu</a:t>
            </a:r>
            <a:endParaRPr lang="pl-PL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E9BDEA03-E5A6-4D7D-93EC-A51CA0EB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9" y="2942659"/>
            <a:ext cx="3822900" cy="2622296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FEBB843A-6656-4F72-8624-C892AA1C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553" y="2941597"/>
            <a:ext cx="3840172" cy="2627045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9E493CCF-DED7-4302-98A4-D4CAF2FBD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722" y="2940649"/>
            <a:ext cx="3867614" cy="26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3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F9CCE9-9118-4CBE-B26B-FA73E8E1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cs typeface="Calibri Light"/>
              </a:rPr>
              <a:t>Inżynieria cech</a:t>
            </a:r>
            <a:r>
              <a:rPr lang="pl-PL">
                <a:cs typeface="Calibri Light"/>
              </a:rPr>
              <a:t>  - t-SNE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9C2FD9-4FAF-41AF-96EA-A5A202E5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W celu wizualizacji klastrów wykorzystaliśmy algorytm t-SNE, uruchomiony na danych po transformacji na 5-komponentowym PCA</a:t>
            </a: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514F70A6-7063-43F7-9A4B-89187CF1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02" y="2669537"/>
            <a:ext cx="5454512" cy="35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E1379B-F57A-4BE9-A675-F62B42B7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113930" cy="1450757"/>
          </a:xfrm>
        </p:spPr>
        <p:txBody>
          <a:bodyPr/>
          <a:lstStyle/>
          <a:p>
            <a:r>
              <a:rPr lang="pl-PL" b="1">
                <a:cs typeface="Calibri Light"/>
              </a:rPr>
              <a:t>Klastry</a:t>
            </a:r>
            <a:r>
              <a:rPr lang="pl-PL">
                <a:cs typeface="Calibri Light"/>
              </a:rPr>
              <a:t>  - </a:t>
            </a:r>
            <a:r>
              <a:rPr lang="pl-PL" err="1">
                <a:cs typeface="Calibri Light"/>
              </a:rPr>
              <a:t>KMeans</a:t>
            </a:r>
            <a:endParaRPr lang="pl-PL" b="1" err="1">
              <a:cs typeface="Calibri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99F74C-B4AA-4973-99B6-F1E2847E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69620" cy="1421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Metryki wskazują 2 klastry.</a:t>
            </a:r>
          </a:p>
          <a:p>
            <a:r>
              <a:rPr lang="pl-PL">
                <a:cs typeface="Calibri"/>
              </a:rPr>
              <a:t>Nie wyłapuje 3 klastra z t-SNE</a:t>
            </a:r>
          </a:p>
          <a:p>
            <a:endParaRPr lang="pl-PL">
              <a:cs typeface="Calibri"/>
            </a:endParaRPr>
          </a:p>
          <a:p>
            <a:endParaRPr lang="pl-PL">
              <a:cs typeface="Calibri"/>
            </a:endParaRP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C2BCD599-7A80-4929-B88B-3D1F0DDCA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422" y="1842255"/>
            <a:ext cx="3685221" cy="2626454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0851BCDA-2D3A-4426-9AD4-F15ADC1E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95" y="3359854"/>
            <a:ext cx="3298015" cy="2131218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32B09DF4-691A-4C32-8A36-F664298D9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39" y="3428879"/>
            <a:ext cx="3194970" cy="20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6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22235F-853C-4265-BC51-80C1518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5850"/>
            <a:ext cx="5800165" cy="751510"/>
          </a:xfrm>
        </p:spPr>
        <p:txBody>
          <a:bodyPr>
            <a:normAutofit/>
          </a:bodyPr>
          <a:lstStyle/>
          <a:p>
            <a:r>
              <a:rPr lang="pl-PL" b="1">
                <a:ea typeface="+mj-lt"/>
                <a:cs typeface="+mj-lt"/>
              </a:rPr>
              <a:t>Klastry</a:t>
            </a:r>
            <a:r>
              <a:rPr lang="pl-PL">
                <a:ea typeface="+mj-lt"/>
                <a:cs typeface="+mj-lt"/>
              </a:rPr>
              <a:t>  - Agglomerative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574BBF-D50E-46DB-B285-C8FC6E24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Ponowne wskazanie na 2 klastry.</a:t>
            </a:r>
          </a:p>
          <a:p>
            <a:r>
              <a:rPr lang="pl-PL">
                <a:cs typeface="Calibri"/>
              </a:rPr>
              <a:t>Jednak 3 klastry wyglądają podobnie do t-SNE.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96132AE-123F-4350-B855-CE3EE543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57" y="1845565"/>
            <a:ext cx="3727459" cy="2745137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E8C23EAD-809A-4B4A-8C83-BD0FC3EE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42" y="3217316"/>
            <a:ext cx="3343335" cy="2268402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8047EEF0-FC79-4A06-975B-9AB63658B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625" y="3217590"/>
            <a:ext cx="3313078" cy="22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6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1A5B48-6845-4FE8-A979-C63C7E7F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cs typeface="Calibri Light"/>
              </a:rPr>
              <a:t>Klastry</a:t>
            </a:r>
            <a:r>
              <a:rPr lang="pl-PL">
                <a:cs typeface="Calibri Light"/>
              </a:rPr>
              <a:t>  - </a:t>
            </a:r>
            <a:r>
              <a:rPr lang="pl-PL">
                <a:ea typeface="+mj-lt"/>
                <a:cs typeface="+mj-lt"/>
              </a:rPr>
              <a:t>DBSCAN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172CCE-291E-4EFA-BD53-FEE41CF0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1483" cy="1921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Niestety DBSCAN dla żadnej proponowanej gęstości nie dał dobrych wyników.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8F45288-4170-4E40-A532-090B1DA6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499" y="2048899"/>
            <a:ext cx="3925314" cy="2756936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81F5EE72-A023-4893-96D7-DDA662EDA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8" y="2544136"/>
            <a:ext cx="2613968" cy="1773405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C3A2B8BB-FCF5-4D11-97A1-378D0F17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46" y="2541925"/>
            <a:ext cx="2529469" cy="1768964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AD955316-4AA6-43B2-A9B1-594FC0177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28" y="4315902"/>
            <a:ext cx="2620666" cy="1800638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78B487F5-5F6B-4A44-9A6F-D039000A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0005" y="4318014"/>
            <a:ext cx="2649408" cy="1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6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E29AC1-6FBC-4D14-A628-649B1681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ea typeface="+mj-lt"/>
                <a:cs typeface="+mj-lt"/>
              </a:rPr>
              <a:t>Klastry</a:t>
            </a:r>
            <a:r>
              <a:rPr lang="pl-PL">
                <a:ea typeface="+mj-lt"/>
                <a:cs typeface="+mj-lt"/>
              </a:rPr>
              <a:t>  - GMM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F0610F-6CF8-4C1F-82F0-FD0D80E8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257" y="1819153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Proponowane 2 klastry</a:t>
            </a:r>
          </a:p>
          <a:p>
            <a:r>
              <a:rPr lang="pl-PL">
                <a:cs typeface="Calibri"/>
              </a:rPr>
              <a:t>Bardzo dobry wynik dla 3 klastrów.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8F75824-AFB9-4D3F-A342-3047F97F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185" y="1817857"/>
            <a:ext cx="3612775" cy="2642503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E652042A-736E-4EE6-9CB1-2FB43E34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54" y="3022623"/>
            <a:ext cx="3292299" cy="2211906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EBBEA783-454B-433F-A016-D2D92A782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789" y="3018490"/>
            <a:ext cx="3380111" cy="23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1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ADC387-D18C-467C-9145-1436F271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cs typeface="Calibri Light"/>
              </a:rPr>
              <a:t>Porównanie z etykietami  </a:t>
            </a:r>
            <a:r>
              <a:rPr lang="pl-PL">
                <a:cs typeface="Calibri Light"/>
              </a:rPr>
              <a:t>- t-SNE </a:t>
            </a:r>
            <a:endParaRPr lang="pl-PL" b="1">
              <a:cs typeface="Calibri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B737E8-FC9C-4158-86C6-69A998AF9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Wykres klastrów oryginalnych etykiet.</a:t>
            </a:r>
          </a:p>
          <a:p>
            <a:r>
              <a:rPr lang="pl-PL">
                <a:cs typeface="Calibri"/>
              </a:rPr>
              <a:t>Widać 3 grupy podobnych etykiet uformowane w 3 klastry.</a:t>
            </a:r>
          </a:p>
          <a:p>
            <a:endParaRPr lang="pl-PL">
              <a:cs typeface="Calibri"/>
            </a:endParaRPr>
          </a:p>
          <a:p>
            <a:pPr marL="383540" lvl="1"/>
            <a:r>
              <a:rPr lang="pl-PL">
                <a:cs typeface="Calibri"/>
              </a:rPr>
              <a:t>Klaster WALKING / WALKING_UPSTAIRS / WALKING_DOWNSTAIRS</a:t>
            </a:r>
          </a:p>
          <a:p>
            <a:pPr marL="383540" lvl="1"/>
            <a:r>
              <a:rPr lang="pl-PL">
                <a:cs typeface="Calibri"/>
              </a:rPr>
              <a:t>Klaster SITTING / STANDING</a:t>
            </a:r>
          </a:p>
          <a:p>
            <a:pPr marL="383540" lvl="1"/>
            <a:r>
              <a:rPr lang="pl-PL">
                <a:cs typeface="Calibri"/>
              </a:rPr>
              <a:t>Klaster LAYING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8BB20928-AAF6-41AA-8CF1-B80C6230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03" y="1750981"/>
            <a:ext cx="4656945" cy="450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8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929502-11D3-42FF-AD44-01B09DB5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cs typeface="Calibri Light"/>
              </a:rPr>
              <a:t>Porównanie z etykietami</a:t>
            </a:r>
            <a:r>
              <a:rPr lang="pl-PL">
                <a:cs typeface="Calibri Light"/>
              </a:rPr>
              <a:t>  - Cross </a:t>
            </a:r>
            <a:r>
              <a:rPr lang="pl-PL" err="1">
                <a:cs typeface="Calibri Light"/>
              </a:rPr>
              <a:t>table</a:t>
            </a:r>
            <a:endParaRPr lang="pl-PL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9A4650-5D44-451B-87DA-BC67AFB0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l-PL">
                <a:cs typeface="Calibri"/>
              </a:rPr>
              <a:t>Prawie wszystkie algorytmy dobrze znalazły 2 klastry</a:t>
            </a:r>
          </a:p>
          <a:p>
            <a:r>
              <a:rPr lang="pl-PL">
                <a:cs typeface="Calibri"/>
              </a:rPr>
              <a:t>Niektóre algorytmy znalazły dobrze znalazły 3</a:t>
            </a:r>
          </a:p>
          <a:p>
            <a:r>
              <a:rPr lang="pl-PL">
                <a:cs typeface="Calibri"/>
              </a:rPr>
              <a:t>Żaden z algorytmów nie znalazł więcej niż trzech dobrych klastrów</a:t>
            </a:r>
          </a:p>
          <a:p>
            <a:endParaRPr lang="pl-PL">
              <a:cs typeface="Calibri"/>
            </a:endParaRPr>
          </a:p>
        </p:txBody>
      </p:sp>
      <p:pic>
        <p:nvPicPr>
          <p:cNvPr id="6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4ACF698F-B7B7-4192-B926-E029881F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30" y="3429348"/>
            <a:ext cx="2171700" cy="1876425"/>
          </a:xfrm>
          <a:prstGeom prst="rect">
            <a:avLst/>
          </a:prstGeom>
        </p:spPr>
      </p:pic>
      <p:pic>
        <p:nvPicPr>
          <p:cNvPr id="7" name="Obraz 7" descr="Obraz zawierający stół&#10;&#10;Opis wygenerowany automatycznie">
            <a:extLst>
              <a:ext uri="{FF2B5EF4-FFF2-40B4-BE49-F238E27FC236}">
                <a16:creationId xmlns:a16="http://schemas.microsoft.com/office/drawing/2014/main" id="{22C070BB-7B97-40DF-AB9C-E5792AC5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28" y="3460460"/>
            <a:ext cx="2562225" cy="1885950"/>
          </a:xfrm>
          <a:prstGeom prst="rect">
            <a:avLst/>
          </a:prstGeom>
        </p:spPr>
      </p:pic>
      <p:pic>
        <p:nvPicPr>
          <p:cNvPr id="8" name="Obraz 8" descr="Obraz zawierający stół&#10;&#10;Opis wygenerowany automatycznie">
            <a:extLst>
              <a:ext uri="{FF2B5EF4-FFF2-40B4-BE49-F238E27FC236}">
                <a16:creationId xmlns:a16="http://schemas.microsoft.com/office/drawing/2014/main" id="{80602400-6ABA-4B70-8DBE-36A2C87CF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972" y="3432657"/>
            <a:ext cx="2743200" cy="18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1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FA5955-7C63-4906-8393-5CC4348C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cs typeface="Calibri Light"/>
              </a:rPr>
              <a:t>Porównanie z etykietami</a:t>
            </a:r>
            <a:r>
              <a:rPr lang="pl-PL">
                <a:cs typeface="Calibri Light"/>
              </a:rPr>
              <a:t>  - wykres PCA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CBD5F50-A20F-43AC-9465-2DE466495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537" y="2615912"/>
            <a:ext cx="9160030" cy="3148826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5FD597D-AE4C-47B1-89B1-3FD0FE4D1524}"/>
              </a:ext>
            </a:extLst>
          </p:cNvPr>
          <p:cNvSpPr txBox="1"/>
          <p:nvPr/>
        </p:nvSpPr>
        <p:spPr>
          <a:xfrm>
            <a:off x="1155546" y="1845991"/>
            <a:ext cx="58316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cs typeface="Calibri"/>
              </a:rPr>
              <a:t>Popatrzenie na wykresy PCA pozwoli nam na lepsze zrozumienie dlaczego niektóre modele działały, a inne nie.</a:t>
            </a:r>
          </a:p>
        </p:txBody>
      </p:sp>
    </p:spTree>
    <p:extLst>
      <p:ext uri="{BB962C8B-B14F-4D97-AF65-F5344CB8AC3E}">
        <p14:creationId xmlns:p14="http://schemas.microsoft.com/office/powerpoint/2010/main" val="337304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98A982-1986-422A-BA9B-632A2577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cs typeface="Calibri Light"/>
              </a:rPr>
              <a:t>Temat projektu i dane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831592-715E-4053-B3C9-13A7647F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/>
            <a:r>
              <a:rPr lang="pl-PL" sz="2400" b="1">
                <a:ea typeface="+mn-lt"/>
                <a:cs typeface="+mn-lt"/>
              </a:rPr>
              <a:t>Human Activity </a:t>
            </a:r>
            <a:r>
              <a:rPr lang="pl-PL" sz="2400" b="1" err="1">
                <a:ea typeface="+mn-lt"/>
                <a:cs typeface="+mn-lt"/>
              </a:rPr>
              <a:t>Recognition</a:t>
            </a:r>
            <a:r>
              <a:rPr lang="pl-PL" sz="2400" b="1">
                <a:ea typeface="+mn-lt"/>
                <a:cs typeface="+mn-lt"/>
              </a:rPr>
              <a:t> Using Smartphones Data Set</a:t>
            </a:r>
            <a:endParaRPr lang="pl-PL" b="1">
              <a:cs typeface="Calibri"/>
            </a:endParaRPr>
          </a:p>
          <a:p>
            <a:pPr marL="342900" indent="-342900"/>
            <a:endParaRPr lang="pl-PL" sz="2400">
              <a:ea typeface="+mn-lt"/>
              <a:cs typeface="+mn-lt"/>
            </a:endParaRPr>
          </a:p>
          <a:p>
            <a:pPr marL="342900" indent="-342900"/>
            <a:r>
              <a:rPr lang="pl-PL" sz="2400">
                <a:ea typeface="+mn-lt"/>
                <a:cs typeface="+mn-lt"/>
              </a:rPr>
              <a:t>Przewidywanie aktywności człowieka na podstawie danych żyroskopowych z jego telefonu pobranych podczas, gdy wykonywał on pewne czynności, np. chodzi, wchodzi po schodach, siedzi, stoi, leży.</a:t>
            </a:r>
            <a:endParaRPr lang="pl-PL">
              <a:cs typeface="Calibri"/>
            </a:endParaRPr>
          </a:p>
          <a:p>
            <a:pPr marL="342900" indent="-342900"/>
            <a:endParaRPr lang="pl-PL" sz="2400">
              <a:ea typeface="+mn-lt"/>
              <a:cs typeface="+mn-lt"/>
            </a:endParaRPr>
          </a:p>
          <a:p>
            <a:pPr marL="342900" indent="-342900"/>
            <a:r>
              <a:rPr lang="pl-PL" sz="2400">
                <a:ea typeface="+mn-lt"/>
                <a:cs typeface="+mn-lt"/>
              </a:rPr>
              <a:t>Projekt dotyczy klasteryzacji, więc tylko na koniec porównamy z etykietami.</a:t>
            </a:r>
          </a:p>
          <a:p>
            <a:pPr marL="342900" indent="-342900"/>
            <a:endParaRPr lang="pl-PL" sz="2400">
              <a:ea typeface="+mn-lt"/>
              <a:cs typeface="+mn-lt"/>
            </a:endParaRPr>
          </a:p>
          <a:p>
            <a:pPr marL="342900" indent="-342900"/>
            <a:r>
              <a:rPr lang="pl-PL" sz="2400">
                <a:ea typeface="+mn-lt"/>
                <a:cs typeface="+mn-lt"/>
              </a:rPr>
              <a:t>Źródło danych: </a:t>
            </a:r>
            <a:r>
              <a:rPr lang="pl-PL" sz="2400">
                <a:ea typeface="+mn-lt"/>
                <a:cs typeface="+mn-lt"/>
                <a:hlinkClick r:id="rId2"/>
              </a:rPr>
              <a:t>http://archive.ics.uci.edu/ml/datasets/Human+Activity+Recognition+Using+Smartphones</a:t>
            </a:r>
          </a:p>
        </p:txBody>
      </p:sp>
    </p:spTree>
    <p:extLst>
      <p:ext uri="{BB962C8B-B14F-4D97-AF65-F5344CB8AC3E}">
        <p14:creationId xmlns:p14="http://schemas.microsoft.com/office/powerpoint/2010/main" val="4270301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FA5955-7C63-4906-8393-5CC4348C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cs typeface="Calibri Light"/>
              </a:rPr>
              <a:t>Porównanie z etykietami</a:t>
            </a:r>
            <a:r>
              <a:rPr lang="pl-PL">
                <a:cs typeface="Calibri Light"/>
              </a:rPr>
              <a:t>  - </a:t>
            </a:r>
            <a:br>
              <a:rPr lang="pl-PL">
                <a:cs typeface="Calibri Light"/>
              </a:rPr>
            </a:br>
            <a:r>
              <a:rPr lang="pl-PL">
                <a:cs typeface="Calibri Light"/>
              </a:rPr>
              <a:t>PCA etykiety i klastry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CBD5F50-A20F-43AC-9465-2DE466495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4" t="2193" r="18947" b="1316"/>
          <a:stretch/>
        </p:blipFill>
        <p:spPr>
          <a:xfrm>
            <a:off x="1095769" y="1995857"/>
            <a:ext cx="5029945" cy="2096851"/>
          </a:xfrm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458B8EF7-21F1-4233-971C-8EB60A41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091249"/>
            <a:ext cx="5000625" cy="2199752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8FAC4458-249C-4DD6-B05A-44F79BABB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75" y="1993254"/>
            <a:ext cx="5629275" cy="2090443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E11541E0-992B-4285-BA70-389FF8B64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92197"/>
            <a:ext cx="5629275" cy="21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7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278EAA-5A53-4F74-96FB-E1431E61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cs typeface="Calibri Light"/>
              </a:rPr>
              <a:t>Podsumowanie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48E67E-DF7A-4F41-A1E5-35CA9764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pl-PL" sz="2800">
                <a:cs typeface="Calibri" panose="020F0502020204030204"/>
              </a:rPr>
              <a:t>Dane były wysoko wymiarowe, więc zastosowaliśmy odpowiednie techniki redukcji wymiarowości</a:t>
            </a:r>
          </a:p>
          <a:p>
            <a:pPr marL="383540" lvl="1"/>
            <a:r>
              <a:rPr lang="pl-PL" sz="2800">
                <a:cs typeface="Calibri" panose="020F0502020204030204"/>
              </a:rPr>
              <a:t>Większość algorytmów </a:t>
            </a:r>
            <a:r>
              <a:rPr lang="pl-PL" sz="2800" err="1">
                <a:cs typeface="Calibri" panose="020F0502020204030204"/>
              </a:rPr>
              <a:t>klastrowania</a:t>
            </a:r>
            <a:r>
              <a:rPr lang="pl-PL" sz="2800">
                <a:cs typeface="Calibri" panose="020F0502020204030204"/>
              </a:rPr>
              <a:t> dawała dobre wyniki dla 2 klastrów</a:t>
            </a:r>
          </a:p>
          <a:p>
            <a:pPr marL="383540" lvl="1"/>
            <a:r>
              <a:rPr lang="pl-PL" sz="2800">
                <a:cs typeface="Calibri" panose="020F0502020204030204"/>
              </a:rPr>
              <a:t>t-SNE oraz niektóre algorytmy </a:t>
            </a:r>
            <a:r>
              <a:rPr lang="pl-PL" sz="2800" err="1">
                <a:cs typeface="Calibri" panose="020F0502020204030204"/>
              </a:rPr>
              <a:t>klastrowania</a:t>
            </a:r>
            <a:r>
              <a:rPr lang="pl-PL" sz="2800">
                <a:cs typeface="Calibri" panose="020F0502020204030204"/>
              </a:rPr>
              <a:t> jednak dawały również niezłe wyniki dla 3 klastrów</a:t>
            </a:r>
          </a:p>
          <a:p>
            <a:pPr marL="383540" lvl="1"/>
            <a:r>
              <a:rPr lang="pl-PL" sz="2800">
                <a:cs typeface="Calibri" panose="020F0502020204030204"/>
              </a:rPr>
              <a:t>Analiza etykiet pokazała, że ten 3-ci klaster jest uzasadniony.</a:t>
            </a:r>
          </a:p>
        </p:txBody>
      </p:sp>
    </p:spTree>
    <p:extLst>
      <p:ext uri="{BB962C8B-B14F-4D97-AF65-F5344CB8AC3E}">
        <p14:creationId xmlns:p14="http://schemas.microsoft.com/office/powerpoint/2010/main" val="379291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EE7557-F90C-413A-8440-E95824C0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>
                <a:cs typeface="Calibri Light"/>
              </a:rPr>
              <a:t>EDA</a:t>
            </a:r>
            <a:r>
              <a:rPr lang="pl-PL">
                <a:cs typeface="Calibri Light"/>
              </a:rPr>
              <a:t>  -</a:t>
            </a:r>
            <a:r>
              <a:rPr lang="pl-PL" b="1">
                <a:cs typeface="Calibri Light"/>
              </a:rPr>
              <a:t> </a:t>
            </a:r>
            <a:r>
              <a:rPr lang="pl-PL">
                <a:ea typeface="+mj-lt"/>
                <a:cs typeface="+mj-lt"/>
              </a:rPr>
              <a:t>ramka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61621B-5C64-4910-8D72-1344D281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0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 panose="020F0502020204030204"/>
              </a:rPr>
              <a:t>561 zmiennych, 10299 obserwacji</a:t>
            </a:r>
            <a:endParaRPr lang="pl-PL"/>
          </a:p>
          <a:p>
            <a:r>
              <a:rPr lang="pl-PL">
                <a:cs typeface="Calibri" panose="020F0502020204030204"/>
              </a:rPr>
              <a:t>Cechy to różne statystyki wyciągnięte z serii czasowych.</a:t>
            </a:r>
          </a:p>
          <a:p>
            <a:r>
              <a:rPr lang="pl-PL">
                <a:cs typeface="Calibri" panose="020F0502020204030204"/>
              </a:rPr>
              <a:t>Przeskalowane do zakresu od –1 do 1.</a:t>
            </a:r>
          </a:p>
          <a:p>
            <a:r>
              <a:rPr lang="pl-PL">
                <a:cs typeface="Calibri" panose="020F0502020204030204"/>
              </a:rPr>
              <a:t>Brak zmiennych kategorycznych.</a:t>
            </a:r>
          </a:p>
          <a:p>
            <a:endParaRPr lang="pl-PL">
              <a:cs typeface="Calibri" panose="020F0502020204030204"/>
            </a:endParaRPr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CD7E0FCB-14E1-4E2F-8B2D-7AF2E6437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3" y="3590806"/>
            <a:ext cx="8188711" cy="269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4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184978-CBC0-4FCC-A441-D8995A47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cs typeface="Calibri Light"/>
              </a:rPr>
              <a:t>EDA</a:t>
            </a:r>
            <a:r>
              <a:rPr lang="pl-PL">
                <a:cs typeface="Calibri Light"/>
              </a:rPr>
              <a:t>  - rozkłady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B2F5CA-16D2-4251-BA08-7AC24461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176" y="1825625"/>
            <a:ext cx="564776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>
                <a:cs typeface="Calibri" panose="020F0502020204030204"/>
              </a:rPr>
              <a:t>Nie da się pokazać </a:t>
            </a:r>
            <a:r>
              <a:rPr lang="pl-PL">
                <a:ea typeface="+mn-lt"/>
                <a:cs typeface="+mn-lt"/>
              </a:rPr>
              <a:t>rozkładów </a:t>
            </a:r>
            <a:r>
              <a:rPr lang="pl-PL">
                <a:cs typeface="Calibri" panose="020F0502020204030204"/>
              </a:rPr>
              <a:t>wszystkich 561 zmiennych.</a:t>
            </a:r>
          </a:p>
          <a:p>
            <a:pPr marL="0" indent="0">
              <a:buNone/>
            </a:pPr>
            <a:r>
              <a:rPr lang="pl-PL">
                <a:cs typeface="Calibri" panose="020F0502020204030204"/>
              </a:rPr>
              <a:t>Musimy się ograniczyć tylko do paru przykładowych.</a:t>
            </a:r>
          </a:p>
          <a:p>
            <a:pPr marL="0" indent="0">
              <a:buNone/>
            </a:pPr>
            <a:r>
              <a:rPr lang="pl-PL">
                <a:cs typeface="Calibri" panose="020F0502020204030204"/>
              </a:rPr>
              <a:t>Na wielu rozkładach już widać dwie górki - co daje nadzieje na dobre </a:t>
            </a:r>
            <a:r>
              <a:rPr lang="pl-PL" err="1">
                <a:cs typeface="Calibri" panose="020F0502020204030204"/>
              </a:rPr>
              <a:t>klastrowanie</a:t>
            </a:r>
            <a:endParaRPr lang="pl-PL">
              <a:cs typeface="Calibri" panose="020F0502020204030204"/>
            </a:endParaRP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7ACDB959-D3FF-4028-9236-E5EFDDBA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23" y="1825425"/>
            <a:ext cx="4527176" cy="43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4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78D664-EAAE-496A-966C-EC9144F2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cs typeface="Calibri Light"/>
              </a:rPr>
              <a:t>EDA</a:t>
            </a:r>
            <a:r>
              <a:rPr lang="pl-PL">
                <a:cs typeface="Calibri Light"/>
              </a:rPr>
              <a:t>  - korelacje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99A43C-0995-4D1D-922D-348124B8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>
                <a:cs typeface="Calibri"/>
              </a:rPr>
              <a:t>Dane są bardzo mocno skorelowane.</a:t>
            </a:r>
            <a:endParaRPr lang="pl-PL"/>
          </a:p>
          <a:p>
            <a:pPr marL="0" indent="0">
              <a:buNone/>
            </a:pPr>
            <a:r>
              <a:rPr lang="pl-PL">
                <a:cs typeface="Calibri"/>
              </a:rPr>
              <a:t>2127 par zmiennych ma współczynnik korelacji powyżej 0,95.</a:t>
            </a:r>
            <a:endParaRPr lang="pl-PL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8A72428C-AC03-4F0D-AF97-5AD53838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0" y="3425912"/>
            <a:ext cx="8955741" cy="23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4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7786C4-DE19-4196-92EC-974F9A87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pl-PL" sz="3600" b="1">
                <a:solidFill>
                  <a:srgbClr val="FFFFFF"/>
                </a:solidFill>
                <a:cs typeface="Calibri Light"/>
              </a:rPr>
              <a:t>EDA</a:t>
            </a:r>
            <a:r>
              <a:rPr lang="pl-PL" sz="3600">
                <a:solidFill>
                  <a:srgbClr val="FFFFFF"/>
                </a:solidFill>
                <a:cs typeface="Calibri Light"/>
              </a:rPr>
              <a:t> – Giga Mapa Korelacji</a:t>
            </a:r>
            <a:endParaRPr lang="pl-PL" sz="36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26504B-B685-4864-8F0A-429A8B51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424D2A5-8174-4F40-8843-8925F11F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3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9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D8DF5-79DA-4B79-B37D-A320054F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78273"/>
            <a:ext cx="10058400" cy="859087"/>
          </a:xfrm>
        </p:spPr>
        <p:txBody>
          <a:bodyPr/>
          <a:lstStyle/>
          <a:p>
            <a:r>
              <a:rPr lang="pl-PL" b="1">
                <a:ea typeface="+mj-lt"/>
                <a:cs typeface="+mj-lt"/>
              </a:rPr>
              <a:t>EDA</a:t>
            </a:r>
            <a:r>
              <a:rPr lang="pl-PL">
                <a:ea typeface="+mj-lt"/>
                <a:cs typeface="+mj-lt"/>
              </a:rPr>
              <a:t>  - Scatter ploty</a:t>
            </a: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174064D9-63FF-4463-8E5F-0EF1B51D6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950" y="2477205"/>
            <a:ext cx="3995034" cy="3631319"/>
          </a:xfr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70AA0EF6-65AB-408F-ADBF-4FA9CE30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35" y="2479916"/>
            <a:ext cx="3934851" cy="3633604"/>
          </a:xfrm>
          <a:prstGeom prst="rect">
            <a:avLst/>
          </a:prstGeom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A9C89FCA-5D98-4AF9-A4DA-F8F70EEF3D08}"/>
              </a:ext>
            </a:extLst>
          </p:cNvPr>
          <p:cNvSpPr txBox="1">
            <a:spLocks/>
          </p:cNvSpPr>
          <p:nvPr/>
        </p:nvSpPr>
        <p:spPr>
          <a:xfrm>
            <a:off x="1095990" y="1735650"/>
            <a:ext cx="10515600" cy="864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>
                <a:cs typeface="Calibri"/>
              </a:rPr>
              <a:t>Formują się pierwsze klastry, które obserwujemy na podstawie przekrojów w naszej ramce danych.</a:t>
            </a:r>
          </a:p>
        </p:txBody>
      </p:sp>
    </p:spTree>
    <p:extLst>
      <p:ext uri="{BB962C8B-B14F-4D97-AF65-F5344CB8AC3E}">
        <p14:creationId xmlns:p14="http://schemas.microsoft.com/office/powerpoint/2010/main" val="17537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1FBC59-9CB8-4CB3-AD14-25C44AC9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cs typeface="Calibri Light"/>
              </a:rPr>
              <a:t>Inżynieria cech</a:t>
            </a:r>
            <a:r>
              <a:rPr lang="pl-PL">
                <a:cs typeface="Calibri Light"/>
              </a:rPr>
              <a:t>  - PCA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E4E935-BA15-49D4-9FFF-14723B75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3-5 komponentów wystarcza do wyjaśnienia dużej części wariancji - około 75%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66E84099-1C6C-47A3-B9EE-71F7D0EF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5" y="3047023"/>
            <a:ext cx="3926539" cy="2673434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00D9B257-E495-4199-9BAF-548B014C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16" y="3052321"/>
            <a:ext cx="3684496" cy="2653876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97B5A74F-5C93-49E1-BDAA-55DC0E390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483" y="3048767"/>
            <a:ext cx="4096869" cy="26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3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185-405B-4382-BFD6-987D1786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15520"/>
            <a:ext cx="10058400" cy="921840"/>
          </a:xfrm>
        </p:spPr>
        <p:txBody>
          <a:bodyPr/>
          <a:lstStyle/>
          <a:p>
            <a:r>
              <a:rPr lang="en-US" b="1">
                <a:cs typeface="Calibri Light"/>
              </a:rPr>
              <a:t>PCA </a:t>
            </a:r>
            <a:r>
              <a:rPr lang="en-US">
                <a:cs typeface="Calibri Light"/>
              </a:rPr>
              <a:t>- wheel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C7D6-42AF-4786-8F0F-19770F2F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Chcąc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dokonać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wytłumaczenia</a:t>
            </a:r>
            <a:r>
              <a:rPr lang="en-US">
                <a:cs typeface="Calibri"/>
              </a:rPr>
              <a:t> "black </a:t>
            </a:r>
            <a:r>
              <a:rPr lang="en-US" err="1">
                <a:cs typeface="Calibri"/>
              </a:rPr>
              <a:t>box'u</a:t>
            </a:r>
            <a:r>
              <a:rPr lang="en-US">
                <a:cs typeface="Calibri"/>
              </a:rPr>
              <a:t>" </a:t>
            </a:r>
            <a:r>
              <a:rPr lang="en-US" err="1">
                <a:cs typeface="Calibri"/>
              </a:rPr>
              <a:t>jakim</a:t>
            </a:r>
            <a:r>
              <a:rPr lang="en-US">
                <a:cs typeface="Calibri"/>
              </a:rPr>
              <a:t> jest PCA, </a:t>
            </a:r>
            <a:r>
              <a:rPr lang="en-US" err="1">
                <a:cs typeface="Calibri"/>
              </a:rPr>
              <a:t>utworzyliśmy</a:t>
            </a:r>
            <a:r>
              <a:rPr lang="en-US">
                <a:cs typeface="Calibri"/>
              </a:rPr>
              <a:t> wheel plot, </a:t>
            </a:r>
            <a:r>
              <a:rPr lang="en-US" err="1">
                <a:cs typeface="Calibri"/>
              </a:rPr>
              <a:t>wizualizujący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stopień</a:t>
            </a:r>
            <a:r>
              <a:rPr lang="en-US">
                <a:cs typeface="Calibri"/>
              </a:rPr>
              <a:t> w </a:t>
            </a:r>
            <a:r>
              <a:rPr lang="en-US" err="1">
                <a:cs typeface="Calibri"/>
              </a:rPr>
              <a:t>jakim</a:t>
            </a:r>
            <a:r>
              <a:rPr lang="en-US">
                <a:cs typeface="Calibri"/>
              </a:rPr>
              <a:t> dana </a:t>
            </a:r>
            <a:r>
              <a:rPr lang="en-US" err="1">
                <a:cs typeface="Calibri"/>
              </a:rPr>
              <a:t>cecha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wpłyneła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dany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komponent</a:t>
            </a:r>
            <a:r>
              <a:rPr lang="en-US">
                <a:cs typeface="Calibri"/>
              </a:rPr>
              <a:t> w </a:t>
            </a:r>
            <a:r>
              <a:rPr lang="en-US" err="1">
                <a:cs typeface="Calibri"/>
              </a:rPr>
              <a:t>w</a:t>
            </a:r>
            <a:r>
              <a:rPr lang="en-US">
                <a:cs typeface="Calibri"/>
              </a:rPr>
              <a:t> PCA.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473F6ED-33FC-4890-B260-5FB9DAC2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32" y="2746784"/>
            <a:ext cx="4992028" cy="2711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C3CFA-A631-4FDB-9BE6-64AC6F407BF9}"/>
              </a:ext>
            </a:extLst>
          </p:cNvPr>
          <p:cNvSpPr txBox="1"/>
          <p:nvPr/>
        </p:nvSpPr>
        <p:spPr>
          <a:xfrm>
            <a:off x="6759497" y="2670717"/>
            <a:ext cx="400700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8 </a:t>
            </a:r>
            <a:r>
              <a:rPr lang="en-US" err="1">
                <a:ea typeface="+mn-lt"/>
                <a:cs typeface="+mn-lt"/>
              </a:rPr>
              <a:t>najbardziej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znaczących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cech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względem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wnoszonej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wariancji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komponentów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tGravityAcc</a:t>
            </a:r>
            <a:r>
              <a:rPr lang="en-US">
                <a:ea typeface="+mn-lt"/>
                <a:cs typeface="+mn-lt"/>
              </a:rPr>
              <a:t>-energy()-X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tGravityAcc</a:t>
            </a:r>
            <a:r>
              <a:rPr lang="en-US">
                <a:ea typeface="+mn-lt"/>
                <a:cs typeface="+mn-lt"/>
              </a:rPr>
              <a:t>-mean()-X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angle(</a:t>
            </a:r>
            <a:r>
              <a:rPr lang="en-US" err="1">
                <a:ea typeface="+mn-lt"/>
                <a:cs typeface="+mn-lt"/>
              </a:rPr>
              <a:t>X,gravityMean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tGravityAcc</a:t>
            </a:r>
            <a:r>
              <a:rPr lang="en-US">
                <a:ea typeface="+mn-lt"/>
                <a:cs typeface="+mn-lt"/>
              </a:rPr>
              <a:t>-min()-X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tGravityAcc</a:t>
            </a:r>
            <a:r>
              <a:rPr lang="en-US">
                <a:ea typeface="+mn-lt"/>
                <a:cs typeface="+mn-lt"/>
              </a:rPr>
              <a:t>-max()-X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tGravityAcc</a:t>
            </a:r>
            <a:r>
              <a:rPr lang="en-US">
                <a:ea typeface="+mn-lt"/>
                <a:cs typeface="+mn-lt"/>
              </a:rPr>
              <a:t>-correlation()-Y,Z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tGravityAcc</a:t>
            </a:r>
            <a:r>
              <a:rPr lang="en-US">
                <a:ea typeface="+mn-lt"/>
                <a:cs typeface="+mn-lt"/>
              </a:rPr>
              <a:t>-energy()-Y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tGravityAcc</a:t>
            </a:r>
            <a:r>
              <a:rPr lang="en-US">
                <a:ea typeface="+mn-lt"/>
                <a:cs typeface="+mn-lt"/>
              </a:rPr>
              <a:t>-energy()-Z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321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Wstęp do uczenia maszynowego projekt 2</vt:lpstr>
      <vt:lpstr>Temat projektu i dane</vt:lpstr>
      <vt:lpstr>EDA  - ramka danych</vt:lpstr>
      <vt:lpstr>EDA  - rozkłady</vt:lpstr>
      <vt:lpstr>EDA  - korelacje</vt:lpstr>
      <vt:lpstr>EDA – Giga Mapa Korelacji</vt:lpstr>
      <vt:lpstr>EDA  - Scatter ploty</vt:lpstr>
      <vt:lpstr>Inżynieria cech  - PCA</vt:lpstr>
      <vt:lpstr>PCA - wheel plot</vt:lpstr>
      <vt:lpstr>PCA  - Giga Wheel Plot</vt:lpstr>
      <vt:lpstr>Inżynieria cech  - SVD</vt:lpstr>
      <vt:lpstr>Inżynieria cech  - t-SNE</vt:lpstr>
      <vt:lpstr>Klastry  - KMeans</vt:lpstr>
      <vt:lpstr>Klastry  - Agglomerative</vt:lpstr>
      <vt:lpstr>Klastry  - DBSCAN</vt:lpstr>
      <vt:lpstr>Klastry  - GMM</vt:lpstr>
      <vt:lpstr>Porównanie z etykietami  - t-SNE </vt:lpstr>
      <vt:lpstr>Porównanie z etykietami  - Cross table</vt:lpstr>
      <vt:lpstr>Porównanie z etykietami  - wykres PCA</vt:lpstr>
      <vt:lpstr>Porównanie z etykietami  -  PCA etykiety i klastry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2</cp:revision>
  <dcterms:created xsi:type="dcterms:W3CDTF">2021-05-22T12:07:31Z</dcterms:created>
  <dcterms:modified xsi:type="dcterms:W3CDTF">2021-05-27T20:20:00Z</dcterms:modified>
</cp:coreProperties>
</file>