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4" r:id="rId3"/>
    <p:sldId id="283" r:id="rId4"/>
    <p:sldId id="303" r:id="rId5"/>
    <p:sldId id="304" r:id="rId6"/>
    <p:sldId id="285" r:id="rId7"/>
    <p:sldId id="295" r:id="rId8"/>
    <p:sldId id="305" r:id="rId9"/>
    <p:sldId id="270" r:id="rId10"/>
    <p:sldId id="271" r:id="rId11"/>
    <p:sldId id="272" r:id="rId12"/>
    <p:sldId id="257" r:id="rId13"/>
    <p:sldId id="258" r:id="rId14"/>
    <p:sldId id="297" r:id="rId15"/>
    <p:sldId id="275" r:id="rId16"/>
    <p:sldId id="288" r:id="rId17"/>
    <p:sldId id="289" r:id="rId18"/>
    <p:sldId id="290" r:id="rId19"/>
    <p:sldId id="298" r:id="rId20"/>
    <p:sldId id="292" r:id="rId21"/>
    <p:sldId id="259" r:id="rId22"/>
    <p:sldId id="262" r:id="rId23"/>
    <p:sldId id="299" r:id="rId24"/>
    <p:sldId id="261" r:id="rId25"/>
    <p:sldId id="300" r:id="rId26"/>
    <p:sldId id="264" r:id="rId27"/>
    <p:sldId id="301" r:id="rId28"/>
    <p:sldId id="302" r:id="rId29"/>
    <p:sldId id="269" r:id="rId30"/>
    <p:sldId id="265" r:id="rId31"/>
    <p:sldId id="306" r:id="rId32"/>
    <p:sldId id="266" r:id="rId33"/>
    <p:sldId id="307" r:id="rId34"/>
    <p:sldId id="30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11A541-69BA-64F0-1CE9-FCEED432ADA5}" name="PRIYANKA SONI" initials="PS" userId="S::priyanka.soni@mnnit.ac.in::c1f53da5-a79e-4d10-b3fd-dd618653b9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40" Type="http://schemas.microsoft.com/office/2018/10/relationships/authors" Target="author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8.svg" /><Relationship Id="rId7" Type="http://schemas.openxmlformats.org/officeDocument/2006/relationships/image" Target="../media/image12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11" Type="http://schemas.openxmlformats.org/officeDocument/2006/relationships/image" Target="../media/image2.svg" /><Relationship Id="rId5" Type="http://schemas.openxmlformats.org/officeDocument/2006/relationships/image" Target="../media/image4.svg" /><Relationship Id="rId10" Type="http://schemas.openxmlformats.org/officeDocument/2006/relationships/image" Target="../media/image1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 /><Relationship Id="rId3" Type="http://schemas.openxmlformats.org/officeDocument/2006/relationships/image" Target="../media/image10.svg" /><Relationship Id="rId7" Type="http://schemas.openxmlformats.org/officeDocument/2006/relationships/image" Target="../media/image4.sv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Relationship Id="rId9" Type="http://schemas.openxmlformats.org/officeDocument/2006/relationships/image" Target="../media/image2.sv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7" Type="http://schemas.openxmlformats.org/officeDocument/2006/relationships/image" Target="../media/image2.sv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7" Type="http://schemas.openxmlformats.org/officeDocument/2006/relationships/image" Target="../media/image2.sv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7" Type="http://schemas.openxmlformats.org/officeDocument/2006/relationships/image" Target="../media/image2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7" Type="http://schemas.openxmlformats.org/officeDocument/2006/relationships/image" Target="../media/image2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 /><Relationship Id="rId3" Type="http://schemas.openxmlformats.org/officeDocument/2006/relationships/image" Target="../media/image10.svg" /><Relationship Id="rId7" Type="http://schemas.openxmlformats.org/officeDocument/2006/relationships/image" Target="../media/image4.sv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Relationship Id="rId9" Type="http://schemas.openxmlformats.org/officeDocument/2006/relationships/image" Target="../media/image2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B137-DD6E-4873-9387-3501F241C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Candidate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5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D5BC-9588-41B9-9E0E-4A884257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6" y="260022"/>
            <a:ext cx="2212429" cy="634425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5CCC8-7A14-410A-8120-90D5465F3EAA}"/>
              </a:ext>
            </a:extLst>
          </p:cNvPr>
          <p:cNvSpPr/>
          <p:nvPr/>
        </p:nvSpPr>
        <p:spPr>
          <a:xfrm>
            <a:off x="239110" y="265386"/>
            <a:ext cx="2207171" cy="634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B90F5-6CCE-4684-830E-81A69780FA6B}"/>
              </a:ext>
            </a:extLst>
          </p:cNvPr>
          <p:cNvSpPr/>
          <p:nvPr/>
        </p:nvSpPr>
        <p:spPr>
          <a:xfrm>
            <a:off x="11156729" y="725213"/>
            <a:ext cx="827689" cy="38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pic>
        <p:nvPicPr>
          <p:cNvPr id="7" name="Graphic 7" descr="Cursor outline">
            <a:extLst>
              <a:ext uri="{FF2B5EF4-FFF2-40B4-BE49-F238E27FC236}">
                <a16:creationId xmlns:a16="http://schemas.microsoft.com/office/drawing/2014/main" id="{F7D70A84-5496-4304-AEDA-2D6A3D6C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799" y="790903"/>
            <a:ext cx="454573" cy="507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C06FC-6B0A-4A52-B969-0438800D188B}"/>
              </a:ext>
            </a:extLst>
          </p:cNvPr>
          <p:cNvSpPr txBox="1"/>
          <p:nvPr/>
        </p:nvSpPr>
        <p:spPr>
          <a:xfrm>
            <a:off x="2738930" y="1149240"/>
            <a:ext cx="1823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Label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37374-660D-4DC1-B6DF-528E196BFD80}"/>
              </a:ext>
            </a:extLst>
          </p:cNvPr>
          <p:cNvSpPr/>
          <p:nvPr/>
        </p:nvSpPr>
        <p:spPr>
          <a:xfrm>
            <a:off x="4479376" y="1155480"/>
            <a:ext cx="269327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49D72-53DD-4FD5-A808-8D633CB7F627}"/>
              </a:ext>
            </a:extLst>
          </p:cNvPr>
          <p:cNvSpPr txBox="1"/>
          <p:nvPr/>
        </p:nvSpPr>
        <p:spPr>
          <a:xfrm>
            <a:off x="2735645" y="1829128"/>
            <a:ext cx="1639615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Label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79804-3F59-492D-BA03-026E022A1328}"/>
              </a:ext>
            </a:extLst>
          </p:cNvPr>
          <p:cNvSpPr/>
          <p:nvPr/>
        </p:nvSpPr>
        <p:spPr>
          <a:xfrm>
            <a:off x="4476092" y="1835368"/>
            <a:ext cx="2693275" cy="381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2" descr="Caret Down with solid fill">
            <a:extLst>
              <a:ext uri="{FF2B5EF4-FFF2-40B4-BE49-F238E27FC236}">
                <a16:creationId xmlns:a16="http://schemas.microsoft.com/office/drawing/2014/main" id="{C057B843-F979-479B-87F8-538ACD51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3350" y="1828800"/>
            <a:ext cx="861850" cy="3757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7C1415-A4E6-4F48-B375-47368B680CC1}"/>
              </a:ext>
            </a:extLst>
          </p:cNvPr>
          <p:cNvSpPr/>
          <p:nvPr/>
        </p:nvSpPr>
        <p:spPr>
          <a:xfrm>
            <a:off x="4474450" y="2214726"/>
            <a:ext cx="2693275" cy="867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Number</a:t>
            </a:r>
          </a:p>
          <a:p>
            <a:pPr algn="ctr"/>
            <a:r>
              <a:rPr lang="en-US" dirty="0">
                <a:cs typeface="Calibri"/>
              </a:rPr>
              <a:t>Date</a:t>
            </a:r>
          </a:p>
          <a:p>
            <a:pPr algn="ctr"/>
            <a:r>
              <a:rPr lang="en-US" dirty="0">
                <a:cs typeface="Calibri"/>
              </a:rPr>
              <a:t>Check Box</a:t>
            </a:r>
          </a:p>
        </p:txBody>
      </p:sp>
      <p:pic>
        <p:nvPicPr>
          <p:cNvPr id="14" name="Graphic 14" descr="Cursor outline">
            <a:extLst>
              <a:ext uri="{FF2B5EF4-FFF2-40B4-BE49-F238E27FC236}">
                <a16:creationId xmlns:a16="http://schemas.microsoft.com/office/drawing/2014/main" id="{BA333625-DD83-400F-8FBB-B6FB2C7D1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3731" y="2511972"/>
            <a:ext cx="572815" cy="5071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7CB79A-846E-4B9F-A8FE-2712EB02653E}"/>
              </a:ext>
            </a:extLst>
          </p:cNvPr>
          <p:cNvSpPr txBox="1"/>
          <p:nvPr/>
        </p:nvSpPr>
        <p:spPr>
          <a:xfrm>
            <a:off x="2740572" y="3318641"/>
            <a:ext cx="1350580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Range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EEF128-D38F-4FF8-82F0-6A5E49F500BE}"/>
              </a:ext>
            </a:extLst>
          </p:cNvPr>
          <p:cNvSpPr/>
          <p:nvPr/>
        </p:nvSpPr>
        <p:spPr>
          <a:xfrm>
            <a:off x="3719017" y="3377433"/>
            <a:ext cx="367862" cy="275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7" descr="Cursor outline">
            <a:extLst>
              <a:ext uri="{FF2B5EF4-FFF2-40B4-BE49-F238E27FC236}">
                <a16:creationId xmlns:a16="http://schemas.microsoft.com/office/drawing/2014/main" id="{9F72E28B-1E57-4449-A948-6A57EE96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0660" y="3444763"/>
            <a:ext cx="743608" cy="46771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51A0916-160A-48FE-9FBC-0526C5D4454E}"/>
              </a:ext>
            </a:extLst>
          </p:cNvPr>
          <p:cNvSpPr/>
          <p:nvPr/>
        </p:nvSpPr>
        <p:spPr>
          <a:xfrm>
            <a:off x="3822479" y="3402066"/>
            <a:ext cx="170795" cy="210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41E7D-786F-419C-A484-4807060F41C5}"/>
              </a:ext>
            </a:extLst>
          </p:cNvPr>
          <p:cNvSpPr txBox="1"/>
          <p:nvPr/>
        </p:nvSpPr>
        <p:spPr>
          <a:xfrm>
            <a:off x="4482991" y="3313716"/>
            <a:ext cx="851339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6F148-8171-4CEF-9E39-7880ACCAFCC6}"/>
              </a:ext>
            </a:extLst>
          </p:cNvPr>
          <p:cNvSpPr/>
          <p:nvPr/>
        </p:nvSpPr>
        <p:spPr>
          <a:xfrm>
            <a:off x="5198678" y="3293680"/>
            <a:ext cx="1681655" cy="380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B0E9E-9F0E-4C2A-96B8-3E7C27BD0DBE}"/>
              </a:ext>
            </a:extLst>
          </p:cNvPr>
          <p:cNvSpPr txBox="1"/>
          <p:nvPr/>
        </p:nvSpPr>
        <p:spPr>
          <a:xfrm>
            <a:off x="7488292" y="3323568"/>
            <a:ext cx="969580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8F5A27-F2C9-4AB5-AFD7-E7F2F2ECBD40}"/>
              </a:ext>
            </a:extLst>
          </p:cNvPr>
          <p:cNvSpPr/>
          <p:nvPr/>
        </p:nvSpPr>
        <p:spPr>
          <a:xfrm>
            <a:off x="8466739" y="3290394"/>
            <a:ext cx="191813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2" descr="Daily calendar with solid fill">
            <a:extLst>
              <a:ext uri="{FF2B5EF4-FFF2-40B4-BE49-F238E27FC236}">
                <a16:creationId xmlns:a16="http://schemas.microsoft.com/office/drawing/2014/main" id="{2E3EA326-3453-4F81-B142-838ACF3C43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6489" y="3247696"/>
            <a:ext cx="402021" cy="441436"/>
          </a:xfrm>
          <a:prstGeom prst="rect">
            <a:avLst/>
          </a:prstGeom>
        </p:spPr>
      </p:pic>
      <p:pic>
        <p:nvPicPr>
          <p:cNvPr id="23" name="Graphic 23" descr="Daily calendar with solid fill">
            <a:extLst>
              <a:ext uri="{FF2B5EF4-FFF2-40B4-BE49-F238E27FC236}">
                <a16:creationId xmlns:a16="http://schemas.microsoft.com/office/drawing/2014/main" id="{0579EFFE-B867-42FA-A4FC-56803C00B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0590" y="3247696"/>
            <a:ext cx="441438" cy="4414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5E3B5A-01AC-49F5-853A-1B166DB73B07}"/>
              </a:ext>
            </a:extLst>
          </p:cNvPr>
          <p:cNvSpPr/>
          <p:nvPr/>
        </p:nvSpPr>
        <p:spPr>
          <a:xfrm>
            <a:off x="10578661" y="6019798"/>
            <a:ext cx="1156137" cy="42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1EE99-B221-4013-8134-D5AE1C0D6591}"/>
              </a:ext>
            </a:extLst>
          </p:cNvPr>
          <p:cNvSpPr txBox="1"/>
          <p:nvPr/>
        </p:nvSpPr>
        <p:spPr>
          <a:xfrm>
            <a:off x="2740572" y="4159469"/>
            <a:ext cx="1179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Before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7D1063-0164-467C-AE16-0FCCA1174D8E}"/>
              </a:ext>
            </a:extLst>
          </p:cNvPr>
          <p:cNvSpPr txBox="1"/>
          <p:nvPr/>
        </p:nvSpPr>
        <p:spPr>
          <a:xfrm>
            <a:off x="2738929" y="4735896"/>
            <a:ext cx="1022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After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CF293D-F3C1-449B-A230-A7F95B123DE4}"/>
              </a:ext>
            </a:extLst>
          </p:cNvPr>
          <p:cNvSpPr/>
          <p:nvPr/>
        </p:nvSpPr>
        <p:spPr>
          <a:xfrm>
            <a:off x="4361136" y="4164066"/>
            <a:ext cx="2102067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DE8020-BC5D-466A-BF63-28AC00A64FE3}"/>
              </a:ext>
            </a:extLst>
          </p:cNvPr>
          <p:cNvSpPr/>
          <p:nvPr/>
        </p:nvSpPr>
        <p:spPr>
          <a:xfrm>
            <a:off x="4372632" y="4740493"/>
            <a:ext cx="2102067" cy="420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69F1FFE8-3569-43DD-945D-9D4807EE681C}"/>
              </a:ext>
            </a:extLst>
          </p:cNvPr>
          <p:cNvSpPr/>
          <p:nvPr/>
        </p:nvSpPr>
        <p:spPr>
          <a:xfrm>
            <a:off x="3582711" y="4160783"/>
            <a:ext cx="407278" cy="367863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71B3B145-2420-4D0E-BB51-6F28D597698F}"/>
              </a:ext>
            </a:extLst>
          </p:cNvPr>
          <p:cNvSpPr/>
          <p:nvPr/>
        </p:nvSpPr>
        <p:spPr>
          <a:xfrm>
            <a:off x="3607346" y="4763485"/>
            <a:ext cx="407276" cy="381000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Graphic 31" descr="Daily calendar with solid fill">
            <a:extLst>
              <a:ext uri="{FF2B5EF4-FFF2-40B4-BE49-F238E27FC236}">
                <a16:creationId xmlns:a16="http://schemas.microsoft.com/office/drawing/2014/main" id="{E11F3309-A324-407B-B3E3-81E2EC78BE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7247" y="4075386"/>
            <a:ext cx="520263" cy="533400"/>
          </a:xfrm>
          <a:prstGeom prst="rect">
            <a:avLst/>
          </a:prstGeom>
        </p:spPr>
      </p:pic>
      <p:pic>
        <p:nvPicPr>
          <p:cNvPr id="32" name="Graphic 32" descr="Daily calendar with solid fill">
            <a:extLst>
              <a:ext uri="{FF2B5EF4-FFF2-40B4-BE49-F238E27FC236}">
                <a16:creationId xmlns:a16="http://schemas.microsoft.com/office/drawing/2014/main" id="{29EF8DF8-C2E0-4AA6-B425-96072E1EF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7247" y="4679731"/>
            <a:ext cx="520263" cy="533401"/>
          </a:xfrm>
          <a:prstGeom prst="rect">
            <a:avLst/>
          </a:prstGeom>
        </p:spPr>
      </p:pic>
      <p:pic>
        <p:nvPicPr>
          <p:cNvPr id="33" name="Graphic 33" descr="Cursor outline">
            <a:extLst>
              <a:ext uri="{FF2B5EF4-FFF2-40B4-BE49-F238E27FC236}">
                <a16:creationId xmlns:a16="http://schemas.microsoft.com/office/drawing/2014/main" id="{CF9E2FAF-EFFE-443E-A2BC-01A434B4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0662" y="4285593"/>
            <a:ext cx="454573" cy="441435"/>
          </a:xfrm>
          <a:prstGeom prst="rect">
            <a:avLst/>
          </a:prstGeom>
        </p:spPr>
      </p:pic>
      <p:pic>
        <p:nvPicPr>
          <p:cNvPr id="34" name="Graphic 34" descr="Cursor outline">
            <a:extLst>
              <a:ext uri="{FF2B5EF4-FFF2-40B4-BE49-F238E27FC236}">
                <a16:creationId xmlns:a16="http://schemas.microsoft.com/office/drawing/2014/main" id="{C21E49C7-40E1-41B3-88B3-C06AF1E16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0661" y="4850524"/>
            <a:ext cx="520263" cy="533400"/>
          </a:xfrm>
          <a:prstGeom prst="rect">
            <a:avLst/>
          </a:prstGeom>
        </p:spPr>
      </p:pic>
      <p:pic>
        <p:nvPicPr>
          <p:cNvPr id="38" name="Graphic 6" descr="Add with solid fill">
            <a:extLst>
              <a:ext uri="{FF2B5EF4-FFF2-40B4-BE49-F238E27FC236}">
                <a16:creationId xmlns:a16="http://schemas.microsoft.com/office/drawing/2014/main" id="{B9C35D6E-97EF-44AF-8AF5-EBFC6DCB4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5949" y="704962"/>
            <a:ext cx="323195" cy="415159"/>
          </a:xfr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023EA2-8143-4331-9622-D3110392EDED}"/>
              </a:ext>
            </a:extLst>
          </p:cNvPr>
          <p:cNvSpPr txBox="1"/>
          <p:nvPr/>
        </p:nvSpPr>
        <p:spPr>
          <a:xfrm>
            <a:off x="2674883" y="270641"/>
            <a:ext cx="7065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Talent Requirements – Shortlist Candidates- Shortlisting Criteria Setting</a:t>
            </a:r>
            <a:endParaRPr lang="en-US" dirty="0"/>
          </a:p>
        </p:txBody>
      </p:sp>
      <p:pic>
        <p:nvPicPr>
          <p:cNvPr id="42" name="Graphic 5" descr="User with solid fill">
            <a:extLst>
              <a:ext uri="{FF2B5EF4-FFF2-40B4-BE49-F238E27FC236}">
                <a16:creationId xmlns:a16="http://schemas.microsoft.com/office/drawing/2014/main" id="{35FD84B3-4E5E-473C-BC89-8F44D46CDF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84957" y="266947"/>
            <a:ext cx="388884" cy="4020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31D794-BC68-4D29-8D30-1D1A3B0420D7}"/>
              </a:ext>
            </a:extLst>
          </p:cNvPr>
          <p:cNvSpPr txBox="1"/>
          <p:nvPr/>
        </p:nvSpPr>
        <p:spPr>
          <a:xfrm>
            <a:off x="10964917" y="283780"/>
            <a:ext cx="116664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HR/Admin</a:t>
            </a:r>
          </a:p>
        </p:txBody>
      </p:sp>
    </p:spTree>
    <p:extLst>
      <p:ext uri="{BB962C8B-B14F-4D97-AF65-F5344CB8AC3E}">
        <p14:creationId xmlns:p14="http://schemas.microsoft.com/office/powerpoint/2010/main" val="200253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96D9-2E26-44DE-B54E-97D29137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6" y="154919"/>
            <a:ext cx="1792015" cy="652818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Graphic 6" descr="Add with solid fill">
            <a:extLst>
              <a:ext uri="{FF2B5EF4-FFF2-40B4-BE49-F238E27FC236}">
                <a16:creationId xmlns:a16="http://schemas.microsoft.com/office/drawing/2014/main" id="{A6601693-7BD2-42A9-8878-EF475ACE0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3104" y="691823"/>
            <a:ext cx="323194" cy="3757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12EDBD-1A4C-46CB-A35E-7A7A61A6C1F2}"/>
              </a:ext>
            </a:extLst>
          </p:cNvPr>
          <p:cNvSpPr/>
          <p:nvPr/>
        </p:nvSpPr>
        <p:spPr>
          <a:xfrm>
            <a:off x="120869" y="160282"/>
            <a:ext cx="1839308" cy="652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B05AE-34B6-4058-9F76-D2EFF8F9E007}"/>
              </a:ext>
            </a:extLst>
          </p:cNvPr>
          <p:cNvSpPr/>
          <p:nvPr/>
        </p:nvSpPr>
        <p:spPr>
          <a:xfrm>
            <a:off x="11156731" y="646385"/>
            <a:ext cx="775138" cy="36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pic>
        <p:nvPicPr>
          <p:cNvPr id="7" name="Graphic 7" descr="Cursor outline">
            <a:extLst>
              <a:ext uri="{FF2B5EF4-FFF2-40B4-BE49-F238E27FC236}">
                <a16:creationId xmlns:a16="http://schemas.microsoft.com/office/drawing/2014/main" id="{548EA7A3-BEAD-4252-ABC9-D64572BA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6559" y="685800"/>
            <a:ext cx="493987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1BC26C-0E36-4A32-B0B5-C03B620694D2}"/>
              </a:ext>
            </a:extLst>
          </p:cNvPr>
          <p:cNvSpPr txBox="1"/>
          <p:nvPr/>
        </p:nvSpPr>
        <p:spPr>
          <a:xfrm>
            <a:off x="2307021" y="953814"/>
            <a:ext cx="1481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Label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D962A-A3F2-4326-AE7E-EA69B5EB0F71}"/>
              </a:ext>
            </a:extLst>
          </p:cNvPr>
          <p:cNvSpPr/>
          <p:nvPr/>
        </p:nvSpPr>
        <p:spPr>
          <a:xfrm>
            <a:off x="4035971" y="1001109"/>
            <a:ext cx="2207172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8072C-1EB4-4320-825B-CDFF888D325F}"/>
              </a:ext>
            </a:extLst>
          </p:cNvPr>
          <p:cNvSpPr txBox="1"/>
          <p:nvPr/>
        </p:nvSpPr>
        <p:spPr>
          <a:xfrm>
            <a:off x="2344792" y="1753585"/>
            <a:ext cx="129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Label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0A193-3B78-4725-9806-81617A934F86}"/>
              </a:ext>
            </a:extLst>
          </p:cNvPr>
          <p:cNvSpPr/>
          <p:nvPr/>
        </p:nvSpPr>
        <p:spPr>
          <a:xfrm>
            <a:off x="4035971" y="1710558"/>
            <a:ext cx="2207172" cy="420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D58FB-FF60-4AA1-919C-E68FA85D83CF}"/>
              </a:ext>
            </a:extLst>
          </p:cNvPr>
          <p:cNvSpPr/>
          <p:nvPr/>
        </p:nvSpPr>
        <p:spPr>
          <a:xfrm>
            <a:off x="4034329" y="2129329"/>
            <a:ext cx="2207172" cy="919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Number</a:t>
            </a:r>
          </a:p>
          <a:p>
            <a:pPr algn="ctr"/>
            <a:r>
              <a:rPr lang="en-US" dirty="0">
                <a:cs typeface="Calibri"/>
              </a:rPr>
              <a:t>Date</a:t>
            </a:r>
          </a:p>
          <a:p>
            <a:pPr algn="ctr"/>
            <a:r>
              <a:rPr lang="en-US" dirty="0">
                <a:cs typeface="Calibri"/>
              </a:rPr>
              <a:t>Check Box</a:t>
            </a:r>
          </a:p>
        </p:txBody>
      </p:sp>
      <p:pic>
        <p:nvPicPr>
          <p:cNvPr id="13" name="Graphic 13" descr="Cursor outline">
            <a:extLst>
              <a:ext uri="{FF2B5EF4-FFF2-40B4-BE49-F238E27FC236}">
                <a16:creationId xmlns:a16="http://schemas.microsoft.com/office/drawing/2014/main" id="{972EA6CE-2AE8-4F4F-B82D-36CA99A8F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4283" y="2709042"/>
            <a:ext cx="599090" cy="520263"/>
          </a:xfrm>
          <a:prstGeom prst="rect">
            <a:avLst/>
          </a:prstGeom>
        </p:spPr>
      </p:pic>
      <p:pic>
        <p:nvPicPr>
          <p:cNvPr id="14" name="Graphic 14" descr="Caret Down with solid fill">
            <a:extLst>
              <a:ext uri="{FF2B5EF4-FFF2-40B4-BE49-F238E27FC236}">
                <a16:creationId xmlns:a16="http://schemas.microsoft.com/office/drawing/2014/main" id="{0701EAA0-810B-472F-A475-E8D63FDF8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5661" y="1697420"/>
            <a:ext cx="691056" cy="4545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BBFE48-9E5D-498A-85EE-C362B15176B2}"/>
              </a:ext>
            </a:extLst>
          </p:cNvPr>
          <p:cNvSpPr txBox="1"/>
          <p:nvPr/>
        </p:nvSpPr>
        <p:spPr>
          <a:xfrm>
            <a:off x="2385848" y="3318640"/>
            <a:ext cx="1403132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Option</a:t>
            </a:r>
          </a:p>
        </p:txBody>
      </p:sp>
      <p:pic>
        <p:nvPicPr>
          <p:cNvPr id="16" name="Graphic 16" descr="Add with solid fill">
            <a:extLst>
              <a:ext uri="{FF2B5EF4-FFF2-40B4-BE49-F238E27FC236}">
                <a16:creationId xmlns:a16="http://schemas.microsoft.com/office/drawing/2014/main" id="{15F2B0F0-9134-4DD7-9578-768B2FE19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834" y="3273972"/>
            <a:ext cx="454573" cy="454573"/>
          </a:xfrm>
          <a:prstGeom prst="rect">
            <a:avLst/>
          </a:prstGeom>
        </p:spPr>
      </p:pic>
      <p:pic>
        <p:nvPicPr>
          <p:cNvPr id="17" name="Graphic 17" descr="Cursor outline">
            <a:extLst>
              <a:ext uri="{FF2B5EF4-FFF2-40B4-BE49-F238E27FC236}">
                <a16:creationId xmlns:a16="http://schemas.microsoft.com/office/drawing/2014/main" id="{58F5DEDD-74D8-4D6C-B9E5-C8AF812AB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3214" y="3418488"/>
            <a:ext cx="454572" cy="4545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B067378-E10F-4925-9FBF-C94E35DACD33}"/>
              </a:ext>
            </a:extLst>
          </p:cNvPr>
          <p:cNvSpPr/>
          <p:nvPr/>
        </p:nvSpPr>
        <p:spPr>
          <a:xfrm>
            <a:off x="3640190" y="3876673"/>
            <a:ext cx="1786759" cy="40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Option Name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334584-5137-479F-A3C7-57497E393216}"/>
              </a:ext>
            </a:extLst>
          </p:cNvPr>
          <p:cNvSpPr/>
          <p:nvPr/>
        </p:nvSpPr>
        <p:spPr>
          <a:xfrm>
            <a:off x="10706756" y="6095342"/>
            <a:ext cx="1077310" cy="40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7F1CC3-8AC1-4C7A-8D09-0005859C895F}"/>
              </a:ext>
            </a:extLst>
          </p:cNvPr>
          <p:cNvSpPr/>
          <p:nvPr/>
        </p:nvSpPr>
        <p:spPr>
          <a:xfrm>
            <a:off x="5704490" y="3878316"/>
            <a:ext cx="932792" cy="40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A743A-3CF3-4EE7-968D-3674F8AAD8C7}"/>
              </a:ext>
            </a:extLst>
          </p:cNvPr>
          <p:cNvSpPr txBox="1"/>
          <p:nvPr/>
        </p:nvSpPr>
        <p:spPr>
          <a:xfrm>
            <a:off x="2096814" y="152400"/>
            <a:ext cx="7065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Talent Requirements – Shortlist Candidates- Shortlisting Criteria Setting</a:t>
            </a:r>
            <a:endParaRPr lang="en-US" dirty="0"/>
          </a:p>
        </p:txBody>
      </p:sp>
      <p:pic>
        <p:nvPicPr>
          <p:cNvPr id="23" name="Graphic 5" descr="User with solid fill">
            <a:extLst>
              <a:ext uri="{FF2B5EF4-FFF2-40B4-BE49-F238E27FC236}">
                <a16:creationId xmlns:a16="http://schemas.microsoft.com/office/drawing/2014/main" id="{F67F4140-F8C4-4418-B6C8-3FA7422E4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4957" y="161844"/>
            <a:ext cx="388884" cy="4020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475D4A-4265-4D85-8F46-C7E8852DFE6D}"/>
              </a:ext>
            </a:extLst>
          </p:cNvPr>
          <p:cNvSpPr txBox="1"/>
          <p:nvPr/>
        </p:nvSpPr>
        <p:spPr>
          <a:xfrm>
            <a:off x="10964917" y="178677"/>
            <a:ext cx="116664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HR/Admin</a:t>
            </a:r>
          </a:p>
        </p:txBody>
      </p:sp>
    </p:spTree>
    <p:extLst>
      <p:ext uri="{BB962C8B-B14F-4D97-AF65-F5344CB8AC3E}">
        <p14:creationId xmlns:p14="http://schemas.microsoft.com/office/powerpoint/2010/main" val="420881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3EDB-517A-487C-B44A-D34CCF63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8" y="351988"/>
            <a:ext cx="1831429" cy="6173456"/>
          </a:xfrm>
        </p:spPr>
        <p:txBody>
          <a:bodyPr/>
          <a:lstStyle/>
          <a:p>
            <a:endParaRPr lang="en-US" sz="28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0DCE8-FE53-4CEC-8583-F64268C00BE9}"/>
              </a:ext>
            </a:extLst>
          </p:cNvPr>
          <p:cNvSpPr txBox="1"/>
          <p:nvPr/>
        </p:nvSpPr>
        <p:spPr>
          <a:xfrm>
            <a:off x="5906815" y="1104211"/>
            <a:ext cx="746236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12th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85E81-DEA5-4594-9CA8-4F00B301CEF0}"/>
              </a:ext>
            </a:extLst>
          </p:cNvPr>
          <p:cNvSpPr txBox="1"/>
          <p:nvPr/>
        </p:nvSpPr>
        <p:spPr>
          <a:xfrm>
            <a:off x="2328369" y="1618922"/>
            <a:ext cx="588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UG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C48EB-F88A-4CB0-9666-6D1702E2175F}"/>
              </a:ext>
            </a:extLst>
          </p:cNvPr>
          <p:cNvSpPr txBox="1"/>
          <p:nvPr/>
        </p:nvSpPr>
        <p:spPr>
          <a:xfrm>
            <a:off x="5911740" y="1615637"/>
            <a:ext cx="83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CBC99-9667-46CB-8EB2-C97B0334DEA8}"/>
              </a:ext>
            </a:extLst>
          </p:cNvPr>
          <p:cNvSpPr txBox="1"/>
          <p:nvPr/>
        </p:nvSpPr>
        <p:spPr>
          <a:xfrm>
            <a:off x="2321800" y="2190421"/>
            <a:ext cx="157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Expected CTC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6997A-6D06-4B59-B2ED-A140228ABCCB}"/>
              </a:ext>
            </a:extLst>
          </p:cNvPr>
          <p:cNvSpPr txBox="1"/>
          <p:nvPr/>
        </p:nvSpPr>
        <p:spPr>
          <a:xfrm>
            <a:off x="3987035" y="2108308"/>
            <a:ext cx="864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B8E8E-12B1-4D4A-8381-9FCB93A81906}"/>
              </a:ext>
            </a:extLst>
          </p:cNvPr>
          <p:cNvSpPr txBox="1"/>
          <p:nvPr/>
        </p:nvSpPr>
        <p:spPr>
          <a:xfrm>
            <a:off x="6560426" y="2054114"/>
            <a:ext cx="943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66849-616F-47C7-B005-EEEBD06004C2}"/>
              </a:ext>
            </a:extLst>
          </p:cNvPr>
          <p:cNvSpPr txBox="1"/>
          <p:nvPr/>
        </p:nvSpPr>
        <p:spPr>
          <a:xfrm>
            <a:off x="2326728" y="3180692"/>
            <a:ext cx="2086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Year of Experience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7DC2B-1164-4F3C-A821-08E6083D698A}"/>
              </a:ext>
            </a:extLst>
          </p:cNvPr>
          <p:cNvSpPr txBox="1"/>
          <p:nvPr/>
        </p:nvSpPr>
        <p:spPr>
          <a:xfrm>
            <a:off x="2325085" y="4059293"/>
            <a:ext cx="2546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Skills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DB69B3-0A7A-4855-B0A1-331003B4F7BC}"/>
              </a:ext>
            </a:extLst>
          </p:cNvPr>
          <p:cNvSpPr/>
          <p:nvPr/>
        </p:nvSpPr>
        <p:spPr>
          <a:xfrm>
            <a:off x="2382234" y="4536856"/>
            <a:ext cx="262761" cy="18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1D7DC3-5BD1-4D4A-B6AE-505A416A07FE}"/>
              </a:ext>
            </a:extLst>
          </p:cNvPr>
          <p:cNvSpPr txBox="1"/>
          <p:nvPr/>
        </p:nvSpPr>
        <p:spPr>
          <a:xfrm>
            <a:off x="2898228" y="4422228"/>
            <a:ext cx="1639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Mathematics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A5A3D1-3F80-4A09-B1D9-06E3401D3A76}"/>
              </a:ext>
            </a:extLst>
          </p:cNvPr>
          <p:cNvSpPr/>
          <p:nvPr/>
        </p:nvSpPr>
        <p:spPr>
          <a:xfrm>
            <a:off x="2378952" y="4993399"/>
            <a:ext cx="262757" cy="22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386B1-CB4A-4868-92BA-298268BFB34C}"/>
              </a:ext>
            </a:extLst>
          </p:cNvPr>
          <p:cNvSpPr txBox="1"/>
          <p:nvPr/>
        </p:nvSpPr>
        <p:spPr>
          <a:xfrm>
            <a:off x="2960633" y="4918184"/>
            <a:ext cx="1206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Physics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21C71E-03AD-4761-A339-20AB6DB15968}"/>
              </a:ext>
            </a:extLst>
          </p:cNvPr>
          <p:cNvSpPr/>
          <p:nvPr/>
        </p:nvSpPr>
        <p:spPr>
          <a:xfrm>
            <a:off x="9665574" y="5829299"/>
            <a:ext cx="1602828" cy="45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Shortlist</a:t>
            </a:r>
            <a:endParaRPr lang="en-US" dirty="0"/>
          </a:p>
        </p:txBody>
      </p:sp>
      <p:pic>
        <p:nvPicPr>
          <p:cNvPr id="25" name="Graphic 25" descr="Cursor with solid fill">
            <a:extLst>
              <a:ext uri="{FF2B5EF4-FFF2-40B4-BE49-F238E27FC236}">
                <a16:creationId xmlns:a16="http://schemas.microsoft.com/office/drawing/2014/main" id="{737769A9-CAAC-45A2-9E7A-8AEB4214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524" y="5914696"/>
            <a:ext cx="612227" cy="36260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8A36686-4FED-4C55-B515-1869B80377A9}"/>
              </a:ext>
            </a:extLst>
          </p:cNvPr>
          <p:cNvSpPr/>
          <p:nvPr/>
        </p:nvSpPr>
        <p:spPr>
          <a:xfrm>
            <a:off x="212834" y="304801"/>
            <a:ext cx="1826172" cy="637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1F5BE-8583-47DC-BB33-5EBEAD6A34EE}"/>
              </a:ext>
            </a:extLst>
          </p:cNvPr>
          <p:cNvSpPr txBox="1"/>
          <p:nvPr/>
        </p:nvSpPr>
        <p:spPr>
          <a:xfrm>
            <a:off x="4238294" y="3174125"/>
            <a:ext cx="82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1199E2-1A95-4315-962E-2D8692E1F692}"/>
              </a:ext>
            </a:extLst>
          </p:cNvPr>
          <p:cNvSpPr txBox="1"/>
          <p:nvPr/>
        </p:nvSpPr>
        <p:spPr>
          <a:xfrm>
            <a:off x="6562067" y="3106791"/>
            <a:ext cx="785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0DE69-8D70-411B-8056-976D3837894F}"/>
              </a:ext>
            </a:extLst>
          </p:cNvPr>
          <p:cNvSpPr txBox="1"/>
          <p:nvPr/>
        </p:nvSpPr>
        <p:spPr>
          <a:xfrm>
            <a:off x="2333296" y="1190296"/>
            <a:ext cx="746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83BB0-4D32-4769-A21F-5F8B4FC14D5E}"/>
              </a:ext>
            </a:extLst>
          </p:cNvPr>
          <p:cNvSpPr txBox="1"/>
          <p:nvPr/>
        </p:nvSpPr>
        <p:spPr>
          <a:xfrm>
            <a:off x="2162504" y="441434"/>
            <a:ext cx="6553199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Talent Requirements – Shortlist Candidates- Shortlisting Criteria</a:t>
            </a:r>
            <a:endParaRPr lang="en-US" dirty="0"/>
          </a:p>
        </p:txBody>
      </p:sp>
      <p:pic>
        <p:nvPicPr>
          <p:cNvPr id="34" name="Graphic 5" descr="User with solid fill">
            <a:extLst>
              <a:ext uri="{FF2B5EF4-FFF2-40B4-BE49-F238E27FC236}">
                <a16:creationId xmlns:a16="http://schemas.microsoft.com/office/drawing/2014/main" id="{A8B961F6-A8E0-4874-9DB0-0ADF0F228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1819" y="424603"/>
            <a:ext cx="388884" cy="4020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6EBD819-2AB0-4D45-AD33-84FBE4F4265F}"/>
              </a:ext>
            </a:extLst>
          </p:cNvPr>
          <p:cNvSpPr txBox="1"/>
          <p:nvPr/>
        </p:nvSpPr>
        <p:spPr>
          <a:xfrm>
            <a:off x="10991193" y="467712"/>
            <a:ext cx="116664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HR/Admin</a:t>
            </a:r>
          </a:p>
        </p:txBody>
      </p:sp>
    </p:spTree>
    <p:extLst>
      <p:ext uri="{BB962C8B-B14F-4D97-AF65-F5344CB8AC3E}">
        <p14:creationId xmlns:p14="http://schemas.microsoft.com/office/powerpoint/2010/main" val="35876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1366-1AA6-4C77-9A89-4D4D894B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5" y="365125"/>
            <a:ext cx="1555532" cy="5739907"/>
          </a:xfrm>
        </p:spPr>
        <p:txBody>
          <a:bodyPr/>
          <a:lstStyle/>
          <a:p>
            <a:r>
              <a:rPr lang="en-US" sz="2400" dirty="0">
                <a:cs typeface="Calibri Light"/>
              </a:rPr>
              <a:t>Shortlisted Candidates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9B4400-E945-46BF-B740-CAC46FD0F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231763"/>
              </p:ext>
            </p:extLst>
          </p:nvPr>
        </p:nvGraphicFramePr>
        <p:xfrm>
          <a:off x="2667000" y="1037896"/>
          <a:ext cx="8940941" cy="1953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13">
                  <a:extLst>
                    <a:ext uri="{9D8B030D-6E8A-4147-A177-3AD203B41FA5}">
                      <a16:colId xmlns:a16="http://schemas.microsoft.com/office/drawing/2014/main" val="1788526887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841823728"/>
                    </a:ext>
                  </a:extLst>
                </a:gridCol>
                <a:gridCol w="696309">
                  <a:extLst>
                    <a:ext uri="{9D8B030D-6E8A-4147-A177-3AD203B41FA5}">
                      <a16:colId xmlns:a16="http://schemas.microsoft.com/office/drawing/2014/main" val="2794155016"/>
                    </a:ext>
                  </a:extLst>
                </a:gridCol>
                <a:gridCol w="683171">
                  <a:extLst>
                    <a:ext uri="{9D8B030D-6E8A-4147-A177-3AD203B41FA5}">
                      <a16:colId xmlns:a16="http://schemas.microsoft.com/office/drawing/2014/main" val="4278295183"/>
                    </a:ext>
                  </a:extLst>
                </a:gridCol>
                <a:gridCol w="775136">
                  <a:extLst>
                    <a:ext uri="{9D8B030D-6E8A-4147-A177-3AD203B41FA5}">
                      <a16:colId xmlns:a16="http://schemas.microsoft.com/office/drawing/2014/main" val="3178654049"/>
                    </a:ext>
                  </a:extLst>
                </a:gridCol>
                <a:gridCol w="1195549">
                  <a:extLst>
                    <a:ext uri="{9D8B030D-6E8A-4147-A177-3AD203B41FA5}">
                      <a16:colId xmlns:a16="http://schemas.microsoft.com/office/drawing/2014/main" val="3635274217"/>
                    </a:ext>
                  </a:extLst>
                </a:gridCol>
                <a:gridCol w="775136">
                  <a:extLst>
                    <a:ext uri="{9D8B030D-6E8A-4147-A177-3AD203B41FA5}">
                      <a16:colId xmlns:a16="http://schemas.microsoft.com/office/drawing/2014/main" val="1014826969"/>
                    </a:ext>
                  </a:extLst>
                </a:gridCol>
                <a:gridCol w="1484586">
                  <a:extLst>
                    <a:ext uri="{9D8B030D-6E8A-4147-A177-3AD203B41FA5}">
                      <a16:colId xmlns:a16="http://schemas.microsoft.com/office/drawing/2014/main" val="991779968"/>
                    </a:ext>
                  </a:extLst>
                </a:gridCol>
                <a:gridCol w="1807055">
                  <a:extLst>
                    <a:ext uri="{9D8B030D-6E8A-4147-A177-3AD203B41FA5}">
                      <a16:colId xmlns:a16="http://schemas.microsoft.com/office/drawing/2014/main" val="1365505495"/>
                    </a:ext>
                  </a:extLst>
                </a:gridCol>
              </a:tblGrid>
              <a:tr h="6584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10th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expected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CTC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YOE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Shortlist for interview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9825"/>
                  </a:ext>
                </a:extLst>
              </a:tr>
              <a:tr h="6584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Shortlist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77368"/>
                  </a:ext>
                </a:extLst>
              </a:tr>
              <a:tr h="6365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915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B3CFCB-98D0-4333-B1A3-CF5B05F4EF8A}"/>
              </a:ext>
            </a:extLst>
          </p:cNvPr>
          <p:cNvSpPr/>
          <p:nvPr/>
        </p:nvSpPr>
        <p:spPr>
          <a:xfrm>
            <a:off x="10578661" y="5940971"/>
            <a:ext cx="1037897" cy="341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3896D93-C1E5-4D9D-AF89-AC61FC2705AB}"/>
              </a:ext>
            </a:extLst>
          </p:cNvPr>
          <p:cNvSpPr/>
          <p:nvPr/>
        </p:nvSpPr>
        <p:spPr>
          <a:xfrm flipH="1">
            <a:off x="9064514" y="71393"/>
            <a:ext cx="2299136" cy="893377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If checked, candidate will shortlisted for interview.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9A1C9-ED94-472E-9E44-6B765DA4D1DA}"/>
              </a:ext>
            </a:extLst>
          </p:cNvPr>
          <p:cNvSpPr/>
          <p:nvPr/>
        </p:nvSpPr>
        <p:spPr>
          <a:xfrm>
            <a:off x="225971" y="186558"/>
            <a:ext cx="1944413" cy="651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6B8CA-B655-421C-A924-F0FF9E4F7F97}"/>
              </a:ext>
            </a:extLst>
          </p:cNvPr>
          <p:cNvSpPr txBox="1"/>
          <p:nvPr/>
        </p:nvSpPr>
        <p:spPr>
          <a:xfrm>
            <a:off x="2661744" y="467710"/>
            <a:ext cx="2532994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46D5F-0F53-4141-8560-C230D01B0324}"/>
              </a:ext>
            </a:extLst>
          </p:cNvPr>
          <p:cNvSpPr txBox="1"/>
          <p:nvPr/>
        </p:nvSpPr>
        <p:spPr>
          <a:xfrm>
            <a:off x="2661745" y="467709"/>
            <a:ext cx="4385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Talent Requirements – Shortlist Candidates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0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A7ED-BD01-42F5-B20C-9371ECA4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246884"/>
            <a:ext cx="2067910" cy="640994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38333AC8-2EB2-444C-AAAD-8149B8E1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2F18F-7F39-4F14-AFBD-515878E0D005}"/>
              </a:ext>
            </a:extLst>
          </p:cNvPr>
          <p:cNvSpPr/>
          <p:nvPr/>
        </p:nvSpPr>
        <p:spPr>
          <a:xfrm>
            <a:off x="252247" y="252248"/>
            <a:ext cx="2062655" cy="641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8257-B324-4C2F-A4F0-5377DDF41938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8FF6-1E19-4368-8035-1A7CB036E3B3}"/>
              </a:ext>
            </a:extLst>
          </p:cNvPr>
          <p:cNvSpPr txBox="1"/>
          <p:nvPr/>
        </p:nvSpPr>
        <p:spPr>
          <a:xfrm>
            <a:off x="2449896" y="242723"/>
            <a:ext cx="211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F0A58E-E363-474D-A027-778BFBA7E96E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1865586"/>
          <a:ext cx="67923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58">
                  <a:extLst>
                    <a:ext uri="{9D8B030D-6E8A-4147-A177-3AD203B41FA5}">
                      <a16:colId xmlns:a16="http://schemas.microsoft.com/office/drawing/2014/main" val="20558716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62784690"/>
                    </a:ext>
                  </a:extLst>
                </a:gridCol>
                <a:gridCol w="1103585">
                  <a:extLst>
                    <a:ext uri="{9D8B030D-6E8A-4147-A177-3AD203B41FA5}">
                      <a16:colId xmlns:a16="http://schemas.microsoft.com/office/drawing/2014/main" val="1290550256"/>
                    </a:ext>
                  </a:extLst>
                </a:gridCol>
                <a:gridCol w="1064170">
                  <a:extLst>
                    <a:ext uri="{9D8B030D-6E8A-4147-A177-3AD203B41FA5}">
                      <a16:colId xmlns:a16="http://schemas.microsoft.com/office/drawing/2014/main" val="4280388903"/>
                    </a:ext>
                  </a:extLst>
                </a:gridCol>
                <a:gridCol w="985344">
                  <a:extLst>
                    <a:ext uri="{9D8B030D-6E8A-4147-A177-3AD203B41FA5}">
                      <a16:colId xmlns:a16="http://schemas.microsoft.com/office/drawing/2014/main" val="3837637896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143154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Openings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2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7899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7BE4BC0-7D02-4962-B3F9-40E057E72795}"/>
              </a:ext>
            </a:extLst>
          </p:cNvPr>
          <p:cNvSpPr/>
          <p:nvPr/>
        </p:nvSpPr>
        <p:spPr>
          <a:xfrm>
            <a:off x="9475075" y="2433143"/>
            <a:ext cx="2469930" cy="145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Application Received</a:t>
            </a:r>
          </a:p>
          <a:p>
            <a:pPr algn="ctr"/>
            <a:r>
              <a:rPr lang="en-US" dirty="0">
                <a:cs typeface="Calibri"/>
              </a:rPr>
              <a:t>Shortlist Candidates</a:t>
            </a:r>
          </a:p>
          <a:p>
            <a:pPr algn="ctr"/>
            <a:r>
              <a:rPr lang="en-US" dirty="0">
                <a:cs typeface="Calibri"/>
              </a:rPr>
              <a:t>Assignment details</a:t>
            </a:r>
          </a:p>
          <a:p>
            <a:pPr algn="ctr"/>
            <a:r>
              <a:rPr lang="en-US" dirty="0">
                <a:cs typeface="Calibri"/>
              </a:rPr>
              <a:t>Schedule Interview</a:t>
            </a:r>
          </a:p>
          <a:p>
            <a:pPr algn="ctr"/>
            <a:r>
              <a:rPr lang="en-US" dirty="0">
                <a:cs typeface="Calibri"/>
              </a:rPr>
              <a:t>Select Candidates</a:t>
            </a:r>
          </a:p>
        </p:txBody>
      </p:sp>
      <p:pic>
        <p:nvPicPr>
          <p:cNvPr id="10" name="Graphic 10" descr="Cursor with solid fill">
            <a:extLst>
              <a:ext uri="{FF2B5EF4-FFF2-40B4-BE49-F238E27FC236}">
                <a16:creationId xmlns:a16="http://schemas.microsoft.com/office/drawing/2014/main" id="{D62B14AC-C569-46DA-803B-77E535842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0937" y="2748455"/>
            <a:ext cx="336332" cy="336332"/>
          </a:xfrm>
          <a:prstGeom prst="rect">
            <a:avLst/>
          </a:prstGeom>
        </p:spPr>
      </p:pic>
      <p:pic>
        <p:nvPicPr>
          <p:cNvPr id="11" name="Graphic 10" descr="Cursor with solid fill">
            <a:extLst>
              <a:ext uri="{FF2B5EF4-FFF2-40B4-BE49-F238E27FC236}">
                <a16:creationId xmlns:a16="http://schemas.microsoft.com/office/drawing/2014/main" id="{FABAAA1D-720C-4CF4-A42B-F1C72AC34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0867" y="3155731"/>
            <a:ext cx="336332" cy="3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1C43-8004-4844-B2FA-6B21B53B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42" y="154919"/>
            <a:ext cx="2041635" cy="64756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0F5BD-8628-4595-B0EA-A9D5B172D7EA}"/>
              </a:ext>
            </a:extLst>
          </p:cNvPr>
          <p:cNvSpPr/>
          <p:nvPr/>
        </p:nvSpPr>
        <p:spPr>
          <a:xfrm>
            <a:off x="199696" y="160282"/>
            <a:ext cx="2036379" cy="647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8" name="Graphic 8" descr="Add with solid fill">
            <a:extLst>
              <a:ext uri="{FF2B5EF4-FFF2-40B4-BE49-F238E27FC236}">
                <a16:creationId xmlns:a16="http://schemas.microsoft.com/office/drawing/2014/main" id="{230CF81D-5D22-4AAE-AE93-B3F0DD15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1512" y="678685"/>
            <a:ext cx="480851" cy="41516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979F70-6E04-4A4D-A524-1047C6A5EC62}"/>
              </a:ext>
            </a:extLst>
          </p:cNvPr>
          <p:cNvSpPr/>
          <p:nvPr/>
        </p:nvSpPr>
        <p:spPr>
          <a:xfrm>
            <a:off x="10485052" y="6018156"/>
            <a:ext cx="1340068" cy="42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41FDD-F3F0-48D9-8AA0-E692FD70F421}"/>
              </a:ext>
            </a:extLst>
          </p:cNvPr>
          <p:cNvSpPr txBox="1"/>
          <p:nvPr/>
        </p:nvSpPr>
        <p:spPr>
          <a:xfrm>
            <a:off x="3262806" y="674633"/>
            <a:ext cx="2427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Number of Rounds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3B40-A13C-4CF8-A0AE-118A8B035278}"/>
              </a:ext>
            </a:extLst>
          </p:cNvPr>
          <p:cNvSpPr/>
          <p:nvPr/>
        </p:nvSpPr>
        <p:spPr>
          <a:xfrm>
            <a:off x="5830942" y="680872"/>
            <a:ext cx="2272861" cy="36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888D0BC-66EA-4B8A-9D96-381EDE218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3138"/>
              </p:ext>
            </p:extLst>
          </p:nvPr>
        </p:nvGraphicFramePr>
        <p:xfrm>
          <a:off x="2942896" y="1865585"/>
          <a:ext cx="8749856" cy="177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31">
                  <a:extLst>
                    <a:ext uri="{9D8B030D-6E8A-4147-A177-3AD203B41FA5}">
                      <a16:colId xmlns:a16="http://schemas.microsoft.com/office/drawing/2014/main" val="2742308532"/>
                    </a:ext>
                  </a:extLst>
                </a:gridCol>
                <a:gridCol w="4177861">
                  <a:extLst>
                    <a:ext uri="{9D8B030D-6E8A-4147-A177-3AD203B41FA5}">
                      <a16:colId xmlns:a16="http://schemas.microsoft.com/office/drawing/2014/main" val="3724053946"/>
                    </a:ext>
                  </a:extLst>
                </a:gridCol>
                <a:gridCol w="2864064">
                  <a:extLst>
                    <a:ext uri="{9D8B030D-6E8A-4147-A177-3AD203B41FA5}">
                      <a16:colId xmlns:a16="http://schemas.microsoft.com/office/drawing/2014/main" val="69963151"/>
                    </a:ext>
                  </a:extLst>
                </a:gridCol>
              </a:tblGrid>
              <a:tr h="446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Round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Marking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49887"/>
                  </a:ext>
                </a:extLst>
              </a:tr>
              <a:tr h="446689">
                <a:tc>
                  <a:txBody>
                    <a:bodyPr/>
                    <a:lstStyle/>
                    <a:p>
                      <a:r>
                        <a:rPr lang="en-US" dirty="0"/>
                        <a:t>Round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Add    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15466"/>
                  </a:ext>
                </a:extLst>
              </a:tr>
              <a:tr h="446689">
                <a:tc>
                  <a:txBody>
                    <a:bodyPr/>
                    <a:lstStyle/>
                    <a:p>
                      <a:r>
                        <a:rPr lang="en-US" dirty="0"/>
                        <a:t>Round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80184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Round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9437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D4A3608-3996-4C34-BD1E-29F06DBBD628}"/>
              </a:ext>
            </a:extLst>
          </p:cNvPr>
          <p:cNvSpPr/>
          <p:nvPr/>
        </p:nvSpPr>
        <p:spPr>
          <a:xfrm>
            <a:off x="8489730" y="633248"/>
            <a:ext cx="1064172" cy="40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53B48B8-0308-4688-A009-ED47021ABDA2}"/>
              </a:ext>
            </a:extLst>
          </p:cNvPr>
          <p:cNvSpPr/>
          <p:nvPr/>
        </p:nvSpPr>
        <p:spPr>
          <a:xfrm>
            <a:off x="5032814" y="3751655"/>
            <a:ext cx="3310756" cy="617482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HR will fill description.</a:t>
            </a:r>
            <a:endParaRPr lang="en-US" dirty="0"/>
          </a:p>
        </p:txBody>
      </p:sp>
      <p:pic>
        <p:nvPicPr>
          <p:cNvPr id="5" name="Graphic 5" descr="Cursor outline">
            <a:extLst>
              <a:ext uri="{FF2B5EF4-FFF2-40B4-BE49-F238E27FC236}">
                <a16:creationId xmlns:a16="http://schemas.microsoft.com/office/drawing/2014/main" id="{E30354AA-831E-4BD0-951A-0528698DC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4316" y="2511973"/>
            <a:ext cx="375746" cy="375746"/>
          </a:xfrm>
          <a:prstGeom prst="rect">
            <a:avLst/>
          </a:prstGeom>
        </p:spPr>
      </p:pic>
      <p:pic>
        <p:nvPicPr>
          <p:cNvPr id="3" name="Graphic 5" descr="User with solid fill">
            <a:extLst>
              <a:ext uri="{FF2B5EF4-FFF2-40B4-BE49-F238E27FC236}">
                <a16:creationId xmlns:a16="http://schemas.microsoft.com/office/drawing/2014/main" id="{78445050-E6E3-463A-9FC8-5CD271DF2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1723" y="166305"/>
            <a:ext cx="388884" cy="402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E152AA-657E-4A3F-9155-847C02A612FC}"/>
              </a:ext>
            </a:extLst>
          </p:cNvPr>
          <p:cNvSpPr txBox="1"/>
          <p:nvPr/>
        </p:nvSpPr>
        <p:spPr>
          <a:xfrm>
            <a:off x="11030607" y="178677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14954-26BF-4BB4-9FAC-298AFE03B137}"/>
              </a:ext>
            </a:extLst>
          </p:cNvPr>
          <p:cNvSpPr txBox="1"/>
          <p:nvPr/>
        </p:nvSpPr>
        <p:spPr>
          <a:xfrm>
            <a:off x="2357930" y="98206"/>
            <a:ext cx="4503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 – Assignment Setting</a:t>
            </a:r>
          </a:p>
        </p:txBody>
      </p:sp>
    </p:spTree>
    <p:extLst>
      <p:ext uri="{BB962C8B-B14F-4D97-AF65-F5344CB8AC3E}">
        <p14:creationId xmlns:p14="http://schemas.microsoft.com/office/powerpoint/2010/main" val="94062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38B7-A692-46B3-A73A-4804FA12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2" y="220608"/>
            <a:ext cx="1923393" cy="642307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1CFC-DF74-4F43-9BFB-F4887B3E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615" y="222798"/>
            <a:ext cx="9530253" cy="6427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Round1 Marking Scheme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D28E2-2284-462E-BDE3-74345E062383}"/>
              </a:ext>
            </a:extLst>
          </p:cNvPr>
          <p:cNvSpPr/>
          <p:nvPr/>
        </p:nvSpPr>
        <p:spPr>
          <a:xfrm>
            <a:off x="265385" y="225972"/>
            <a:ext cx="1957550" cy="642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5B429-1D94-4D0B-9A69-D495E8F8C174}"/>
              </a:ext>
            </a:extLst>
          </p:cNvPr>
          <p:cNvSpPr txBox="1"/>
          <p:nvPr/>
        </p:nvSpPr>
        <p:spPr>
          <a:xfrm>
            <a:off x="2412125" y="717331"/>
            <a:ext cx="1836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Marking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534D-1CD6-49E3-9D6D-738EFAA3357A}"/>
              </a:ext>
            </a:extLst>
          </p:cNvPr>
          <p:cNvSpPr txBox="1"/>
          <p:nvPr/>
        </p:nvSpPr>
        <p:spPr>
          <a:xfrm>
            <a:off x="2397344" y="1188655"/>
            <a:ext cx="1836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Maximum 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AA277-8F52-4D7E-BB6C-D36306B02BFC}"/>
              </a:ext>
            </a:extLst>
          </p:cNvPr>
          <p:cNvSpPr txBox="1"/>
          <p:nvPr/>
        </p:nvSpPr>
        <p:spPr>
          <a:xfrm>
            <a:off x="2448254" y="2264322"/>
            <a:ext cx="1849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Additional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C66EE-8487-4482-A6DD-AEF13E0670FF}"/>
              </a:ext>
            </a:extLst>
          </p:cNvPr>
          <p:cNvSpPr txBox="1"/>
          <p:nvPr/>
        </p:nvSpPr>
        <p:spPr>
          <a:xfrm>
            <a:off x="2538577" y="4456714"/>
            <a:ext cx="2151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Topics to be focused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BAA55-1869-4C61-9F27-EF73612F01A7}"/>
              </a:ext>
            </a:extLst>
          </p:cNvPr>
          <p:cNvSpPr/>
          <p:nvPr/>
        </p:nvSpPr>
        <p:spPr>
          <a:xfrm>
            <a:off x="5132989" y="639817"/>
            <a:ext cx="3718032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BF1E2-BC81-4320-A5F8-5DCE8C015C0B}"/>
              </a:ext>
            </a:extLst>
          </p:cNvPr>
          <p:cNvSpPr/>
          <p:nvPr/>
        </p:nvSpPr>
        <p:spPr>
          <a:xfrm>
            <a:off x="5132989" y="1191609"/>
            <a:ext cx="3718032" cy="341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07054-6C6E-4165-96B4-6EDA675BBC19}"/>
              </a:ext>
            </a:extLst>
          </p:cNvPr>
          <p:cNvSpPr/>
          <p:nvPr/>
        </p:nvSpPr>
        <p:spPr>
          <a:xfrm>
            <a:off x="5132989" y="1717126"/>
            <a:ext cx="3718033" cy="183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DD4C3-BC2B-43E5-8602-828F66DA80CD}"/>
              </a:ext>
            </a:extLst>
          </p:cNvPr>
          <p:cNvSpPr/>
          <p:nvPr/>
        </p:nvSpPr>
        <p:spPr>
          <a:xfrm>
            <a:off x="5132989" y="3911160"/>
            <a:ext cx="3718033" cy="183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3E744-348F-4661-B326-1E5F20D52F39}"/>
              </a:ext>
            </a:extLst>
          </p:cNvPr>
          <p:cNvSpPr/>
          <p:nvPr/>
        </p:nvSpPr>
        <p:spPr>
          <a:xfrm>
            <a:off x="8231897" y="6077278"/>
            <a:ext cx="1563413" cy="48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 and New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551C44-1252-497A-8140-4AD18C54D04F}"/>
              </a:ext>
            </a:extLst>
          </p:cNvPr>
          <p:cNvSpPr/>
          <p:nvPr/>
        </p:nvSpPr>
        <p:spPr>
          <a:xfrm>
            <a:off x="10253497" y="6075634"/>
            <a:ext cx="1405758" cy="48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pic>
        <p:nvPicPr>
          <p:cNvPr id="16" name="Graphic 5" descr="User with solid fill">
            <a:extLst>
              <a:ext uri="{FF2B5EF4-FFF2-40B4-BE49-F238E27FC236}">
                <a16:creationId xmlns:a16="http://schemas.microsoft.com/office/drawing/2014/main" id="{12D1699D-7CA5-4716-829C-E952994BF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8585" y="245133"/>
            <a:ext cx="388884" cy="402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736B02-875F-4D29-9040-7C8853C0EFE6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</p:spTree>
    <p:extLst>
      <p:ext uri="{BB962C8B-B14F-4D97-AF65-F5344CB8AC3E}">
        <p14:creationId xmlns:p14="http://schemas.microsoft.com/office/powerpoint/2010/main" val="400305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1C43-8004-4844-B2FA-6B21B53B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42" y="154919"/>
            <a:ext cx="2041635" cy="64756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0F5BD-8628-4595-B0EA-A9D5B172D7EA}"/>
              </a:ext>
            </a:extLst>
          </p:cNvPr>
          <p:cNvSpPr/>
          <p:nvPr/>
        </p:nvSpPr>
        <p:spPr>
          <a:xfrm>
            <a:off x="199696" y="160282"/>
            <a:ext cx="2036379" cy="647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8" name="Graphic 8" descr="Add with solid fill">
            <a:extLst>
              <a:ext uri="{FF2B5EF4-FFF2-40B4-BE49-F238E27FC236}">
                <a16:creationId xmlns:a16="http://schemas.microsoft.com/office/drawing/2014/main" id="{230CF81D-5D22-4AAE-AE93-B3F0DD15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84" y="639271"/>
            <a:ext cx="480851" cy="41516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979F70-6E04-4A4D-A524-1047C6A5EC62}"/>
              </a:ext>
            </a:extLst>
          </p:cNvPr>
          <p:cNvSpPr/>
          <p:nvPr/>
        </p:nvSpPr>
        <p:spPr>
          <a:xfrm>
            <a:off x="10485052" y="6018156"/>
            <a:ext cx="1340068" cy="42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41FDD-F3F0-48D9-8AA0-E692FD70F421}"/>
              </a:ext>
            </a:extLst>
          </p:cNvPr>
          <p:cNvSpPr txBox="1"/>
          <p:nvPr/>
        </p:nvSpPr>
        <p:spPr>
          <a:xfrm>
            <a:off x="3262806" y="674633"/>
            <a:ext cx="2427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Number of Rounds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3B40-A13C-4CF8-A0AE-118A8B035278}"/>
              </a:ext>
            </a:extLst>
          </p:cNvPr>
          <p:cNvSpPr/>
          <p:nvPr/>
        </p:nvSpPr>
        <p:spPr>
          <a:xfrm>
            <a:off x="5830942" y="680872"/>
            <a:ext cx="2272861" cy="36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888D0BC-66EA-4B8A-9D96-381EDE21841B}"/>
              </a:ext>
            </a:extLst>
          </p:cNvPr>
          <p:cNvGraphicFramePr>
            <a:graphicFrameLocks noGrp="1"/>
          </p:cNvGraphicFramePr>
          <p:nvPr/>
        </p:nvGraphicFramePr>
        <p:xfrm>
          <a:off x="2942896" y="1865585"/>
          <a:ext cx="8749856" cy="177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31">
                  <a:extLst>
                    <a:ext uri="{9D8B030D-6E8A-4147-A177-3AD203B41FA5}">
                      <a16:colId xmlns:a16="http://schemas.microsoft.com/office/drawing/2014/main" val="2742308532"/>
                    </a:ext>
                  </a:extLst>
                </a:gridCol>
                <a:gridCol w="4177861">
                  <a:extLst>
                    <a:ext uri="{9D8B030D-6E8A-4147-A177-3AD203B41FA5}">
                      <a16:colId xmlns:a16="http://schemas.microsoft.com/office/drawing/2014/main" val="3724053946"/>
                    </a:ext>
                  </a:extLst>
                </a:gridCol>
                <a:gridCol w="2864064">
                  <a:extLst>
                    <a:ext uri="{9D8B030D-6E8A-4147-A177-3AD203B41FA5}">
                      <a16:colId xmlns:a16="http://schemas.microsoft.com/office/drawing/2014/main" val="69963151"/>
                    </a:ext>
                  </a:extLst>
                </a:gridCol>
              </a:tblGrid>
              <a:tr h="446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Round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Marking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49887"/>
                  </a:ext>
                </a:extLst>
              </a:tr>
              <a:tr h="446689">
                <a:tc>
                  <a:txBody>
                    <a:bodyPr/>
                    <a:lstStyle/>
                    <a:p>
                      <a:r>
                        <a:rPr lang="en-US" dirty="0"/>
                        <a:t>Round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Add    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15466"/>
                  </a:ext>
                </a:extLst>
              </a:tr>
              <a:tr h="446689">
                <a:tc>
                  <a:txBody>
                    <a:bodyPr/>
                    <a:lstStyle/>
                    <a:p>
                      <a:r>
                        <a:rPr lang="en-US" dirty="0"/>
                        <a:t>Round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80184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Round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9437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D4A3608-3996-4C34-BD1E-29F06DBBD628}"/>
              </a:ext>
            </a:extLst>
          </p:cNvPr>
          <p:cNvSpPr/>
          <p:nvPr/>
        </p:nvSpPr>
        <p:spPr>
          <a:xfrm>
            <a:off x="8489730" y="633248"/>
            <a:ext cx="1064172" cy="40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pic>
        <p:nvPicPr>
          <p:cNvPr id="5" name="Graphic 5" descr="Cursor outline">
            <a:extLst>
              <a:ext uri="{FF2B5EF4-FFF2-40B4-BE49-F238E27FC236}">
                <a16:creationId xmlns:a16="http://schemas.microsoft.com/office/drawing/2014/main" id="{E30354AA-831E-4BD0-951A-0528698DC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30" y="2459421"/>
            <a:ext cx="375746" cy="375746"/>
          </a:xfrm>
          <a:prstGeom prst="rect">
            <a:avLst/>
          </a:prstGeom>
        </p:spPr>
      </p:pic>
      <p:pic>
        <p:nvPicPr>
          <p:cNvPr id="3" name="Graphic 5" descr="User with solid fill">
            <a:extLst>
              <a:ext uri="{FF2B5EF4-FFF2-40B4-BE49-F238E27FC236}">
                <a16:creationId xmlns:a16="http://schemas.microsoft.com/office/drawing/2014/main" id="{CD3FD886-4E02-4637-AD14-E7FC869FE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4274" y="166305"/>
            <a:ext cx="388884" cy="402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29D44-7AC3-4630-9710-C3200FAB0C20}"/>
              </a:ext>
            </a:extLst>
          </p:cNvPr>
          <p:cNvSpPr txBox="1"/>
          <p:nvPr/>
        </p:nvSpPr>
        <p:spPr>
          <a:xfrm>
            <a:off x="11083158" y="191814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3DA9F-81EE-454B-9A95-E83647DD720E}"/>
              </a:ext>
            </a:extLst>
          </p:cNvPr>
          <p:cNvSpPr txBox="1"/>
          <p:nvPr/>
        </p:nvSpPr>
        <p:spPr>
          <a:xfrm>
            <a:off x="2463033" y="98206"/>
            <a:ext cx="4503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 – Assignment Setting</a:t>
            </a:r>
          </a:p>
        </p:txBody>
      </p:sp>
    </p:spTree>
    <p:extLst>
      <p:ext uri="{BB962C8B-B14F-4D97-AF65-F5344CB8AC3E}">
        <p14:creationId xmlns:p14="http://schemas.microsoft.com/office/powerpoint/2010/main" val="427281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FD5A-A551-4114-9493-02A75255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80" y="233746"/>
            <a:ext cx="2225566" cy="63705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2B0861-02DD-4C8F-B97E-5B533B9A7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56155"/>
              </p:ext>
            </p:extLst>
          </p:nvPr>
        </p:nvGraphicFramePr>
        <p:xfrm>
          <a:off x="2916620" y="1826172"/>
          <a:ext cx="8809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52">
                  <a:extLst>
                    <a:ext uri="{9D8B030D-6E8A-4147-A177-3AD203B41FA5}">
                      <a16:colId xmlns:a16="http://schemas.microsoft.com/office/drawing/2014/main" val="228509670"/>
                    </a:ext>
                  </a:extLst>
                </a:gridCol>
                <a:gridCol w="2202452">
                  <a:extLst>
                    <a:ext uri="{9D8B030D-6E8A-4147-A177-3AD203B41FA5}">
                      <a16:colId xmlns:a16="http://schemas.microsoft.com/office/drawing/2014/main" val="1459177023"/>
                    </a:ext>
                  </a:extLst>
                </a:gridCol>
                <a:gridCol w="2202452">
                  <a:extLst>
                    <a:ext uri="{9D8B030D-6E8A-4147-A177-3AD203B41FA5}">
                      <a16:colId xmlns:a16="http://schemas.microsoft.com/office/drawing/2014/main" val="2491307643"/>
                    </a:ext>
                  </a:extLst>
                </a:gridCol>
                <a:gridCol w="2202452">
                  <a:extLst>
                    <a:ext uri="{9D8B030D-6E8A-4147-A177-3AD203B41FA5}">
                      <a16:colId xmlns:a16="http://schemas.microsoft.com/office/drawing/2014/main" val="291668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Marking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590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7869AB-490B-490E-8E2E-E04726004AB8}"/>
              </a:ext>
            </a:extLst>
          </p:cNvPr>
          <p:cNvSpPr/>
          <p:nvPr/>
        </p:nvSpPr>
        <p:spPr>
          <a:xfrm>
            <a:off x="212833" y="173421"/>
            <a:ext cx="2220310" cy="65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3" name="Graphic 5" descr="User with solid fill">
            <a:extLst>
              <a:ext uri="{FF2B5EF4-FFF2-40B4-BE49-F238E27FC236}">
                <a16:creationId xmlns:a16="http://schemas.microsoft.com/office/drawing/2014/main" id="{6014E543-36AC-4A63-8ACA-573D293E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FE59D-A290-4A11-B24D-7F48DE2202AD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247A7-E787-4A4D-A563-4254E3737203}"/>
              </a:ext>
            </a:extLst>
          </p:cNvPr>
          <p:cNvSpPr txBox="1"/>
          <p:nvPr/>
        </p:nvSpPr>
        <p:spPr>
          <a:xfrm>
            <a:off x="2699516" y="229585"/>
            <a:ext cx="4503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 – Assignment Setting</a:t>
            </a:r>
          </a:p>
        </p:txBody>
      </p:sp>
    </p:spTree>
    <p:extLst>
      <p:ext uri="{BB962C8B-B14F-4D97-AF65-F5344CB8AC3E}">
        <p14:creationId xmlns:p14="http://schemas.microsoft.com/office/powerpoint/2010/main" val="244522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A7ED-BD01-42F5-B20C-9371ECA4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246884"/>
            <a:ext cx="2067910" cy="640994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38333AC8-2EB2-444C-AAAD-8149B8E1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2F18F-7F39-4F14-AFBD-515878E0D005}"/>
              </a:ext>
            </a:extLst>
          </p:cNvPr>
          <p:cNvSpPr/>
          <p:nvPr/>
        </p:nvSpPr>
        <p:spPr>
          <a:xfrm>
            <a:off x="252247" y="252248"/>
            <a:ext cx="2062655" cy="641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8257-B324-4C2F-A4F0-5377DDF41938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8FF6-1E19-4368-8035-1A7CB036E3B3}"/>
              </a:ext>
            </a:extLst>
          </p:cNvPr>
          <p:cNvSpPr txBox="1"/>
          <p:nvPr/>
        </p:nvSpPr>
        <p:spPr>
          <a:xfrm>
            <a:off x="2449896" y="242723"/>
            <a:ext cx="211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F0A58E-E363-474D-A027-778BFBA7E96E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1865586"/>
          <a:ext cx="67923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58">
                  <a:extLst>
                    <a:ext uri="{9D8B030D-6E8A-4147-A177-3AD203B41FA5}">
                      <a16:colId xmlns:a16="http://schemas.microsoft.com/office/drawing/2014/main" val="20558716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62784690"/>
                    </a:ext>
                  </a:extLst>
                </a:gridCol>
                <a:gridCol w="1103585">
                  <a:extLst>
                    <a:ext uri="{9D8B030D-6E8A-4147-A177-3AD203B41FA5}">
                      <a16:colId xmlns:a16="http://schemas.microsoft.com/office/drawing/2014/main" val="1290550256"/>
                    </a:ext>
                  </a:extLst>
                </a:gridCol>
                <a:gridCol w="1064170">
                  <a:extLst>
                    <a:ext uri="{9D8B030D-6E8A-4147-A177-3AD203B41FA5}">
                      <a16:colId xmlns:a16="http://schemas.microsoft.com/office/drawing/2014/main" val="4280388903"/>
                    </a:ext>
                  </a:extLst>
                </a:gridCol>
                <a:gridCol w="985344">
                  <a:extLst>
                    <a:ext uri="{9D8B030D-6E8A-4147-A177-3AD203B41FA5}">
                      <a16:colId xmlns:a16="http://schemas.microsoft.com/office/drawing/2014/main" val="3837637896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143154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Openings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2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7899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7BE4BC0-7D02-4962-B3F9-40E057E72795}"/>
              </a:ext>
            </a:extLst>
          </p:cNvPr>
          <p:cNvSpPr/>
          <p:nvPr/>
        </p:nvSpPr>
        <p:spPr>
          <a:xfrm>
            <a:off x="9475075" y="2433143"/>
            <a:ext cx="2469930" cy="145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Application Received</a:t>
            </a:r>
          </a:p>
          <a:p>
            <a:pPr algn="ctr"/>
            <a:r>
              <a:rPr lang="en-US" dirty="0">
                <a:cs typeface="Calibri"/>
              </a:rPr>
              <a:t>Shortlist Candidates</a:t>
            </a:r>
          </a:p>
          <a:p>
            <a:pPr algn="ctr"/>
            <a:r>
              <a:rPr lang="en-US" dirty="0">
                <a:cs typeface="Calibri"/>
              </a:rPr>
              <a:t>Assignment details</a:t>
            </a:r>
          </a:p>
          <a:p>
            <a:pPr algn="ctr"/>
            <a:r>
              <a:rPr lang="en-US" dirty="0">
                <a:cs typeface="Calibri"/>
              </a:rPr>
              <a:t>Schedule Interview</a:t>
            </a:r>
          </a:p>
          <a:p>
            <a:pPr algn="ctr"/>
            <a:r>
              <a:rPr lang="en-US" dirty="0">
                <a:cs typeface="Calibri"/>
              </a:rPr>
              <a:t>Select Candidates</a:t>
            </a:r>
          </a:p>
        </p:txBody>
      </p:sp>
      <p:pic>
        <p:nvPicPr>
          <p:cNvPr id="10" name="Graphic 10" descr="Cursor with solid fill">
            <a:extLst>
              <a:ext uri="{FF2B5EF4-FFF2-40B4-BE49-F238E27FC236}">
                <a16:creationId xmlns:a16="http://schemas.microsoft.com/office/drawing/2014/main" id="{D62B14AC-C569-46DA-803B-77E535842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0937" y="2748455"/>
            <a:ext cx="336332" cy="336332"/>
          </a:xfrm>
          <a:prstGeom prst="rect">
            <a:avLst/>
          </a:prstGeom>
        </p:spPr>
      </p:pic>
      <p:pic>
        <p:nvPicPr>
          <p:cNvPr id="11" name="Graphic 10" descr="Cursor with solid fill">
            <a:extLst>
              <a:ext uri="{FF2B5EF4-FFF2-40B4-BE49-F238E27FC236}">
                <a16:creationId xmlns:a16="http://schemas.microsoft.com/office/drawing/2014/main" id="{FABAAA1D-720C-4CF4-A42B-F1C72AC34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1453" y="3339662"/>
            <a:ext cx="336332" cy="3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5C44-CDAA-4087-BABB-EF6B36C6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220608"/>
            <a:ext cx="2028497" cy="640994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A3983CF9-8526-44F1-8B36-35F50EF0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343" y="225425"/>
            <a:ext cx="625367" cy="62536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1EE0E6-EDB0-4C94-A2C8-59054768428C}"/>
              </a:ext>
            </a:extLst>
          </p:cNvPr>
          <p:cNvSpPr/>
          <p:nvPr/>
        </p:nvSpPr>
        <p:spPr>
          <a:xfrm>
            <a:off x="252247" y="225972"/>
            <a:ext cx="2023241" cy="641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89185-BC31-4FE5-924D-77EF106B83D5}"/>
              </a:ext>
            </a:extLst>
          </p:cNvPr>
          <p:cNvSpPr/>
          <p:nvPr/>
        </p:nvSpPr>
        <p:spPr>
          <a:xfrm>
            <a:off x="2682766" y="1815661"/>
            <a:ext cx="2351688" cy="2614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Job Name</a:t>
            </a:r>
          </a:p>
          <a:p>
            <a:pPr algn="ctr"/>
            <a:r>
              <a:rPr lang="en-US" dirty="0">
                <a:cs typeface="Calibri"/>
              </a:rPr>
              <a:t>Job ID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cs typeface="Calibri"/>
              </a:rPr>
              <a:t>Application Status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Application Under Review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27A5D-942B-485E-AEDD-4BFD3477E882}"/>
              </a:ext>
            </a:extLst>
          </p:cNvPr>
          <p:cNvSpPr/>
          <p:nvPr/>
        </p:nvSpPr>
        <p:spPr>
          <a:xfrm>
            <a:off x="5336627" y="1815661"/>
            <a:ext cx="2259723" cy="2614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Job Name</a:t>
            </a:r>
          </a:p>
          <a:p>
            <a:pPr algn="ctr"/>
            <a:r>
              <a:rPr lang="en-US" dirty="0">
                <a:cs typeface="Calibri"/>
              </a:rPr>
              <a:t>Job ID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cs typeface="Calibri"/>
              </a:rPr>
              <a:t>Application Status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6A40E-8BE3-4F40-A464-8B19FC6E3CDB}"/>
              </a:ext>
            </a:extLst>
          </p:cNvPr>
          <p:cNvSpPr/>
          <p:nvPr/>
        </p:nvSpPr>
        <p:spPr>
          <a:xfrm>
            <a:off x="7990488" y="1815661"/>
            <a:ext cx="2259723" cy="2614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Job Name</a:t>
            </a:r>
          </a:p>
          <a:p>
            <a:pPr algn="ctr"/>
            <a:r>
              <a:rPr lang="en-US" dirty="0">
                <a:cs typeface="Calibri"/>
              </a:rPr>
              <a:t>Job ID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cs typeface="Calibri"/>
              </a:rPr>
              <a:t>Application 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B4F6E-428B-4F18-94A9-8FBE021AB193}"/>
              </a:ext>
            </a:extLst>
          </p:cNvPr>
          <p:cNvSpPr txBox="1"/>
          <p:nvPr/>
        </p:nvSpPr>
        <p:spPr>
          <a:xfrm>
            <a:off x="10689019" y="796159"/>
            <a:ext cx="1337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Hi, Priyanka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43945-D56B-4D98-8ED7-4B43359AEFF0}"/>
              </a:ext>
            </a:extLst>
          </p:cNvPr>
          <p:cNvSpPr txBox="1"/>
          <p:nvPr/>
        </p:nvSpPr>
        <p:spPr>
          <a:xfrm>
            <a:off x="10544503" y="428296"/>
            <a:ext cx="89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cs typeface="Calibri"/>
              </a:rPr>
              <a:t>Profile</a:t>
            </a:r>
          </a:p>
        </p:txBody>
      </p:sp>
      <p:pic>
        <p:nvPicPr>
          <p:cNvPr id="12" name="Graphic 12" descr="Caret Down with solid fill">
            <a:extLst>
              <a:ext uri="{FF2B5EF4-FFF2-40B4-BE49-F238E27FC236}">
                <a16:creationId xmlns:a16="http://schemas.microsoft.com/office/drawing/2014/main" id="{17286291-FC7F-4CBC-9DC8-7C88C3F1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4627" y="3510455"/>
            <a:ext cx="454573" cy="4545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9819BE-972A-496D-A8F6-DD399200586E}"/>
              </a:ext>
            </a:extLst>
          </p:cNvPr>
          <p:cNvSpPr/>
          <p:nvPr/>
        </p:nvSpPr>
        <p:spPr>
          <a:xfrm>
            <a:off x="2840420" y="3812627"/>
            <a:ext cx="2128344" cy="53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a typeface="+mn-lt"/>
                <a:cs typeface="+mn-lt"/>
              </a:rPr>
              <a:t>Shortlisted for Interview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Selected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21165-B22D-4F54-BF10-4FAFB0023B5D}"/>
              </a:ext>
            </a:extLst>
          </p:cNvPr>
          <p:cNvSpPr txBox="1"/>
          <p:nvPr/>
        </p:nvSpPr>
        <p:spPr>
          <a:xfrm>
            <a:off x="9611711" y="152401"/>
            <a:ext cx="1823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Current Openings</a:t>
            </a:r>
          </a:p>
        </p:txBody>
      </p:sp>
    </p:spTree>
    <p:extLst>
      <p:ext uri="{BB962C8B-B14F-4D97-AF65-F5344CB8AC3E}">
        <p14:creationId xmlns:p14="http://schemas.microsoft.com/office/powerpoint/2010/main" val="271712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6255-796A-4C3E-AA3C-0E84E40B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194332"/>
            <a:ext cx="2199292" cy="643621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FA14E-C205-4335-8FE4-4A9ACD470FA0}"/>
              </a:ext>
            </a:extLst>
          </p:cNvPr>
          <p:cNvSpPr/>
          <p:nvPr/>
        </p:nvSpPr>
        <p:spPr>
          <a:xfrm>
            <a:off x="252247" y="147144"/>
            <a:ext cx="2194033" cy="651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F3A48-89E3-4F54-86AF-3F09C0CF38E2}"/>
              </a:ext>
            </a:extLst>
          </p:cNvPr>
          <p:cNvSpPr txBox="1"/>
          <p:nvPr/>
        </p:nvSpPr>
        <p:spPr>
          <a:xfrm>
            <a:off x="2607551" y="203310"/>
            <a:ext cx="4503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 – Interview Scheduling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098895F-211B-44F6-BFEA-7E7E53691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148796"/>
              </p:ext>
            </p:extLst>
          </p:nvPr>
        </p:nvGraphicFramePr>
        <p:xfrm>
          <a:off x="2890344" y="1773621"/>
          <a:ext cx="87836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908">
                  <a:extLst>
                    <a:ext uri="{9D8B030D-6E8A-4147-A177-3AD203B41FA5}">
                      <a16:colId xmlns:a16="http://schemas.microsoft.com/office/drawing/2014/main" val="3646592695"/>
                    </a:ext>
                  </a:extLst>
                </a:gridCol>
                <a:gridCol w="2195908">
                  <a:extLst>
                    <a:ext uri="{9D8B030D-6E8A-4147-A177-3AD203B41FA5}">
                      <a16:colId xmlns:a16="http://schemas.microsoft.com/office/drawing/2014/main" val="2293718399"/>
                    </a:ext>
                  </a:extLst>
                </a:gridCol>
                <a:gridCol w="2195908">
                  <a:extLst>
                    <a:ext uri="{9D8B030D-6E8A-4147-A177-3AD203B41FA5}">
                      <a16:colId xmlns:a16="http://schemas.microsoft.com/office/drawing/2014/main" val="1930967467"/>
                    </a:ext>
                  </a:extLst>
                </a:gridCol>
                <a:gridCol w="2195908">
                  <a:extLst>
                    <a:ext uri="{9D8B030D-6E8A-4147-A177-3AD203B41FA5}">
                      <a16:colId xmlns:a16="http://schemas.microsoft.com/office/drawing/2014/main" val="3054058987"/>
                    </a:ext>
                  </a:extLst>
                </a:gridCol>
              </a:tblGrid>
              <a:tr h="364052">
                <a:tc>
                  <a:txBody>
                    <a:bodyPr/>
                    <a:lstStyle/>
                    <a:p>
                      <a:r>
                        <a:rPr lang="en-US" dirty="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58658"/>
                  </a:ext>
                </a:extLst>
              </a:tr>
              <a:tr h="364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Schedule     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18627"/>
                  </a:ext>
                </a:extLst>
              </a:tr>
              <a:tr h="3519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832"/>
                  </a:ext>
                </a:extLst>
              </a:tr>
              <a:tr h="3519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26531"/>
                  </a:ext>
                </a:extLst>
              </a:tr>
            </a:tbl>
          </a:graphicData>
        </a:graphic>
      </p:graphicFrame>
      <p:pic>
        <p:nvPicPr>
          <p:cNvPr id="11" name="Graphic 6" descr="Cursor outline">
            <a:extLst>
              <a:ext uri="{FF2B5EF4-FFF2-40B4-BE49-F238E27FC236}">
                <a16:creationId xmlns:a16="http://schemas.microsoft.com/office/drawing/2014/main" id="{2AE3BF67-2D1C-4F87-82D2-D42C9AD78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971" y="2301765"/>
            <a:ext cx="441436" cy="415161"/>
          </a:xfrm>
          <a:prstGeom prst="rect">
            <a:avLst/>
          </a:prstGeom>
        </p:spPr>
      </p:pic>
      <p:pic>
        <p:nvPicPr>
          <p:cNvPr id="13" name="Graphic 5" descr="User with solid fill">
            <a:extLst>
              <a:ext uri="{FF2B5EF4-FFF2-40B4-BE49-F238E27FC236}">
                <a16:creationId xmlns:a16="http://schemas.microsoft.com/office/drawing/2014/main" id="{C00EBC17-2E75-4FB7-B568-FF8C0D046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202738-A43F-4C2F-A3AB-A27BD93108EF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</p:spTree>
    <p:extLst>
      <p:ext uri="{BB962C8B-B14F-4D97-AF65-F5344CB8AC3E}">
        <p14:creationId xmlns:p14="http://schemas.microsoft.com/office/powerpoint/2010/main" val="136066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F715-0D5A-4FEA-8D90-7DA8B4EB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154918"/>
            <a:ext cx="1739462" cy="6488768"/>
          </a:xfrm>
        </p:spPr>
        <p:txBody>
          <a:bodyPr/>
          <a:lstStyle/>
          <a:p>
            <a:endParaRPr lang="en-US" sz="24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CACE-2116-4843-9639-786F95ACABF1}"/>
              </a:ext>
            </a:extLst>
          </p:cNvPr>
          <p:cNvSpPr txBox="1"/>
          <p:nvPr/>
        </p:nvSpPr>
        <p:spPr>
          <a:xfrm>
            <a:off x="2556641" y="874986"/>
            <a:ext cx="3216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Round 1 Schedule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E0FA8D-0803-4DB2-9C7B-68CA7F64A816}"/>
              </a:ext>
            </a:extLst>
          </p:cNvPr>
          <p:cNvSpPr/>
          <p:nvPr/>
        </p:nvSpPr>
        <p:spPr>
          <a:xfrm>
            <a:off x="250605" y="119227"/>
            <a:ext cx="1865586" cy="652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F841F-38E8-43CB-9182-185D79113903}"/>
              </a:ext>
            </a:extLst>
          </p:cNvPr>
          <p:cNvSpPr/>
          <p:nvPr/>
        </p:nvSpPr>
        <p:spPr>
          <a:xfrm>
            <a:off x="5533696" y="3917729"/>
            <a:ext cx="972207" cy="36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FDF98-CB8D-485E-AF78-60B70AFEB453}"/>
              </a:ext>
            </a:extLst>
          </p:cNvPr>
          <p:cNvSpPr txBox="1"/>
          <p:nvPr/>
        </p:nvSpPr>
        <p:spPr>
          <a:xfrm>
            <a:off x="2609193" y="1571296"/>
            <a:ext cx="969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1F8D1-7AAF-4FA9-82EA-A16AD08A056F}"/>
              </a:ext>
            </a:extLst>
          </p:cNvPr>
          <p:cNvSpPr txBox="1"/>
          <p:nvPr/>
        </p:nvSpPr>
        <p:spPr>
          <a:xfrm>
            <a:off x="2607551" y="2121448"/>
            <a:ext cx="825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110CD-EBF6-4F85-B327-2AA0920A960D}"/>
              </a:ext>
            </a:extLst>
          </p:cNvPr>
          <p:cNvSpPr txBox="1"/>
          <p:nvPr/>
        </p:nvSpPr>
        <p:spPr>
          <a:xfrm>
            <a:off x="2605908" y="2711012"/>
            <a:ext cx="1298028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Place/Link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71148-FB86-4522-83A9-9CE7A614AB70}"/>
              </a:ext>
            </a:extLst>
          </p:cNvPr>
          <p:cNvSpPr txBox="1"/>
          <p:nvPr/>
        </p:nvSpPr>
        <p:spPr>
          <a:xfrm>
            <a:off x="2551716" y="3326853"/>
            <a:ext cx="2073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Interviewer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98476-7E70-42BA-8842-8C7F05973925}"/>
              </a:ext>
            </a:extLst>
          </p:cNvPr>
          <p:cNvSpPr/>
          <p:nvPr/>
        </p:nvSpPr>
        <p:spPr>
          <a:xfrm>
            <a:off x="4633748" y="1572610"/>
            <a:ext cx="1865586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2A848C-4085-4489-A293-5663FF697A6E}"/>
              </a:ext>
            </a:extLst>
          </p:cNvPr>
          <p:cNvSpPr/>
          <p:nvPr/>
        </p:nvSpPr>
        <p:spPr>
          <a:xfrm>
            <a:off x="4633748" y="2071851"/>
            <a:ext cx="1865586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F92F54-8938-498C-872F-FDC3125603D9}"/>
              </a:ext>
            </a:extLst>
          </p:cNvPr>
          <p:cNvSpPr/>
          <p:nvPr/>
        </p:nvSpPr>
        <p:spPr>
          <a:xfrm>
            <a:off x="4633747" y="2623644"/>
            <a:ext cx="1865586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8BF06-6717-49A2-A171-31E361E5EA28}"/>
              </a:ext>
            </a:extLst>
          </p:cNvPr>
          <p:cNvSpPr/>
          <p:nvPr/>
        </p:nvSpPr>
        <p:spPr>
          <a:xfrm>
            <a:off x="4633747" y="3333092"/>
            <a:ext cx="1865586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1" descr="Flip calendar with solid fill">
            <a:extLst>
              <a:ext uri="{FF2B5EF4-FFF2-40B4-BE49-F238E27FC236}">
                <a16:creationId xmlns:a16="http://schemas.microsoft.com/office/drawing/2014/main" id="{DD813FD7-624C-44B6-B657-F38A9DE97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4903" y="1579178"/>
            <a:ext cx="362607" cy="362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378D5D-FD79-4E46-8D0D-421823BBB2FF}"/>
              </a:ext>
            </a:extLst>
          </p:cNvPr>
          <p:cNvSpPr/>
          <p:nvPr/>
        </p:nvSpPr>
        <p:spPr>
          <a:xfrm>
            <a:off x="8332075" y="6006661"/>
            <a:ext cx="1865586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Save &amp; mail to Candidate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38819-6E69-4E23-A55F-8AE323D8693A}"/>
              </a:ext>
            </a:extLst>
          </p:cNvPr>
          <p:cNvSpPr/>
          <p:nvPr/>
        </p:nvSpPr>
        <p:spPr>
          <a:xfrm>
            <a:off x="6256282" y="6006661"/>
            <a:ext cx="1865586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Save &amp; mail to interviewer</a:t>
            </a:r>
          </a:p>
        </p:txBody>
      </p:sp>
      <p:pic>
        <p:nvPicPr>
          <p:cNvPr id="24" name="Graphic 24" descr="Cursor outline">
            <a:extLst>
              <a:ext uri="{FF2B5EF4-FFF2-40B4-BE49-F238E27FC236}">
                <a16:creationId xmlns:a16="http://schemas.microsoft.com/office/drawing/2014/main" id="{F2F7B5A6-B8B2-4F4C-905F-2DA4505EF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007" y="6151178"/>
            <a:ext cx="428297" cy="415160"/>
          </a:xfrm>
          <a:prstGeom prst="rect">
            <a:avLst/>
          </a:prstGeom>
        </p:spPr>
      </p:pic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FD104B90-A111-4FCD-92F7-CB861D6C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8459-E3C1-4B29-BEEC-CEF1354A0DA0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31B59-BC23-4FF2-BD01-11E3030F7CFC}"/>
              </a:ext>
            </a:extLst>
          </p:cNvPr>
          <p:cNvSpPr txBox="1"/>
          <p:nvPr/>
        </p:nvSpPr>
        <p:spPr>
          <a:xfrm>
            <a:off x="2607551" y="203310"/>
            <a:ext cx="4503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 – Interview Scheduling</a:t>
            </a:r>
          </a:p>
        </p:txBody>
      </p:sp>
    </p:spTree>
    <p:extLst>
      <p:ext uri="{BB962C8B-B14F-4D97-AF65-F5344CB8AC3E}">
        <p14:creationId xmlns:p14="http://schemas.microsoft.com/office/powerpoint/2010/main" val="264889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BD96-66C6-4028-8154-32E931B6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3" y="260022"/>
            <a:ext cx="1765738" cy="6383663"/>
          </a:xfrm>
        </p:spPr>
        <p:txBody>
          <a:bodyPr/>
          <a:lstStyle/>
          <a:p>
            <a:endParaRPr lang="en-US" sz="2400" dirty="0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5D8D5-E48C-412D-8AE3-513B31A97C85}"/>
              </a:ext>
            </a:extLst>
          </p:cNvPr>
          <p:cNvSpPr/>
          <p:nvPr/>
        </p:nvSpPr>
        <p:spPr>
          <a:xfrm>
            <a:off x="2603938" y="1671145"/>
            <a:ext cx="9117720" cy="2640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It is informed you that you have to take interview &lt;Round no.&gt;of &lt;candidate name&gt; for </a:t>
            </a:r>
            <a:r>
              <a:rPr lang="en-US" dirty="0" err="1">
                <a:cs typeface="Calibri"/>
              </a:rPr>
              <a:t>abc</a:t>
            </a:r>
            <a:r>
              <a:rPr lang="en-US" dirty="0">
                <a:cs typeface="Calibri"/>
              </a:rPr>
              <a:t> role.</a:t>
            </a:r>
          </a:p>
          <a:p>
            <a:pPr algn="ctr"/>
            <a:r>
              <a:rPr lang="en-US" dirty="0">
                <a:cs typeface="Calibri"/>
              </a:rPr>
              <a:t>Your interview is scheduled at &lt;date&gt;, &lt;time&gt;, &lt;place/link&gt;, &lt;resume of candidate&gt; ,&lt;Evaluation of Candidate&gt;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E6D66-E317-4176-BA47-75B8209789C2}"/>
              </a:ext>
            </a:extLst>
          </p:cNvPr>
          <p:cNvSpPr/>
          <p:nvPr/>
        </p:nvSpPr>
        <p:spPr>
          <a:xfrm>
            <a:off x="10393087" y="5834224"/>
            <a:ext cx="1326931" cy="51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Send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A1001-F91D-4EFE-A8E3-0D25A585B26E}"/>
              </a:ext>
            </a:extLst>
          </p:cNvPr>
          <p:cNvSpPr/>
          <p:nvPr/>
        </p:nvSpPr>
        <p:spPr>
          <a:xfrm>
            <a:off x="252247" y="265386"/>
            <a:ext cx="1760482" cy="642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8" name="Graphic 5" descr="User with solid fill">
            <a:extLst>
              <a:ext uri="{FF2B5EF4-FFF2-40B4-BE49-F238E27FC236}">
                <a16:creationId xmlns:a16="http://schemas.microsoft.com/office/drawing/2014/main" id="{0841D0B2-6397-457D-B305-A6FA0EEEA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7D53D6-B67F-42E2-A40B-CD54737D88CC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E0D48-59F2-403E-844F-3983B3E7549A}"/>
              </a:ext>
            </a:extLst>
          </p:cNvPr>
          <p:cNvSpPr txBox="1"/>
          <p:nvPr/>
        </p:nvSpPr>
        <p:spPr>
          <a:xfrm>
            <a:off x="2160861" y="255862"/>
            <a:ext cx="4503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 – Interview Scheduling</a:t>
            </a:r>
          </a:p>
        </p:txBody>
      </p:sp>
    </p:spTree>
    <p:extLst>
      <p:ext uri="{BB962C8B-B14F-4D97-AF65-F5344CB8AC3E}">
        <p14:creationId xmlns:p14="http://schemas.microsoft.com/office/powerpoint/2010/main" val="311709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F715-0D5A-4FEA-8D90-7DA8B4EB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154918"/>
            <a:ext cx="1739462" cy="6488768"/>
          </a:xfrm>
        </p:spPr>
        <p:txBody>
          <a:bodyPr/>
          <a:lstStyle/>
          <a:p>
            <a:endParaRPr lang="en-US" sz="24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CACE-2116-4843-9639-786F95ACABF1}"/>
              </a:ext>
            </a:extLst>
          </p:cNvPr>
          <p:cNvSpPr txBox="1"/>
          <p:nvPr/>
        </p:nvSpPr>
        <p:spPr>
          <a:xfrm>
            <a:off x="2556641" y="874986"/>
            <a:ext cx="3216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Round 1 Schedule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E0FA8D-0803-4DB2-9C7B-68CA7F64A816}"/>
              </a:ext>
            </a:extLst>
          </p:cNvPr>
          <p:cNvSpPr/>
          <p:nvPr/>
        </p:nvSpPr>
        <p:spPr>
          <a:xfrm>
            <a:off x="250605" y="119227"/>
            <a:ext cx="1865586" cy="652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F841F-38E8-43CB-9182-185D79113903}"/>
              </a:ext>
            </a:extLst>
          </p:cNvPr>
          <p:cNvSpPr/>
          <p:nvPr/>
        </p:nvSpPr>
        <p:spPr>
          <a:xfrm>
            <a:off x="5533696" y="3917729"/>
            <a:ext cx="972207" cy="36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FDF98-CB8D-485E-AF78-60B70AFEB453}"/>
              </a:ext>
            </a:extLst>
          </p:cNvPr>
          <p:cNvSpPr txBox="1"/>
          <p:nvPr/>
        </p:nvSpPr>
        <p:spPr>
          <a:xfrm>
            <a:off x="2609193" y="1571296"/>
            <a:ext cx="969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1F8D1-7AAF-4FA9-82EA-A16AD08A056F}"/>
              </a:ext>
            </a:extLst>
          </p:cNvPr>
          <p:cNvSpPr txBox="1"/>
          <p:nvPr/>
        </p:nvSpPr>
        <p:spPr>
          <a:xfrm>
            <a:off x="2607551" y="2121448"/>
            <a:ext cx="825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110CD-EBF6-4F85-B327-2AA0920A960D}"/>
              </a:ext>
            </a:extLst>
          </p:cNvPr>
          <p:cNvSpPr txBox="1"/>
          <p:nvPr/>
        </p:nvSpPr>
        <p:spPr>
          <a:xfrm>
            <a:off x="2605908" y="2711012"/>
            <a:ext cx="1298028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Place/Link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71148-FB86-4522-83A9-9CE7A614AB70}"/>
              </a:ext>
            </a:extLst>
          </p:cNvPr>
          <p:cNvSpPr txBox="1"/>
          <p:nvPr/>
        </p:nvSpPr>
        <p:spPr>
          <a:xfrm>
            <a:off x="2551716" y="3326853"/>
            <a:ext cx="2073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Interviewer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98476-7E70-42BA-8842-8C7F05973925}"/>
              </a:ext>
            </a:extLst>
          </p:cNvPr>
          <p:cNvSpPr/>
          <p:nvPr/>
        </p:nvSpPr>
        <p:spPr>
          <a:xfrm>
            <a:off x="4633748" y="1572610"/>
            <a:ext cx="1865586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2A848C-4085-4489-A293-5663FF697A6E}"/>
              </a:ext>
            </a:extLst>
          </p:cNvPr>
          <p:cNvSpPr/>
          <p:nvPr/>
        </p:nvSpPr>
        <p:spPr>
          <a:xfrm>
            <a:off x="4633748" y="2071851"/>
            <a:ext cx="1865586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F92F54-8938-498C-872F-FDC3125603D9}"/>
              </a:ext>
            </a:extLst>
          </p:cNvPr>
          <p:cNvSpPr/>
          <p:nvPr/>
        </p:nvSpPr>
        <p:spPr>
          <a:xfrm>
            <a:off x="4633747" y="2623644"/>
            <a:ext cx="1865586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8BF06-6717-49A2-A171-31E361E5EA28}"/>
              </a:ext>
            </a:extLst>
          </p:cNvPr>
          <p:cNvSpPr/>
          <p:nvPr/>
        </p:nvSpPr>
        <p:spPr>
          <a:xfrm>
            <a:off x="4633747" y="3333092"/>
            <a:ext cx="1865586" cy="36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1" descr="Flip calendar with solid fill">
            <a:extLst>
              <a:ext uri="{FF2B5EF4-FFF2-40B4-BE49-F238E27FC236}">
                <a16:creationId xmlns:a16="http://schemas.microsoft.com/office/drawing/2014/main" id="{DD813FD7-624C-44B6-B657-F38A9DE97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4903" y="1579178"/>
            <a:ext cx="362607" cy="362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378D5D-FD79-4E46-8D0D-421823BBB2FF}"/>
              </a:ext>
            </a:extLst>
          </p:cNvPr>
          <p:cNvSpPr/>
          <p:nvPr/>
        </p:nvSpPr>
        <p:spPr>
          <a:xfrm>
            <a:off x="8332075" y="6006661"/>
            <a:ext cx="1865586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Save &amp; mail to Candidate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38819-6E69-4E23-A55F-8AE323D8693A}"/>
              </a:ext>
            </a:extLst>
          </p:cNvPr>
          <p:cNvSpPr/>
          <p:nvPr/>
        </p:nvSpPr>
        <p:spPr>
          <a:xfrm>
            <a:off x="6256282" y="6006661"/>
            <a:ext cx="1865586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Save &amp; mail to interviewer</a:t>
            </a:r>
          </a:p>
        </p:txBody>
      </p:sp>
      <p:pic>
        <p:nvPicPr>
          <p:cNvPr id="24" name="Graphic 24" descr="Cursor outline">
            <a:extLst>
              <a:ext uri="{FF2B5EF4-FFF2-40B4-BE49-F238E27FC236}">
                <a16:creationId xmlns:a16="http://schemas.microsoft.com/office/drawing/2014/main" id="{F2F7B5A6-B8B2-4F4C-905F-2DA4505EF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6076" y="6230006"/>
            <a:ext cx="428297" cy="415160"/>
          </a:xfrm>
          <a:prstGeom prst="rect">
            <a:avLst/>
          </a:prstGeom>
        </p:spPr>
      </p:pic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BA72B1FB-D1B5-4897-AE2F-1BB9AC1ED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9171" y="271409"/>
            <a:ext cx="388884" cy="402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D8715-452F-47D6-8E53-7A412C0E86F1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</p:spTree>
    <p:extLst>
      <p:ext uri="{BB962C8B-B14F-4D97-AF65-F5344CB8AC3E}">
        <p14:creationId xmlns:p14="http://schemas.microsoft.com/office/powerpoint/2010/main" val="131229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BD96-66C6-4028-8154-32E931B6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3" y="260022"/>
            <a:ext cx="1765738" cy="6383663"/>
          </a:xfrm>
        </p:spPr>
        <p:txBody>
          <a:bodyPr/>
          <a:lstStyle/>
          <a:p>
            <a:endParaRPr lang="en-US" sz="2400" dirty="0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5D8D5-E48C-412D-8AE3-513B31A97C85}"/>
              </a:ext>
            </a:extLst>
          </p:cNvPr>
          <p:cNvSpPr/>
          <p:nvPr/>
        </p:nvSpPr>
        <p:spPr>
          <a:xfrm>
            <a:off x="2945524" y="1027386"/>
            <a:ext cx="8421411" cy="2864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It is informed you that you have been shortlisted for interview for </a:t>
            </a:r>
            <a:r>
              <a:rPr lang="en-US" dirty="0" err="1">
                <a:cs typeface="Calibri"/>
              </a:rPr>
              <a:t>xyz</a:t>
            </a:r>
            <a:r>
              <a:rPr lang="en-US" dirty="0">
                <a:cs typeface="Calibri"/>
              </a:rPr>
              <a:t> role.</a:t>
            </a:r>
          </a:p>
          <a:p>
            <a:pPr algn="ctr"/>
            <a:r>
              <a:rPr lang="en-US" dirty="0">
                <a:cs typeface="Calibri"/>
              </a:rPr>
              <a:t>Your interview &lt;Round no.&gt; is scheduled at &lt;date&gt;, &lt;time&gt;, &lt;place/link&gt;.</a:t>
            </a:r>
          </a:p>
          <a:p>
            <a:pPr algn="ctr"/>
            <a:r>
              <a:rPr lang="en-US" dirty="0">
                <a:cs typeface="Calibri"/>
              </a:rPr>
              <a:t>Join on time , reply if you are interested.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E6D66-E317-4176-BA47-75B8209789C2}"/>
              </a:ext>
            </a:extLst>
          </p:cNvPr>
          <p:cNvSpPr/>
          <p:nvPr/>
        </p:nvSpPr>
        <p:spPr>
          <a:xfrm>
            <a:off x="10038363" y="5715983"/>
            <a:ext cx="1326931" cy="51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Send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DA48C-0993-40D3-AB40-3BFAF97A2542}"/>
              </a:ext>
            </a:extLst>
          </p:cNvPr>
          <p:cNvSpPr/>
          <p:nvPr/>
        </p:nvSpPr>
        <p:spPr>
          <a:xfrm>
            <a:off x="252247" y="212835"/>
            <a:ext cx="1826172" cy="649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8" name="Graphic 5" descr="User with solid fill">
            <a:extLst>
              <a:ext uri="{FF2B5EF4-FFF2-40B4-BE49-F238E27FC236}">
                <a16:creationId xmlns:a16="http://schemas.microsoft.com/office/drawing/2014/main" id="{856083D8-03D4-4BBC-AFAF-1E607E33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7AD9A-F8E8-48F6-9AD4-2BFE0215CAEF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6E9D-5FE2-45BE-99EA-D497BCD05D77}"/>
              </a:ext>
            </a:extLst>
          </p:cNvPr>
          <p:cNvSpPr txBox="1"/>
          <p:nvPr/>
        </p:nvSpPr>
        <p:spPr>
          <a:xfrm>
            <a:off x="2318516" y="255862"/>
            <a:ext cx="4503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 – Interview Scheduling</a:t>
            </a:r>
          </a:p>
        </p:txBody>
      </p:sp>
    </p:spTree>
    <p:extLst>
      <p:ext uri="{BB962C8B-B14F-4D97-AF65-F5344CB8AC3E}">
        <p14:creationId xmlns:p14="http://schemas.microsoft.com/office/powerpoint/2010/main" val="1715291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A7ED-BD01-42F5-B20C-9371ECA4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246884"/>
            <a:ext cx="2067910" cy="640994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38333AC8-2EB2-444C-AAAD-8149B8E1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2F18F-7F39-4F14-AFBD-515878E0D005}"/>
              </a:ext>
            </a:extLst>
          </p:cNvPr>
          <p:cNvSpPr/>
          <p:nvPr/>
        </p:nvSpPr>
        <p:spPr>
          <a:xfrm>
            <a:off x="252247" y="252248"/>
            <a:ext cx="2062655" cy="641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8257-B324-4C2F-A4F0-5377DDF41938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8FF6-1E19-4368-8035-1A7CB036E3B3}"/>
              </a:ext>
            </a:extLst>
          </p:cNvPr>
          <p:cNvSpPr txBox="1"/>
          <p:nvPr/>
        </p:nvSpPr>
        <p:spPr>
          <a:xfrm>
            <a:off x="2449896" y="242723"/>
            <a:ext cx="211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F0A58E-E363-474D-A027-778BFBA7E96E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1865586"/>
          <a:ext cx="67923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58">
                  <a:extLst>
                    <a:ext uri="{9D8B030D-6E8A-4147-A177-3AD203B41FA5}">
                      <a16:colId xmlns:a16="http://schemas.microsoft.com/office/drawing/2014/main" val="20558716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62784690"/>
                    </a:ext>
                  </a:extLst>
                </a:gridCol>
                <a:gridCol w="1103585">
                  <a:extLst>
                    <a:ext uri="{9D8B030D-6E8A-4147-A177-3AD203B41FA5}">
                      <a16:colId xmlns:a16="http://schemas.microsoft.com/office/drawing/2014/main" val="1290550256"/>
                    </a:ext>
                  </a:extLst>
                </a:gridCol>
                <a:gridCol w="1064170">
                  <a:extLst>
                    <a:ext uri="{9D8B030D-6E8A-4147-A177-3AD203B41FA5}">
                      <a16:colId xmlns:a16="http://schemas.microsoft.com/office/drawing/2014/main" val="4280388903"/>
                    </a:ext>
                  </a:extLst>
                </a:gridCol>
                <a:gridCol w="985344">
                  <a:extLst>
                    <a:ext uri="{9D8B030D-6E8A-4147-A177-3AD203B41FA5}">
                      <a16:colId xmlns:a16="http://schemas.microsoft.com/office/drawing/2014/main" val="3837637896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143154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Openings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2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7899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7BE4BC0-7D02-4962-B3F9-40E057E72795}"/>
              </a:ext>
            </a:extLst>
          </p:cNvPr>
          <p:cNvSpPr/>
          <p:nvPr/>
        </p:nvSpPr>
        <p:spPr>
          <a:xfrm>
            <a:off x="9475075" y="2433143"/>
            <a:ext cx="2469930" cy="145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Application Received</a:t>
            </a:r>
          </a:p>
          <a:p>
            <a:pPr algn="ctr"/>
            <a:r>
              <a:rPr lang="en-US" dirty="0">
                <a:cs typeface="Calibri"/>
              </a:rPr>
              <a:t>Shortlist Candidates</a:t>
            </a:r>
          </a:p>
          <a:p>
            <a:pPr algn="ctr"/>
            <a:r>
              <a:rPr lang="en-US" dirty="0">
                <a:cs typeface="Calibri"/>
              </a:rPr>
              <a:t>Assignment details</a:t>
            </a:r>
          </a:p>
          <a:p>
            <a:pPr algn="ctr"/>
            <a:r>
              <a:rPr lang="en-US" dirty="0">
                <a:cs typeface="Calibri"/>
              </a:rPr>
              <a:t>Schedule Interview</a:t>
            </a:r>
          </a:p>
          <a:p>
            <a:pPr algn="ctr"/>
            <a:r>
              <a:rPr lang="en-US" dirty="0">
                <a:cs typeface="Calibri"/>
              </a:rPr>
              <a:t>Select Candidates</a:t>
            </a:r>
          </a:p>
        </p:txBody>
      </p:sp>
      <p:pic>
        <p:nvPicPr>
          <p:cNvPr id="10" name="Graphic 10" descr="Cursor with solid fill">
            <a:extLst>
              <a:ext uri="{FF2B5EF4-FFF2-40B4-BE49-F238E27FC236}">
                <a16:creationId xmlns:a16="http://schemas.microsoft.com/office/drawing/2014/main" id="{D62B14AC-C569-46DA-803B-77E535842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0937" y="2748455"/>
            <a:ext cx="336332" cy="336332"/>
          </a:xfrm>
          <a:prstGeom prst="rect">
            <a:avLst/>
          </a:prstGeom>
        </p:spPr>
      </p:pic>
      <p:pic>
        <p:nvPicPr>
          <p:cNvPr id="11" name="Graphic 10" descr="Cursor with solid fill">
            <a:extLst>
              <a:ext uri="{FF2B5EF4-FFF2-40B4-BE49-F238E27FC236}">
                <a16:creationId xmlns:a16="http://schemas.microsoft.com/office/drawing/2014/main" id="{FABAAA1D-720C-4CF4-A42B-F1C72AC34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8315" y="3628696"/>
            <a:ext cx="336332" cy="3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2BAA-87A0-4C60-93BD-95E3824D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8" y="154919"/>
            <a:ext cx="2094186" cy="6488765"/>
          </a:xfrm>
        </p:spPr>
        <p:txBody>
          <a:bodyPr/>
          <a:lstStyle/>
          <a:p>
            <a:endParaRPr lang="en-US" sz="240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9E190E-DBCD-45B7-9B40-EF2C23D09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397699"/>
              </p:ext>
            </p:extLst>
          </p:nvPr>
        </p:nvGraphicFramePr>
        <p:xfrm>
          <a:off x="2653862" y="1563413"/>
          <a:ext cx="8404231" cy="177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23">
                  <a:extLst>
                    <a:ext uri="{9D8B030D-6E8A-4147-A177-3AD203B41FA5}">
                      <a16:colId xmlns:a16="http://schemas.microsoft.com/office/drawing/2014/main" val="846463944"/>
                    </a:ext>
                  </a:extLst>
                </a:gridCol>
                <a:gridCol w="1333423">
                  <a:extLst>
                    <a:ext uri="{9D8B030D-6E8A-4147-A177-3AD203B41FA5}">
                      <a16:colId xmlns:a16="http://schemas.microsoft.com/office/drawing/2014/main" val="3666258669"/>
                    </a:ext>
                  </a:extLst>
                </a:gridCol>
                <a:gridCol w="1333423">
                  <a:extLst>
                    <a:ext uri="{9D8B030D-6E8A-4147-A177-3AD203B41FA5}">
                      <a16:colId xmlns:a16="http://schemas.microsoft.com/office/drawing/2014/main" val="829936324"/>
                    </a:ext>
                  </a:extLst>
                </a:gridCol>
                <a:gridCol w="1333423">
                  <a:extLst>
                    <a:ext uri="{9D8B030D-6E8A-4147-A177-3AD203B41FA5}">
                      <a16:colId xmlns:a16="http://schemas.microsoft.com/office/drawing/2014/main" val="1132294550"/>
                    </a:ext>
                  </a:extLst>
                </a:gridCol>
                <a:gridCol w="1007884">
                  <a:extLst>
                    <a:ext uri="{9D8B030D-6E8A-4147-A177-3AD203B41FA5}">
                      <a16:colId xmlns:a16="http://schemas.microsoft.com/office/drawing/2014/main" val="1489177878"/>
                    </a:ext>
                  </a:extLst>
                </a:gridCol>
                <a:gridCol w="2062655">
                  <a:extLst>
                    <a:ext uri="{9D8B030D-6E8A-4147-A177-3AD203B41FA5}">
                      <a16:colId xmlns:a16="http://schemas.microsoft.com/office/drawing/2014/main" val="2215328522"/>
                    </a:ext>
                  </a:extLst>
                </a:gridCol>
              </a:tblGrid>
              <a:tr h="734935">
                <a:tc>
                  <a:txBody>
                    <a:bodyPr/>
                    <a:lstStyle/>
                    <a:p>
                      <a:r>
                        <a:rPr lang="en-US" dirty="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1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2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3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Select  Candidate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40727"/>
                  </a:ext>
                </a:extLst>
              </a:tr>
              <a:tr h="533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/>
                          </a:solidFill>
                          <a:latin typeface="Calibri"/>
                        </a:rPr>
                        <a:t>View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/>
                          </a:solidFill>
                          <a:latin typeface="Calibri"/>
                        </a:rPr>
                        <a:t>View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60963"/>
                  </a:ext>
                </a:extLst>
              </a:tr>
              <a:tr h="504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13839"/>
                  </a:ext>
                </a:extLst>
              </a:tr>
            </a:tbl>
          </a:graphicData>
        </a:graphic>
      </p:graphicFrame>
      <p:pic>
        <p:nvPicPr>
          <p:cNvPr id="5" name="Graphic 8" descr="Cursor outline">
            <a:extLst>
              <a:ext uri="{FF2B5EF4-FFF2-40B4-BE49-F238E27FC236}">
                <a16:creationId xmlns:a16="http://schemas.microsoft.com/office/drawing/2014/main" id="{984F51EB-2657-4CA6-9799-D1EA8626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0697" y="2420007"/>
            <a:ext cx="520263" cy="41515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88114BA-48DA-416E-9D1E-010317C4DE0A}"/>
              </a:ext>
            </a:extLst>
          </p:cNvPr>
          <p:cNvSpPr/>
          <p:nvPr/>
        </p:nvSpPr>
        <p:spPr>
          <a:xfrm>
            <a:off x="9276364" y="598551"/>
            <a:ext cx="1773620" cy="775137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If Checked, then selected.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8BE4C-1A48-4FD9-A65B-474380867AE0}"/>
              </a:ext>
            </a:extLst>
          </p:cNvPr>
          <p:cNvSpPr/>
          <p:nvPr/>
        </p:nvSpPr>
        <p:spPr>
          <a:xfrm>
            <a:off x="10588515" y="5950825"/>
            <a:ext cx="1353206" cy="433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98884-3229-465B-96CC-D7B84B476E3A}"/>
              </a:ext>
            </a:extLst>
          </p:cNvPr>
          <p:cNvSpPr txBox="1"/>
          <p:nvPr/>
        </p:nvSpPr>
        <p:spPr>
          <a:xfrm>
            <a:off x="2438400" y="112986"/>
            <a:ext cx="4674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Talent Requirements - Interviewed Candidates</a:t>
            </a:r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F7C42-0AE7-4B68-952F-038F454C2B89}"/>
              </a:ext>
            </a:extLst>
          </p:cNvPr>
          <p:cNvSpPr/>
          <p:nvPr/>
        </p:nvSpPr>
        <p:spPr>
          <a:xfrm>
            <a:off x="225972" y="160282"/>
            <a:ext cx="2088930" cy="649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015C-878B-41A9-A6F3-C479D370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60022"/>
            <a:ext cx="1831430" cy="6291698"/>
          </a:xfrm>
        </p:spPr>
        <p:txBody>
          <a:bodyPr/>
          <a:lstStyle/>
          <a:p>
            <a:endParaRPr lang="en-US" sz="2400" dirty="0"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91EE8-93D5-4D95-863A-EF656C767729}"/>
              </a:ext>
            </a:extLst>
          </p:cNvPr>
          <p:cNvSpPr txBox="1"/>
          <p:nvPr/>
        </p:nvSpPr>
        <p:spPr>
          <a:xfrm>
            <a:off x="2525438" y="3957472"/>
            <a:ext cx="2165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Total Marks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74A6-06D6-4AAB-BA3D-CF08770EAFC7}"/>
              </a:ext>
            </a:extLst>
          </p:cNvPr>
          <p:cNvSpPr/>
          <p:nvPr/>
        </p:nvSpPr>
        <p:spPr>
          <a:xfrm>
            <a:off x="4935920" y="3924299"/>
            <a:ext cx="2877205" cy="40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20A7D-8FE4-4F35-832E-B3F1E8ADCF04}"/>
              </a:ext>
            </a:extLst>
          </p:cNvPr>
          <p:cNvSpPr txBox="1"/>
          <p:nvPr/>
        </p:nvSpPr>
        <p:spPr>
          <a:xfrm>
            <a:off x="2476172" y="4946101"/>
            <a:ext cx="2178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Feedback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AFBFA-B051-4F3E-A2E0-74F02498E0DA}"/>
              </a:ext>
            </a:extLst>
          </p:cNvPr>
          <p:cNvSpPr/>
          <p:nvPr/>
        </p:nvSpPr>
        <p:spPr>
          <a:xfrm>
            <a:off x="4939202" y="4571341"/>
            <a:ext cx="5491656" cy="141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340E38-103F-4E58-851F-910E945A5497}"/>
              </a:ext>
            </a:extLst>
          </p:cNvPr>
          <p:cNvSpPr/>
          <p:nvPr/>
        </p:nvSpPr>
        <p:spPr>
          <a:xfrm>
            <a:off x="303156" y="211192"/>
            <a:ext cx="1865586" cy="638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9A544C44-99FE-4A5F-9117-3E92BE9F7F5C}"/>
              </a:ext>
            </a:extLst>
          </p:cNvPr>
          <p:cNvGraphicFramePr>
            <a:graphicFrameLocks/>
          </p:cNvGraphicFramePr>
          <p:nvPr/>
        </p:nvGraphicFramePr>
        <p:xfrm>
          <a:off x="2456793" y="1826172"/>
          <a:ext cx="941863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57">
                  <a:extLst>
                    <a:ext uri="{9D8B030D-6E8A-4147-A177-3AD203B41FA5}">
                      <a16:colId xmlns:a16="http://schemas.microsoft.com/office/drawing/2014/main" val="228509670"/>
                    </a:ext>
                  </a:extLst>
                </a:gridCol>
                <a:gridCol w="1799896">
                  <a:extLst>
                    <a:ext uri="{9D8B030D-6E8A-4147-A177-3AD203B41FA5}">
                      <a16:colId xmlns:a16="http://schemas.microsoft.com/office/drawing/2014/main" val="1459177023"/>
                    </a:ext>
                  </a:extLst>
                </a:gridCol>
                <a:gridCol w="1510862">
                  <a:extLst>
                    <a:ext uri="{9D8B030D-6E8A-4147-A177-3AD203B41FA5}">
                      <a16:colId xmlns:a16="http://schemas.microsoft.com/office/drawing/2014/main" val="2702352142"/>
                    </a:ext>
                  </a:extLst>
                </a:gridCol>
                <a:gridCol w="2075793">
                  <a:extLst>
                    <a:ext uri="{9D8B030D-6E8A-4147-A177-3AD203B41FA5}">
                      <a16:colId xmlns:a16="http://schemas.microsoft.com/office/drawing/2014/main" val="2491307643"/>
                    </a:ext>
                  </a:extLst>
                </a:gridCol>
                <a:gridCol w="2540723">
                  <a:extLst>
                    <a:ext uri="{9D8B030D-6E8A-4147-A177-3AD203B41FA5}">
                      <a16:colId xmlns:a16="http://schemas.microsoft.com/office/drawing/2014/main" val="291668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Marking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Given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590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3CE402F-E5BC-446B-AC37-6E51006BA171}"/>
              </a:ext>
            </a:extLst>
          </p:cNvPr>
          <p:cNvSpPr txBox="1"/>
          <p:nvPr/>
        </p:nvSpPr>
        <p:spPr>
          <a:xfrm>
            <a:off x="2438400" y="112986"/>
            <a:ext cx="4674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Talent Requirements - Interviewed Candidates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96EB9-EADC-410A-9A7E-28A9736AEC93}"/>
              </a:ext>
            </a:extLst>
          </p:cNvPr>
          <p:cNvSpPr txBox="1"/>
          <p:nvPr/>
        </p:nvSpPr>
        <p:spPr>
          <a:xfrm>
            <a:off x="2420007" y="1106214"/>
            <a:ext cx="4674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&lt;Candidate name&gt; - Round 1 Evaluation</a:t>
            </a:r>
          </a:p>
        </p:txBody>
      </p:sp>
    </p:spTree>
    <p:extLst>
      <p:ext uri="{BB962C8B-B14F-4D97-AF65-F5344CB8AC3E}">
        <p14:creationId xmlns:p14="http://schemas.microsoft.com/office/powerpoint/2010/main" val="1429472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2BAA-87A0-4C60-93BD-95E3824D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8" y="154919"/>
            <a:ext cx="2094186" cy="6488765"/>
          </a:xfrm>
        </p:spPr>
        <p:txBody>
          <a:bodyPr/>
          <a:lstStyle/>
          <a:p>
            <a:endParaRPr lang="en-US" sz="240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9E190E-DBCD-45B7-9B40-EF2C23D09E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53862" y="1563413"/>
          <a:ext cx="8404231" cy="177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23">
                  <a:extLst>
                    <a:ext uri="{9D8B030D-6E8A-4147-A177-3AD203B41FA5}">
                      <a16:colId xmlns:a16="http://schemas.microsoft.com/office/drawing/2014/main" val="846463944"/>
                    </a:ext>
                  </a:extLst>
                </a:gridCol>
                <a:gridCol w="1333423">
                  <a:extLst>
                    <a:ext uri="{9D8B030D-6E8A-4147-A177-3AD203B41FA5}">
                      <a16:colId xmlns:a16="http://schemas.microsoft.com/office/drawing/2014/main" val="3666258669"/>
                    </a:ext>
                  </a:extLst>
                </a:gridCol>
                <a:gridCol w="1333423">
                  <a:extLst>
                    <a:ext uri="{9D8B030D-6E8A-4147-A177-3AD203B41FA5}">
                      <a16:colId xmlns:a16="http://schemas.microsoft.com/office/drawing/2014/main" val="829936324"/>
                    </a:ext>
                  </a:extLst>
                </a:gridCol>
                <a:gridCol w="1333423">
                  <a:extLst>
                    <a:ext uri="{9D8B030D-6E8A-4147-A177-3AD203B41FA5}">
                      <a16:colId xmlns:a16="http://schemas.microsoft.com/office/drawing/2014/main" val="1132294550"/>
                    </a:ext>
                  </a:extLst>
                </a:gridCol>
                <a:gridCol w="1007884">
                  <a:extLst>
                    <a:ext uri="{9D8B030D-6E8A-4147-A177-3AD203B41FA5}">
                      <a16:colId xmlns:a16="http://schemas.microsoft.com/office/drawing/2014/main" val="1489177878"/>
                    </a:ext>
                  </a:extLst>
                </a:gridCol>
                <a:gridCol w="2062655">
                  <a:extLst>
                    <a:ext uri="{9D8B030D-6E8A-4147-A177-3AD203B41FA5}">
                      <a16:colId xmlns:a16="http://schemas.microsoft.com/office/drawing/2014/main" val="2215328522"/>
                    </a:ext>
                  </a:extLst>
                </a:gridCol>
              </a:tblGrid>
              <a:tr h="734935">
                <a:tc>
                  <a:txBody>
                    <a:bodyPr/>
                    <a:lstStyle/>
                    <a:p>
                      <a:r>
                        <a:rPr lang="en-US" dirty="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1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2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3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Select  Candidate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40727"/>
                  </a:ext>
                </a:extLst>
              </a:tr>
              <a:tr h="533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/>
                          </a:solidFill>
                          <a:latin typeface="Calibri"/>
                        </a:rPr>
                        <a:t>View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/>
                          </a:solidFill>
                          <a:latin typeface="Calibri"/>
                        </a:rPr>
                        <a:t>View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60963"/>
                  </a:ext>
                </a:extLst>
              </a:tr>
              <a:tr h="504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13839"/>
                  </a:ext>
                </a:extLst>
              </a:tr>
            </a:tbl>
          </a:graphicData>
        </a:graphic>
      </p:graphicFrame>
      <p:pic>
        <p:nvPicPr>
          <p:cNvPr id="5" name="Graphic 8" descr="Cursor outline">
            <a:extLst>
              <a:ext uri="{FF2B5EF4-FFF2-40B4-BE49-F238E27FC236}">
                <a16:creationId xmlns:a16="http://schemas.microsoft.com/office/drawing/2014/main" id="{984F51EB-2657-4CA6-9799-D1EA8626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7042" y="2406869"/>
            <a:ext cx="520263" cy="41515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88114BA-48DA-416E-9D1E-010317C4DE0A}"/>
              </a:ext>
            </a:extLst>
          </p:cNvPr>
          <p:cNvSpPr/>
          <p:nvPr/>
        </p:nvSpPr>
        <p:spPr>
          <a:xfrm>
            <a:off x="9276364" y="598551"/>
            <a:ext cx="1773620" cy="775137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If Checked, then selected.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8BE4C-1A48-4FD9-A65B-474380867AE0}"/>
              </a:ext>
            </a:extLst>
          </p:cNvPr>
          <p:cNvSpPr/>
          <p:nvPr/>
        </p:nvSpPr>
        <p:spPr>
          <a:xfrm>
            <a:off x="10588515" y="5950825"/>
            <a:ext cx="1353206" cy="433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98884-3229-465B-96CC-D7B84B476E3A}"/>
              </a:ext>
            </a:extLst>
          </p:cNvPr>
          <p:cNvSpPr txBox="1"/>
          <p:nvPr/>
        </p:nvSpPr>
        <p:spPr>
          <a:xfrm>
            <a:off x="2438400" y="112986"/>
            <a:ext cx="4674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Talent Requirements - Interviewed Candidates</a:t>
            </a:r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F7C42-0AE7-4B68-952F-038F454C2B89}"/>
              </a:ext>
            </a:extLst>
          </p:cNvPr>
          <p:cNvSpPr/>
          <p:nvPr/>
        </p:nvSpPr>
        <p:spPr>
          <a:xfrm>
            <a:off x="225972" y="160282"/>
            <a:ext cx="2088930" cy="649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7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BD96-66C6-4028-8154-32E931B6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3" y="260022"/>
            <a:ext cx="1765738" cy="6383663"/>
          </a:xfrm>
        </p:spPr>
        <p:txBody>
          <a:bodyPr/>
          <a:lstStyle/>
          <a:p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A188-2D01-4987-B241-A566DD93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131" y="262212"/>
            <a:ext cx="9779875" cy="6387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Mail to &lt;candidate mail-id&gt;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5D8D5-E48C-412D-8AE3-513B31A97C85}"/>
              </a:ext>
            </a:extLst>
          </p:cNvPr>
          <p:cNvSpPr/>
          <p:nvPr/>
        </p:nvSpPr>
        <p:spPr>
          <a:xfrm>
            <a:off x="2945524" y="1027386"/>
            <a:ext cx="8421411" cy="2864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It is informed you that you have been selected for </a:t>
            </a:r>
            <a:r>
              <a:rPr lang="en-US" dirty="0" err="1">
                <a:cs typeface="Calibri"/>
              </a:rPr>
              <a:t>xyz</a:t>
            </a:r>
            <a:r>
              <a:rPr lang="en-US" dirty="0">
                <a:cs typeface="Calibri"/>
              </a:rPr>
              <a:t> role.</a:t>
            </a:r>
          </a:p>
          <a:p>
            <a:pPr algn="ctr"/>
            <a:r>
              <a:rPr lang="en-US" dirty="0">
                <a:cs typeface="Calibri"/>
              </a:rPr>
              <a:t>Your CTC will be XX, Date of Joining.</a:t>
            </a:r>
          </a:p>
          <a:p>
            <a:pPr algn="ctr"/>
            <a:r>
              <a:rPr lang="en-US" dirty="0">
                <a:cs typeface="Calibri"/>
              </a:rPr>
              <a:t>Accept offer by xx.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E6D66-E317-4176-BA47-75B8209789C2}"/>
              </a:ext>
            </a:extLst>
          </p:cNvPr>
          <p:cNvSpPr/>
          <p:nvPr/>
        </p:nvSpPr>
        <p:spPr>
          <a:xfrm>
            <a:off x="10038363" y="5715983"/>
            <a:ext cx="1326931" cy="51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Send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10423-F660-4297-998F-B988D8818EF6}"/>
              </a:ext>
            </a:extLst>
          </p:cNvPr>
          <p:cNvSpPr/>
          <p:nvPr/>
        </p:nvSpPr>
        <p:spPr>
          <a:xfrm>
            <a:off x="7530661" y="265385"/>
            <a:ext cx="3836275" cy="45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Selection mail to Candidate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6424C-35A6-4AFE-9AAC-72BA6A2D216E}"/>
              </a:ext>
            </a:extLst>
          </p:cNvPr>
          <p:cNvSpPr/>
          <p:nvPr/>
        </p:nvSpPr>
        <p:spPr>
          <a:xfrm>
            <a:off x="250605" y="263745"/>
            <a:ext cx="1813034" cy="638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B789-3AFF-4B30-9A99-A4319EB6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5" y="260022"/>
            <a:ext cx="2015359" cy="634425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595C50FE-320B-4CE4-B445-1213C2284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5777" y="192580"/>
            <a:ext cx="572814" cy="5465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ECA38-E4FE-4003-9B20-B22943F5D391}"/>
              </a:ext>
            </a:extLst>
          </p:cNvPr>
          <p:cNvSpPr/>
          <p:nvPr/>
        </p:nvSpPr>
        <p:spPr>
          <a:xfrm>
            <a:off x="252247" y="265385"/>
            <a:ext cx="2010103" cy="634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9CA66-8458-4BA9-8B63-206C310263EB}"/>
              </a:ext>
            </a:extLst>
          </p:cNvPr>
          <p:cNvSpPr txBox="1"/>
          <p:nvPr/>
        </p:nvSpPr>
        <p:spPr>
          <a:xfrm>
            <a:off x="2632184" y="1607426"/>
            <a:ext cx="917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345FF-8E6F-4DB0-BEF9-1650412E9CCF}"/>
              </a:ext>
            </a:extLst>
          </p:cNvPr>
          <p:cNvSpPr txBox="1"/>
          <p:nvPr/>
        </p:nvSpPr>
        <p:spPr>
          <a:xfrm>
            <a:off x="2630542" y="2094829"/>
            <a:ext cx="943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Email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12F5F-2E8D-4CE1-886D-82FCE9487108}"/>
              </a:ext>
            </a:extLst>
          </p:cNvPr>
          <p:cNvSpPr txBox="1"/>
          <p:nvPr/>
        </p:nvSpPr>
        <p:spPr>
          <a:xfrm>
            <a:off x="2628900" y="2536934"/>
            <a:ext cx="141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Contact no.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89161-FB51-4305-95CF-2E55306284E6}"/>
              </a:ext>
            </a:extLst>
          </p:cNvPr>
          <p:cNvSpPr txBox="1"/>
          <p:nvPr/>
        </p:nvSpPr>
        <p:spPr>
          <a:xfrm>
            <a:off x="2679809" y="2968843"/>
            <a:ext cx="1192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Resume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8693C-B16C-43C3-BE4E-6329DEDE2CCE}"/>
              </a:ext>
            </a:extLst>
          </p:cNvPr>
          <p:cNvSpPr txBox="1"/>
          <p:nvPr/>
        </p:nvSpPr>
        <p:spPr>
          <a:xfrm>
            <a:off x="3808030" y="2967202"/>
            <a:ext cx="89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cs typeface="Calibri"/>
              </a:rPr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5CFE5-E4AE-4C05-9DC2-735A2CA2134D}"/>
              </a:ext>
            </a:extLst>
          </p:cNvPr>
          <p:cNvSpPr txBox="1"/>
          <p:nvPr/>
        </p:nvSpPr>
        <p:spPr>
          <a:xfrm>
            <a:off x="2663387" y="3425387"/>
            <a:ext cx="1206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668BF-9045-4180-AFAC-70D3A47B4BDB}"/>
              </a:ext>
            </a:extLst>
          </p:cNvPr>
          <p:cNvSpPr txBox="1"/>
          <p:nvPr/>
        </p:nvSpPr>
        <p:spPr>
          <a:xfrm>
            <a:off x="2674882" y="3844159"/>
            <a:ext cx="2125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Educational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6058B8-AA26-45DD-A391-F250066669B8}"/>
              </a:ext>
            </a:extLst>
          </p:cNvPr>
          <p:cNvSpPr/>
          <p:nvPr/>
        </p:nvSpPr>
        <p:spPr>
          <a:xfrm>
            <a:off x="11128810" y="6018157"/>
            <a:ext cx="564933" cy="354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Edit</a:t>
            </a:r>
            <a:endParaRPr lang="en-US" dirty="0"/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2F27E798-9EEB-4001-867D-FE9C0D1C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60147"/>
              </p:ext>
            </p:extLst>
          </p:nvPr>
        </p:nvGraphicFramePr>
        <p:xfrm>
          <a:off x="2758965" y="4243551"/>
          <a:ext cx="79440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24">
                  <a:extLst>
                    <a:ext uri="{9D8B030D-6E8A-4147-A177-3AD203B41FA5}">
                      <a16:colId xmlns:a16="http://schemas.microsoft.com/office/drawing/2014/main" val="2180393719"/>
                    </a:ext>
                  </a:extLst>
                </a:gridCol>
                <a:gridCol w="1740384">
                  <a:extLst>
                    <a:ext uri="{9D8B030D-6E8A-4147-A177-3AD203B41FA5}">
                      <a16:colId xmlns:a16="http://schemas.microsoft.com/office/drawing/2014/main" val="2941326002"/>
                    </a:ext>
                  </a:extLst>
                </a:gridCol>
                <a:gridCol w="1822606">
                  <a:extLst>
                    <a:ext uri="{9D8B030D-6E8A-4147-A177-3AD203B41FA5}">
                      <a16:colId xmlns:a16="http://schemas.microsoft.com/office/drawing/2014/main" val="2210558859"/>
                    </a:ext>
                  </a:extLst>
                </a:gridCol>
                <a:gridCol w="1589641">
                  <a:extLst>
                    <a:ext uri="{9D8B030D-6E8A-4147-A177-3AD203B41FA5}">
                      <a16:colId xmlns:a16="http://schemas.microsoft.com/office/drawing/2014/main" val="3532000135"/>
                    </a:ext>
                  </a:extLst>
                </a:gridCol>
                <a:gridCol w="1293741">
                  <a:extLst>
                    <a:ext uri="{9D8B030D-6E8A-4147-A177-3AD203B41FA5}">
                      <a16:colId xmlns:a16="http://schemas.microsoft.com/office/drawing/2014/main" val="1730144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7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91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CDC57D-65C0-4159-AB8D-B54734716669}"/>
              </a:ext>
            </a:extLst>
          </p:cNvPr>
          <p:cNvSpPr txBox="1"/>
          <p:nvPr/>
        </p:nvSpPr>
        <p:spPr>
          <a:xfrm>
            <a:off x="10689019" y="796159"/>
            <a:ext cx="1337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Hi, Priyanka</a:t>
            </a:r>
          </a:p>
        </p:txBody>
      </p:sp>
    </p:spTree>
    <p:extLst>
      <p:ext uri="{BB962C8B-B14F-4D97-AF65-F5344CB8AC3E}">
        <p14:creationId xmlns:p14="http://schemas.microsoft.com/office/powerpoint/2010/main" val="243190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7F48-2F09-4B78-A191-535BC7DC1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8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D49F-CB13-4956-9C1E-E7EA24DD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6" y="286298"/>
            <a:ext cx="2002221" cy="62785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FB0434-D449-4770-B8D7-7BA21AA1038E}"/>
              </a:ext>
            </a:extLst>
          </p:cNvPr>
          <p:cNvSpPr/>
          <p:nvPr/>
        </p:nvSpPr>
        <p:spPr>
          <a:xfrm>
            <a:off x="239109" y="291662"/>
            <a:ext cx="1996965" cy="62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A0594BEA-BB31-4CC3-82E8-C4FB823AA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1309" y="455340"/>
            <a:ext cx="388884" cy="402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E2716-829A-465C-AF29-DF6FFBA1DB2D}"/>
              </a:ext>
            </a:extLst>
          </p:cNvPr>
          <p:cNvSpPr txBox="1"/>
          <p:nvPr/>
        </p:nvSpPr>
        <p:spPr>
          <a:xfrm>
            <a:off x="10557642" y="454572"/>
            <a:ext cx="1271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Interviewer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8E5F6-0900-47AE-9F9A-2974EF7F2383}"/>
              </a:ext>
            </a:extLst>
          </p:cNvPr>
          <p:cNvSpPr txBox="1"/>
          <p:nvPr/>
        </p:nvSpPr>
        <p:spPr>
          <a:xfrm>
            <a:off x="2633826" y="360965"/>
            <a:ext cx="19943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Interview Calendar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DB73472-4DDA-4CF3-8001-4C2E36799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87546"/>
              </p:ext>
            </p:extLst>
          </p:nvPr>
        </p:nvGraphicFramePr>
        <p:xfrm>
          <a:off x="2694852" y="1812824"/>
          <a:ext cx="81422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17">
                  <a:extLst>
                    <a:ext uri="{9D8B030D-6E8A-4147-A177-3AD203B41FA5}">
                      <a16:colId xmlns:a16="http://schemas.microsoft.com/office/drawing/2014/main" val="1955589636"/>
                    </a:ext>
                  </a:extLst>
                </a:gridCol>
                <a:gridCol w="585125">
                  <a:extLst>
                    <a:ext uri="{9D8B030D-6E8A-4147-A177-3AD203B41FA5}">
                      <a16:colId xmlns:a16="http://schemas.microsoft.com/office/drawing/2014/main" val="4031479206"/>
                    </a:ext>
                  </a:extLst>
                </a:gridCol>
                <a:gridCol w="1088782">
                  <a:extLst>
                    <a:ext uri="{9D8B030D-6E8A-4147-A177-3AD203B41FA5}">
                      <a16:colId xmlns:a16="http://schemas.microsoft.com/office/drawing/2014/main" val="3685435131"/>
                    </a:ext>
                  </a:extLst>
                </a:gridCol>
                <a:gridCol w="1163133">
                  <a:extLst>
                    <a:ext uri="{9D8B030D-6E8A-4147-A177-3AD203B41FA5}">
                      <a16:colId xmlns:a16="http://schemas.microsoft.com/office/drawing/2014/main" val="1876752180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val="4175202365"/>
                    </a:ext>
                  </a:extLst>
                </a:gridCol>
                <a:gridCol w="1248103">
                  <a:extLst>
                    <a:ext uri="{9D8B030D-6E8A-4147-A177-3AD203B41FA5}">
                      <a16:colId xmlns:a16="http://schemas.microsoft.com/office/drawing/2014/main" val="802269941"/>
                    </a:ext>
                  </a:extLst>
                </a:gridCol>
                <a:gridCol w="1193063">
                  <a:extLst>
                    <a:ext uri="{9D8B030D-6E8A-4147-A177-3AD203B41FA5}">
                      <a16:colId xmlns:a16="http://schemas.microsoft.com/office/drawing/2014/main" val="110064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Marking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&amp;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Place/Link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Evaluate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Evaluate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20779"/>
                  </a:ext>
                </a:extLst>
              </a:tr>
            </a:tbl>
          </a:graphicData>
        </a:graphic>
      </p:graphicFrame>
      <p:pic>
        <p:nvPicPr>
          <p:cNvPr id="10" name="Graphic 10" descr="Cursor outline">
            <a:extLst>
              <a:ext uri="{FF2B5EF4-FFF2-40B4-BE49-F238E27FC236}">
                <a16:creationId xmlns:a16="http://schemas.microsoft.com/office/drawing/2014/main" id="{16785FBC-7DB7-4AA1-8E10-2462C56A5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1006" y="2511972"/>
            <a:ext cx="454573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4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015C-878B-41A9-A6F3-C479D370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60022"/>
            <a:ext cx="1831430" cy="6291698"/>
          </a:xfrm>
        </p:spPr>
        <p:txBody>
          <a:bodyPr/>
          <a:lstStyle/>
          <a:p>
            <a:endParaRPr lang="en-US" sz="2400" dirty="0"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91EE8-93D5-4D95-863A-EF656C767729}"/>
              </a:ext>
            </a:extLst>
          </p:cNvPr>
          <p:cNvSpPr txBox="1"/>
          <p:nvPr/>
        </p:nvSpPr>
        <p:spPr>
          <a:xfrm>
            <a:off x="2407197" y="2433472"/>
            <a:ext cx="2165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Total Marks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74A6-06D6-4AAB-BA3D-CF08770EAFC7}"/>
              </a:ext>
            </a:extLst>
          </p:cNvPr>
          <p:cNvSpPr/>
          <p:nvPr/>
        </p:nvSpPr>
        <p:spPr>
          <a:xfrm>
            <a:off x="4988472" y="2439713"/>
            <a:ext cx="2877205" cy="40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20A7D-8FE4-4F35-832E-B3F1E8ADCF04}"/>
              </a:ext>
            </a:extLst>
          </p:cNvPr>
          <p:cNvSpPr txBox="1"/>
          <p:nvPr/>
        </p:nvSpPr>
        <p:spPr>
          <a:xfrm>
            <a:off x="2476172" y="4946101"/>
            <a:ext cx="2178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Feedback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AFBFA-B051-4F3E-A2E0-74F02498E0DA}"/>
              </a:ext>
            </a:extLst>
          </p:cNvPr>
          <p:cNvSpPr/>
          <p:nvPr/>
        </p:nvSpPr>
        <p:spPr>
          <a:xfrm>
            <a:off x="4939202" y="4571341"/>
            <a:ext cx="5491656" cy="141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A2140-6D08-44F0-9BFE-4742C8572B23}"/>
              </a:ext>
            </a:extLst>
          </p:cNvPr>
          <p:cNvSpPr/>
          <p:nvPr/>
        </p:nvSpPr>
        <p:spPr>
          <a:xfrm>
            <a:off x="10008803" y="6133114"/>
            <a:ext cx="1799895" cy="52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Submit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340E38-103F-4E58-851F-910E945A5497}"/>
              </a:ext>
            </a:extLst>
          </p:cNvPr>
          <p:cNvSpPr/>
          <p:nvPr/>
        </p:nvSpPr>
        <p:spPr>
          <a:xfrm>
            <a:off x="303156" y="211192"/>
            <a:ext cx="1865586" cy="638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9A544C44-99FE-4A5F-9117-3E92BE9F7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62108"/>
              </p:ext>
            </p:extLst>
          </p:nvPr>
        </p:nvGraphicFramePr>
        <p:xfrm>
          <a:off x="2443655" y="578069"/>
          <a:ext cx="941863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57">
                  <a:extLst>
                    <a:ext uri="{9D8B030D-6E8A-4147-A177-3AD203B41FA5}">
                      <a16:colId xmlns:a16="http://schemas.microsoft.com/office/drawing/2014/main" val="228509670"/>
                    </a:ext>
                  </a:extLst>
                </a:gridCol>
                <a:gridCol w="1799896">
                  <a:extLst>
                    <a:ext uri="{9D8B030D-6E8A-4147-A177-3AD203B41FA5}">
                      <a16:colId xmlns:a16="http://schemas.microsoft.com/office/drawing/2014/main" val="1459177023"/>
                    </a:ext>
                  </a:extLst>
                </a:gridCol>
                <a:gridCol w="1510862">
                  <a:extLst>
                    <a:ext uri="{9D8B030D-6E8A-4147-A177-3AD203B41FA5}">
                      <a16:colId xmlns:a16="http://schemas.microsoft.com/office/drawing/2014/main" val="2702352142"/>
                    </a:ext>
                  </a:extLst>
                </a:gridCol>
                <a:gridCol w="2075793">
                  <a:extLst>
                    <a:ext uri="{9D8B030D-6E8A-4147-A177-3AD203B41FA5}">
                      <a16:colId xmlns:a16="http://schemas.microsoft.com/office/drawing/2014/main" val="2491307643"/>
                    </a:ext>
                  </a:extLst>
                </a:gridCol>
                <a:gridCol w="2540723">
                  <a:extLst>
                    <a:ext uri="{9D8B030D-6E8A-4147-A177-3AD203B41FA5}">
                      <a16:colId xmlns:a16="http://schemas.microsoft.com/office/drawing/2014/main" val="291668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Marking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Given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59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49FB0E-13D1-47A0-BC7B-CF166A7652E9}"/>
              </a:ext>
            </a:extLst>
          </p:cNvPr>
          <p:cNvSpPr txBox="1"/>
          <p:nvPr/>
        </p:nvSpPr>
        <p:spPr>
          <a:xfrm>
            <a:off x="2412124" y="3055883"/>
            <a:ext cx="2020614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Strengths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CC4420-5AE5-470D-8D0C-12FCF714383D}"/>
              </a:ext>
            </a:extLst>
          </p:cNvPr>
          <p:cNvSpPr/>
          <p:nvPr/>
        </p:nvSpPr>
        <p:spPr>
          <a:xfrm>
            <a:off x="4988472" y="3030920"/>
            <a:ext cx="2877205" cy="40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287E3-BA8B-4E90-AC43-0B1FA133FFEA}"/>
              </a:ext>
            </a:extLst>
          </p:cNvPr>
          <p:cNvSpPr txBox="1"/>
          <p:nvPr/>
        </p:nvSpPr>
        <p:spPr>
          <a:xfrm>
            <a:off x="2412124" y="3647090"/>
            <a:ext cx="2020614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weaknesses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B3BAEB-7088-4E01-8AC5-089198E83170}"/>
              </a:ext>
            </a:extLst>
          </p:cNvPr>
          <p:cNvSpPr/>
          <p:nvPr/>
        </p:nvSpPr>
        <p:spPr>
          <a:xfrm>
            <a:off x="4988472" y="3635265"/>
            <a:ext cx="2877205" cy="407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5817B4B6-04CF-4153-9208-0DFCE5BE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9344" y="113754"/>
            <a:ext cx="388884" cy="402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5A225C-508C-4E0B-BE44-D379C6A711D8}"/>
              </a:ext>
            </a:extLst>
          </p:cNvPr>
          <p:cNvSpPr txBox="1"/>
          <p:nvPr/>
        </p:nvSpPr>
        <p:spPr>
          <a:xfrm>
            <a:off x="10597056" y="126124"/>
            <a:ext cx="1271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Interviewer</a:t>
            </a:r>
          </a:p>
        </p:txBody>
      </p:sp>
    </p:spTree>
    <p:extLst>
      <p:ext uri="{BB962C8B-B14F-4D97-AF65-F5344CB8AC3E}">
        <p14:creationId xmlns:p14="http://schemas.microsoft.com/office/powerpoint/2010/main" val="62843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D49F-CB13-4956-9C1E-E7EA24DD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6" y="286298"/>
            <a:ext cx="2002221" cy="62785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FB0434-D449-4770-B8D7-7BA21AA1038E}"/>
              </a:ext>
            </a:extLst>
          </p:cNvPr>
          <p:cNvSpPr/>
          <p:nvPr/>
        </p:nvSpPr>
        <p:spPr>
          <a:xfrm>
            <a:off x="239109" y="291662"/>
            <a:ext cx="1996965" cy="62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A0594BEA-BB31-4CC3-82E8-C4FB823AA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1309" y="455340"/>
            <a:ext cx="388884" cy="402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E2716-829A-465C-AF29-DF6FFBA1DB2D}"/>
              </a:ext>
            </a:extLst>
          </p:cNvPr>
          <p:cNvSpPr txBox="1"/>
          <p:nvPr/>
        </p:nvSpPr>
        <p:spPr>
          <a:xfrm>
            <a:off x="10557642" y="454572"/>
            <a:ext cx="1271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Interviewer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8E5F6-0900-47AE-9F9A-2974EF7F2383}"/>
              </a:ext>
            </a:extLst>
          </p:cNvPr>
          <p:cNvSpPr txBox="1"/>
          <p:nvPr/>
        </p:nvSpPr>
        <p:spPr>
          <a:xfrm>
            <a:off x="2633826" y="360965"/>
            <a:ext cx="19943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Interview Calendar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DB73472-4DDA-4CF3-8001-4C2E36799C91}"/>
              </a:ext>
            </a:extLst>
          </p:cNvPr>
          <p:cNvGraphicFramePr>
            <a:graphicFrameLocks noGrp="1"/>
          </p:cNvGraphicFramePr>
          <p:nvPr/>
        </p:nvGraphicFramePr>
        <p:xfrm>
          <a:off x="2694852" y="1812824"/>
          <a:ext cx="81422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17">
                  <a:extLst>
                    <a:ext uri="{9D8B030D-6E8A-4147-A177-3AD203B41FA5}">
                      <a16:colId xmlns:a16="http://schemas.microsoft.com/office/drawing/2014/main" val="1955589636"/>
                    </a:ext>
                  </a:extLst>
                </a:gridCol>
                <a:gridCol w="585125">
                  <a:extLst>
                    <a:ext uri="{9D8B030D-6E8A-4147-A177-3AD203B41FA5}">
                      <a16:colId xmlns:a16="http://schemas.microsoft.com/office/drawing/2014/main" val="4031479206"/>
                    </a:ext>
                  </a:extLst>
                </a:gridCol>
                <a:gridCol w="1088782">
                  <a:extLst>
                    <a:ext uri="{9D8B030D-6E8A-4147-A177-3AD203B41FA5}">
                      <a16:colId xmlns:a16="http://schemas.microsoft.com/office/drawing/2014/main" val="3685435131"/>
                    </a:ext>
                  </a:extLst>
                </a:gridCol>
                <a:gridCol w="1163133">
                  <a:extLst>
                    <a:ext uri="{9D8B030D-6E8A-4147-A177-3AD203B41FA5}">
                      <a16:colId xmlns:a16="http://schemas.microsoft.com/office/drawing/2014/main" val="1876752180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val="4175202365"/>
                    </a:ext>
                  </a:extLst>
                </a:gridCol>
                <a:gridCol w="1248103">
                  <a:extLst>
                    <a:ext uri="{9D8B030D-6E8A-4147-A177-3AD203B41FA5}">
                      <a16:colId xmlns:a16="http://schemas.microsoft.com/office/drawing/2014/main" val="802269941"/>
                    </a:ext>
                  </a:extLst>
                </a:gridCol>
                <a:gridCol w="1193063">
                  <a:extLst>
                    <a:ext uri="{9D8B030D-6E8A-4147-A177-3AD203B41FA5}">
                      <a16:colId xmlns:a16="http://schemas.microsoft.com/office/drawing/2014/main" val="110064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Marking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&amp;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Place/Link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Evaluate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Evaluate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20779"/>
                  </a:ext>
                </a:extLst>
              </a:tr>
            </a:tbl>
          </a:graphicData>
        </a:graphic>
      </p:graphicFrame>
      <p:pic>
        <p:nvPicPr>
          <p:cNvPr id="10" name="Graphic 10" descr="Cursor outline">
            <a:extLst>
              <a:ext uri="{FF2B5EF4-FFF2-40B4-BE49-F238E27FC236}">
                <a16:creationId xmlns:a16="http://schemas.microsoft.com/office/drawing/2014/main" id="{16785FBC-7DB7-4AA1-8E10-2462C56A5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8627" y="2577662"/>
            <a:ext cx="454573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FD5A-A551-4114-9493-02A75255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80" y="233746"/>
            <a:ext cx="2225566" cy="63705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2B0861-02DD-4C8F-B97E-5B533B9A79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16620" y="1826172"/>
          <a:ext cx="8809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52">
                  <a:extLst>
                    <a:ext uri="{9D8B030D-6E8A-4147-A177-3AD203B41FA5}">
                      <a16:colId xmlns:a16="http://schemas.microsoft.com/office/drawing/2014/main" val="228509670"/>
                    </a:ext>
                  </a:extLst>
                </a:gridCol>
                <a:gridCol w="2202452">
                  <a:extLst>
                    <a:ext uri="{9D8B030D-6E8A-4147-A177-3AD203B41FA5}">
                      <a16:colId xmlns:a16="http://schemas.microsoft.com/office/drawing/2014/main" val="1459177023"/>
                    </a:ext>
                  </a:extLst>
                </a:gridCol>
                <a:gridCol w="2202452">
                  <a:extLst>
                    <a:ext uri="{9D8B030D-6E8A-4147-A177-3AD203B41FA5}">
                      <a16:colId xmlns:a16="http://schemas.microsoft.com/office/drawing/2014/main" val="2491307643"/>
                    </a:ext>
                  </a:extLst>
                </a:gridCol>
                <a:gridCol w="2202452">
                  <a:extLst>
                    <a:ext uri="{9D8B030D-6E8A-4147-A177-3AD203B41FA5}">
                      <a16:colId xmlns:a16="http://schemas.microsoft.com/office/drawing/2014/main" val="291668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Marking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590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7869AB-490B-490E-8E2E-E04726004AB8}"/>
              </a:ext>
            </a:extLst>
          </p:cNvPr>
          <p:cNvSpPr/>
          <p:nvPr/>
        </p:nvSpPr>
        <p:spPr>
          <a:xfrm>
            <a:off x="212833" y="173421"/>
            <a:ext cx="2220310" cy="65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3" name="Graphic 5" descr="User with solid fill">
            <a:extLst>
              <a:ext uri="{FF2B5EF4-FFF2-40B4-BE49-F238E27FC236}">
                <a16:creationId xmlns:a16="http://schemas.microsoft.com/office/drawing/2014/main" id="{6014E543-36AC-4A63-8ACA-573D293E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206" y="271409"/>
            <a:ext cx="388884" cy="402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FE59D-A290-4A11-B24D-7F48DE2202AD}"/>
              </a:ext>
            </a:extLst>
          </p:cNvPr>
          <p:cNvSpPr txBox="1"/>
          <p:nvPr/>
        </p:nvSpPr>
        <p:spPr>
          <a:xfrm>
            <a:off x="10886090" y="283780"/>
            <a:ext cx="1258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Interviewer</a:t>
            </a:r>
          </a:p>
        </p:txBody>
      </p:sp>
    </p:spTree>
    <p:extLst>
      <p:ext uri="{BB962C8B-B14F-4D97-AF65-F5344CB8AC3E}">
        <p14:creationId xmlns:p14="http://schemas.microsoft.com/office/powerpoint/2010/main" val="14109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5C44-CDAA-4087-BABB-EF6B36C6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220608"/>
            <a:ext cx="2028497" cy="640994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A3983CF9-8526-44F1-8B36-35F50EF0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343" y="225425"/>
            <a:ext cx="625367" cy="62536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1EE0E6-EDB0-4C94-A2C8-59054768428C}"/>
              </a:ext>
            </a:extLst>
          </p:cNvPr>
          <p:cNvSpPr/>
          <p:nvPr/>
        </p:nvSpPr>
        <p:spPr>
          <a:xfrm>
            <a:off x="252247" y="225972"/>
            <a:ext cx="2023241" cy="641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89185-BC31-4FE5-924D-77EF106B83D5}"/>
              </a:ext>
            </a:extLst>
          </p:cNvPr>
          <p:cNvSpPr/>
          <p:nvPr/>
        </p:nvSpPr>
        <p:spPr>
          <a:xfrm>
            <a:off x="2682766" y="1815661"/>
            <a:ext cx="2351688" cy="2614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Job Name</a:t>
            </a:r>
          </a:p>
          <a:p>
            <a:pPr algn="ctr"/>
            <a:r>
              <a:rPr lang="en-US" dirty="0">
                <a:cs typeface="Calibri"/>
              </a:rPr>
              <a:t>Job ID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cs typeface="Calibri"/>
              </a:rPr>
              <a:t>Application Status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Application Under Review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27A5D-942B-485E-AEDD-4BFD3477E882}"/>
              </a:ext>
            </a:extLst>
          </p:cNvPr>
          <p:cNvSpPr/>
          <p:nvPr/>
        </p:nvSpPr>
        <p:spPr>
          <a:xfrm>
            <a:off x="5336627" y="1815661"/>
            <a:ext cx="2259723" cy="2614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Job Name</a:t>
            </a:r>
          </a:p>
          <a:p>
            <a:pPr algn="ctr"/>
            <a:r>
              <a:rPr lang="en-US" dirty="0">
                <a:cs typeface="Calibri"/>
              </a:rPr>
              <a:t>Job ID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cs typeface="Calibri"/>
              </a:rPr>
              <a:t>Application Status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6A40E-8BE3-4F40-A464-8B19FC6E3CDB}"/>
              </a:ext>
            </a:extLst>
          </p:cNvPr>
          <p:cNvSpPr/>
          <p:nvPr/>
        </p:nvSpPr>
        <p:spPr>
          <a:xfrm>
            <a:off x="7990488" y="1815661"/>
            <a:ext cx="2259723" cy="2614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Job Name</a:t>
            </a:r>
          </a:p>
          <a:p>
            <a:pPr algn="ctr"/>
            <a:r>
              <a:rPr lang="en-US" dirty="0">
                <a:cs typeface="Calibri"/>
              </a:rPr>
              <a:t>Job ID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cs typeface="Calibri"/>
              </a:rPr>
              <a:t>Application 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B4F6E-428B-4F18-94A9-8FBE021AB193}"/>
              </a:ext>
            </a:extLst>
          </p:cNvPr>
          <p:cNvSpPr txBox="1"/>
          <p:nvPr/>
        </p:nvSpPr>
        <p:spPr>
          <a:xfrm>
            <a:off x="10689019" y="796159"/>
            <a:ext cx="1337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Hi, Priyanka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43945-D56B-4D98-8ED7-4B43359AEFF0}"/>
              </a:ext>
            </a:extLst>
          </p:cNvPr>
          <p:cNvSpPr txBox="1"/>
          <p:nvPr/>
        </p:nvSpPr>
        <p:spPr>
          <a:xfrm>
            <a:off x="10544503" y="428296"/>
            <a:ext cx="89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Profile</a:t>
            </a:r>
          </a:p>
        </p:txBody>
      </p:sp>
      <p:pic>
        <p:nvPicPr>
          <p:cNvPr id="12" name="Graphic 12" descr="Caret Down with solid fill">
            <a:extLst>
              <a:ext uri="{FF2B5EF4-FFF2-40B4-BE49-F238E27FC236}">
                <a16:creationId xmlns:a16="http://schemas.microsoft.com/office/drawing/2014/main" id="{17286291-FC7F-4CBC-9DC8-7C88C3F1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4627" y="3510455"/>
            <a:ext cx="454573" cy="4545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9819BE-972A-496D-A8F6-DD399200586E}"/>
              </a:ext>
            </a:extLst>
          </p:cNvPr>
          <p:cNvSpPr/>
          <p:nvPr/>
        </p:nvSpPr>
        <p:spPr>
          <a:xfrm>
            <a:off x="2840420" y="3812627"/>
            <a:ext cx="2128344" cy="53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a typeface="+mn-lt"/>
                <a:cs typeface="+mn-lt"/>
              </a:rPr>
              <a:t>Shortlisted for Interview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Selected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21165-B22D-4F54-BF10-4FAFB0023B5D}"/>
              </a:ext>
            </a:extLst>
          </p:cNvPr>
          <p:cNvSpPr txBox="1"/>
          <p:nvPr/>
        </p:nvSpPr>
        <p:spPr>
          <a:xfrm>
            <a:off x="9532884" y="178677"/>
            <a:ext cx="1823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Current Openings</a:t>
            </a:r>
          </a:p>
        </p:txBody>
      </p:sp>
    </p:spTree>
    <p:extLst>
      <p:ext uri="{BB962C8B-B14F-4D97-AF65-F5344CB8AC3E}">
        <p14:creationId xmlns:p14="http://schemas.microsoft.com/office/powerpoint/2010/main" val="2775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774E-52ED-43EA-B96B-C2D0E547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233746"/>
            <a:ext cx="2094188" cy="638366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D36490-32D5-4D7B-9079-0DF7B43BB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66498"/>
              </p:ext>
            </p:extLst>
          </p:nvPr>
        </p:nvGraphicFramePr>
        <p:xfrm>
          <a:off x="2942896" y="1826172"/>
          <a:ext cx="78696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47">
                  <a:extLst>
                    <a:ext uri="{9D8B030D-6E8A-4147-A177-3AD203B41FA5}">
                      <a16:colId xmlns:a16="http://schemas.microsoft.com/office/drawing/2014/main" val="3053129100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3180896335"/>
                    </a:ext>
                  </a:extLst>
                </a:gridCol>
                <a:gridCol w="1143301">
                  <a:extLst>
                    <a:ext uri="{9D8B030D-6E8A-4147-A177-3AD203B41FA5}">
                      <a16:colId xmlns:a16="http://schemas.microsoft.com/office/drawing/2014/main" val="2181349939"/>
                    </a:ext>
                  </a:extLst>
                </a:gridCol>
                <a:gridCol w="1636363">
                  <a:extLst>
                    <a:ext uri="{9D8B030D-6E8A-4147-A177-3AD203B41FA5}">
                      <a16:colId xmlns:a16="http://schemas.microsoft.com/office/drawing/2014/main" val="1985673485"/>
                    </a:ext>
                  </a:extLst>
                </a:gridCol>
                <a:gridCol w="1421051">
                  <a:extLst>
                    <a:ext uri="{9D8B030D-6E8A-4147-A177-3AD203B41FA5}">
                      <a16:colId xmlns:a16="http://schemas.microsoft.com/office/drawing/2014/main" val="509488221"/>
                    </a:ext>
                  </a:extLst>
                </a:gridCol>
                <a:gridCol w="1421051">
                  <a:extLst>
                    <a:ext uri="{9D8B030D-6E8A-4147-A177-3AD203B41FA5}">
                      <a16:colId xmlns:a16="http://schemas.microsoft.com/office/drawing/2014/main" val="387186913"/>
                    </a:ext>
                  </a:extLst>
                </a:gridCol>
              </a:tblGrid>
              <a:tr h="394137">
                <a:tc>
                  <a:txBody>
                    <a:bodyPr/>
                    <a:lstStyle/>
                    <a:p>
                      <a:r>
                        <a:rPr lang="en-US" dirty="0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9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3761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F48B4FE-A10C-4471-B376-43E9C2BC56E6}"/>
              </a:ext>
            </a:extLst>
          </p:cNvPr>
          <p:cNvSpPr/>
          <p:nvPr/>
        </p:nvSpPr>
        <p:spPr>
          <a:xfrm>
            <a:off x="278523" y="239110"/>
            <a:ext cx="2088931" cy="63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579E5769-C01E-4417-813A-F41D6D779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605" y="245132"/>
            <a:ext cx="572814" cy="546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B9063-DE65-432A-95FE-D4A5B0C85F51}"/>
              </a:ext>
            </a:extLst>
          </p:cNvPr>
          <p:cNvSpPr txBox="1"/>
          <p:nvPr/>
        </p:nvSpPr>
        <p:spPr>
          <a:xfrm>
            <a:off x="10689019" y="796159"/>
            <a:ext cx="1337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Hi, Priyanka</a:t>
            </a:r>
          </a:p>
        </p:txBody>
      </p:sp>
    </p:spTree>
    <p:extLst>
      <p:ext uri="{BB962C8B-B14F-4D97-AF65-F5344CB8AC3E}">
        <p14:creationId xmlns:p14="http://schemas.microsoft.com/office/powerpoint/2010/main" val="37141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C10-340D-4B08-9469-C07BE0BCF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A7ED-BD01-42F5-B20C-9371ECA4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4" y="246884"/>
            <a:ext cx="2067910" cy="640994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38333AC8-2EB2-444C-AAAD-8149B8E1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9171" y="258271"/>
            <a:ext cx="388884" cy="40202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2F18F-7F39-4F14-AFBD-515878E0D005}"/>
              </a:ext>
            </a:extLst>
          </p:cNvPr>
          <p:cNvSpPr/>
          <p:nvPr/>
        </p:nvSpPr>
        <p:spPr>
          <a:xfrm>
            <a:off x="252247" y="252248"/>
            <a:ext cx="2062655" cy="641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8257-B324-4C2F-A4F0-5377DDF41938}"/>
              </a:ext>
            </a:extLst>
          </p:cNvPr>
          <p:cNvSpPr txBox="1"/>
          <p:nvPr/>
        </p:nvSpPr>
        <p:spPr>
          <a:xfrm>
            <a:off x="10978055" y="283780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8FF6-1E19-4368-8035-1A7CB036E3B3}"/>
              </a:ext>
            </a:extLst>
          </p:cNvPr>
          <p:cNvSpPr txBox="1"/>
          <p:nvPr/>
        </p:nvSpPr>
        <p:spPr>
          <a:xfrm>
            <a:off x="2449896" y="242723"/>
            <a:ext cx="211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F0A58E-E363-474D-A027-778BFBA7E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30246"/>
              </p:ext>
            </p:extLst>
          </p:nvPr>
        </p:nvGraphicFramePr>
        <p:xfrm>
          <a:off x="2667000" y="1865586"/>
          <a:ext cx="67923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58">
                  <a:extLst>
                    <a:ext uri="{9D8B030D-6E8A-4147-A177-3AD203B41FA5}">
                      <a16:colId xmlns:a16="http://schemas.microsoft.com/office/drawing/2014/main" val="20558716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62784690"/>
                    </a:ext>
                  </a:extLst>
                </a:gridCol>
                <a:gridCol w="1103585">
                  <a:extLst>
                    <a:ext uri="{9D8B030D-6E8A-4147-A177-3AD203B41FA5}">
                      <a16:colId xmlns:a16="http://schemas.microsoft.com/office/drawing/2014/main" val="1290550256"/>
                    </a:ext>
                  </a:extLst>
                </a:gridCol>
                <a:gridCol w="1064170">
                  <a:extLst>
                    <a:ext uri="{9D8B030D-6E8A-4147-A177-3AD203B41FA5}">
                      <a16:colId xmlns:a16="http://schemas.microsoft.com/office/drawing/2014/main" val="4280388903"/>
                    </a:ext>
                  </a:extLst>
                </a:gridCol>
                <a:gridCol w="985344">
                  <a:extLst>
                    <a:ext uri="{9D8B030D-6E8A-4147-A177-3AD203B41FA5}">
                      <a16:colId xmlns:a16="http://schemas.microsoft.com/office/drawing/2014/main" val="3837637896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143154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Openings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2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78996"/>
                  </a:ext>
                </a:extLst>
              </a:tr>
            </a:tbl>
          </a:graphicData>
        </a:graphic>
      </p:graphicFrame>
      <p:pic>
        <p:nvPicPr>
          <p:cNvPr id="10" name="Graphic 10" descr="Cursor with solid fill">
            <a:extLst>
              <a:ext uri="{FF2B5EF4-FFF2-40B4-BE49-F238E27FC236}">
                <a16:creationId xmlns:a16="http://schemas.microsoft.com/office/drawing/2014/main" id="{D62B14AC-C569-46DA-803B-77E535842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0937" y="2748455"/>
            <a:ext cx="336332" cy="3363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1A0CF4-3ED0-4AD3-8005-8091CC15220E}"/>
              </a:ext>
            </a:extLst>
          </p:cNvPr>
          <p:cNvSpPr/>
          <p:nvPr/>
        </p:nvSpPr>
        <p:spPr>
          <a:xfrm>
            <a:off x="9475074" y="2511970"/>
            <a:ext cx="2469930" cy="145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Application Received</a:t>
            </a:r>
          </a:p>
          <a:p>
            <a:pPr algn="ctr"/>
            <a:r>
              <a:rPr lang="en-US" dirty="0">
                <a:cs typeface="Calibri"/>
              </a:rPr>
              <a:t>Shortlist Candidates</a:t>
            </a:r>
          </a:p>
          <a:p>
            <a:pPr algn="ctr"/>
            <a:r>
              <a:rPr lang="en-US" dirty="0">
                <a:cs typeface="Calibri"/>
              </a:rPr>
              <a:t>Assignment details</a:t>
            </a:r>
          </a:p>
          <a:p>
            <a:pPr algn="ctr"/>
            <a:r>
              <a:rPr lang="en-US" dirty="0">
                <a:cs typeface="Calibri"/>
              </a:rPr>
              <a:t>Schedule Interview</a:t>
            </a:r>
          </a:p>
          <a:p>
            <a:pPr algn="ctr"/>
            <a:r>
              <a:rPr lang="en-US" dirty="0">
                <a:cs typeface="Calibri"/>
              </a:rPr>
              <a:t>Select Candidates</a:t>
            </a:r>
          </a:p>
        </p:txBody>
      </p:sp>
      <p:pic>
        <p:nvPicPr>
          <p:cNvPr id="14" name="Graphic 10" descr="Cursor with solid fill">
            <a:extLst>
              <a:ext uri="{FF2B5EF4-FFF2-40B4-BE49-F238E27FC236}">
                <a16:creationId xmlns:a16="http://schemas.microsoft.com/office/drawing/2014/main" id="{FB75E98B-2915-4D54-A23A-A10A3F2FA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3420" y="2892972"/>
            <a:ext cx="336332" cy="3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8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B86-9B3D-44E7-B1DE-332D8AB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260022"/>
            <a:ext cx="2054774" cy="63442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AD2F6-1D76-4B1D-8862-FA044694415A}"/>
              </a:ext>
            </a:extLst>
          </p:cNvPr>
          <p:cNvSpPr/>
          <p:nvPr/>
        </p:nvSpPr>
        <p:spPr>
          <a:xfrm>
            <a:off x="331075" y="265385"/>
            <a:ext cx="2049517" cy="634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92F95CB4-D6AA-47AF-8124-CFF43507E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3274" y="284547"/>
            <a:ext cx="388884" cy="402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372314-B568-4AAF-B7E4-5D19262A6091}"/>
              </a:ext>
            </a:extLst>
          </p:cNvPr>
          <p:cNvSpPr txBox="1"/>
          <p:nvPr/>
        </p:nvSpPr>
        <p:spPr>
          <a:xfrm>
            <a:off x="10702158" y="296919"/>
            <a:ext cx="116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HR/Admin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68974-AE4D-43BA-BE35-62EC65CD250A}"/>
              </a:ext>
            </a:extLst>
          </p:cNvPr>
          <p:cNvSpPr txBox="1"/>
          <p:nvPr/>
        </p:nvSpPr>
        <p:spPr>
          <a:xfrm>
            <a:off x="2844034" y="268999"/>
            <a:ext cx="45825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Talent Requirements – Shortlisting Candidates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76955B-D799-47AB-9832-DDBD3070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03897"/>
              </p:ext>
            </p:extLst>
          </p:nvPr>
        </p:nvGraphicFramePr>
        <p:xfrm>
          <a:off x="2890345" y="1668517"/>
          <a:ext cx="58738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453">
                  <a:extLst>
                    <a:ext uri="{9D8B030D-6E8A-4147-A177-3AD203B41FA5}">
                      <a16:colId xmlns:a16="http://schemas.microsoft.com/office/drawing/2014/main" val="72306338"/>
                    </a:ext>
                  </a:extLst>
                </a:gridCol>
                <a:gridCol w="1468453">
                  <a:extLst>
                    <a:ext uri="{9D8B030D-6E8A-4147-A177-3AD203B41FA5}">
                      <a16:colId xmlns:a16="http://schemas.microsoft.com/office/drawing/2014/main" val="312799633"/>
                    </a:ext>
                  </a:extLst>
                </a:gridCol>
                <a:gridCol w="1468453">
                  <a:extLst>
                    <a:ext uri="{9D8B030D-6E8A-4147-A177-3AD203B41FA5}">
                      <a16:colId xmlns:a16="http://schemas.microsoft.com/office/drawing/2014/main" val="3067233578"/>
                    </a:ext>
                  </a:extLst>
                </a:gridCol>
                <a:gridCol w="1468453">
                  <a:extLst>
                    <a:ext uri="{9D8B030D-6E8A-4147-A177-3AD203B41FA5}">
                      <a16:colId xmlns:a16="http://schemas.microsoft.com/office/drawing/2014/main" val="30862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2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4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00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2F53B69-59A3-43AE-9B37-8C42989832E8}"/>
              </a:ext>
            </a:extLst>
          </p:cNvPr>
          <p:cNvSpPr txBox="1"/>
          <p:nvPr/>
        </p:nvSpPr>
        <p:spPr>
          <a:xfrm>
            <a:off x="9480332" y="664780"/>
            <a:ext cx="24673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Add Shortlisting Criteria</a:t>
            </a:r>
          </a:p>
        </p:txBody>
      </p:sp>
      <p:pic>
        <p:nvPicPr>
          <p:cNvPr id="13" name="Graphic 13" descr="Cursor outline">
            <a:extLst>
              <a:ext uri="{FF2B5EF4-FFF2-40B4-BE49-F238E27FC236}">
                <a16:creationId xmlns:a16="http://schemas.microsoft.com/office/drawing/2014/main" id="{3B013F81-A83E-4024-ABFE-76E15A624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8524" y="672662"/>
            <a:ext cx="454573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D5BC-9588-41B9-9E0E-4A884257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6" y="260022"/>
            <a:ext cx="2212429" cy="6344251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6" descr="Add with solid fill">
            <a:extLst>
              <a:ext uri="{FF2B5EF4-FFF2-40B4-BE49-F238E27FC236}">
                <a16:creationId xmlns:a16="http://schemas.microsoft.com/office/drawing/2014/main" id="{73A782C9-94B8-418F-A74C-B7F2788F0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56" y="718100"/>
            <a:ext cx="323195" cy="41515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25CCC8-7A14-410A-8120-90D5465F3EAA}"/>
              </a:ext>
            </a:extLst>
          </p:cNvPr>
          <p:cNvSpPr/>
          <p:nvPr/>
        </p:nvSpPr>
        <p:spPr>
          <a:xfrm>
            <a:off x="239110" y="265386"/>
            <a:ext cx="2207171" cy="634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B90F5-6CCE-4684-830E-81A69780FA6B}"/>
              </a:ext>
            </a:extLst>
          </p:cNvPr>
          <p:cNvSpPr/>
          <p:nvPr/>
        </p:nvSpPr>
        <p:spPr>
          <a:xfrm>
            <a:off x="11012212" y="712075"/>
            <a:ext cx="945930" cy="40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pic>
        <p:nvPicPr>
          <p:cNvPr id="7" name="Graphic 7" descr="Cursor outline">
            <a:extLst>
              <a:ext uri="{FF2B5EF4-FFF2-40B4-BE49-F238E27FC236}">
                <a16:creationId xmlns:a16="http://schemas.microsoft.com/office/drawing/2014/main" id="{F7D70A84-5496-4304-AEDA-2D6A3D6C7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1661" y="856594"/>
            <a:ext cx="454573" cy="507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C06FC-6B0A-4A52-B969-0438800D188B}"/>
              </a:ext>
            </a:extLst>
          </p:cNvPr>
          <p:cNvSpPr txBox="1"/>
          <p:nvPr/>
        </p:nvSpPr>
        <p:spPr>
          <a:xfrm>
            <a:off x="2738930" y="1149240"/>
            <a:ext cx="1823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Label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37374-660D-4DC1-B6DF-528E196BFD80}"/>
              </a:ext>
            </a:extLst>
          </p:cNvPr>
          <p:cNvSpPr/>
          <p:nvPr/>
        </p:nvSpPr>
        <p:spPr>
          <a:xfrm>
            <a:off x="4479376" y="1155480"/>
            <a:ext cx="269327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49D72-53DD-4FD5-A808-8D633CB7F627}"/>
              </a:ext>
            </a:extLst>
          </p:cNvPr>
          <p:cNvSpPr txBox="1"/>
          <p:nvPr/>
        </p:nvSpPr>
        <p:spPr>
          <a:xfrm>
            <a:off x="2735645" y="1829128"/>
            <a:ext cx="1639615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Label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79804-3F59-492D-BA03-026E022A1328}"/>
              </a:ext>
            </a:extLst>
          </p:cNvPr>
          <p:cNvSpPr/>
          <p:nvPr/>
        </p:nvSpPr>
        <p:spPr>
          <a:xfrm>
            <a:off x="4476092" y="1835368"/>
            <a:ext cx="2693275" cy="381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2" descr="Caret Down with solid fill">
            <a:extLst>
              <a:ext uri="{FF2B5EF4-FFF2-40B4-BE49-F238E27FC236}">
                <a16:creationId xmlns:a16="http://schemas.microsoft.com/office/drawing/2014/main" id="{C057B843-F979-479B-87F8-538ACD51F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3350" y="1828800"/>
            <a:ext cx="861850" cy="3757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7C1415-A4E6-4F48-B375-47368B680CC1}"/>
              </a:ext>
            </a:extLst>
          </p:cNvPr>
          <p:cNvSpPr/>
          <p:nvPr/>
        </p:nvSpPr>
        <p:spPr>
          <a:xfrm>
            <a:off x="4474450" y="2214726"/>
            <a:ext cx="2693275" cy="867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Number</a:t>
            </a:r>
          </a:p>
          <a:p>
            <a:pPr algn="ctr"/>
            <a:r>
              <a:rPr lang="en-US" dirty="0">
                <a:cs typeface="Calibri"/>
              </a:rPr>
              <a:t>Date</a:t>
            </a:r>
          </a:p>
          <a:p>
            <a:pPr algn="ctr"/>
            <a:r>
              <a:rPr lang="en-US" dirty="0">
                <a:cs typeface="Calibri"/>
              </a:rPr>
              <a:t>Check Box</a:t>
            </a:r>
          </a:p>
        </p:txBody>
      </p:sp>
      <p:pic>
        <p:nvPicPr>
          <p:cNvPr id="14" name="Graphic 14" descr="Cursor outline">
            <a:extLst>
              <a:ext uri="{FF2B5EF4-FFF2-40B4-BE49-F238E27FC236}">
                <a16:creationId xmlns:a16="http://schemas.microsoft.com/office/drawing/2014/main" id="{BA333625-DD83-400F-8FBB-B6FB2C7D1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1179" y="2209800"/>
            <a:ext cx="572815" cy="5071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7CB79A-846E-4B9F-A8FE-2712EB02653E}"/>
              </a:ext>
            </a:extLst>
          </p:cNvPr>
          <p:cNvSpPr txBox="1"/>
          <p:nvPr/>
        </p:nvSpPr>
        <p:spPr>
          <a:xfrm>
            <a:off x="2740572" y="3318641"/>
            <a:ext cx="1350580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Range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EEF128-D38F-4FF8-82F0-6A5E49F500BE}"/>
              </a:ext>
            </a:extLst>
          </p:cNvPr>
          <p:cNvSpPr/>
          <p:nvPr/>
        </p:nvSpPr>
        <p:spPr>
          <a:xfrm>
            <a:off x="3719017" y="3377433"/>
            <a:ext cx="367862" cy="275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7" descr="Cursor outline">
            <a:extLst>
              <a:ext uri="{FF2B5EF4-FFF2-40B4-BE49-F238E27FC236}">
                <a16:creationId xmlns:a16="http://schemas.microsoft.com/office/drawing/2014/main" id="{9F72E28B-1E57-4449-A948-6A57EE96A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0660" y="3444763"/>
            <a:ext cx="743608" cy="46771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51A0916-160A-48FE-9FBC-0526C5D4454E}"/>
              </a:ext>
            </a:extLst>
          </p:cNvPr>
          <p:cNvSpPr/>
          <p:nvPr/>
        </p:nvSpPr>
        <p:spPr>
          <a:xfrm>
            <a:off x="3822479" y="3402066"/>
            <a:ext cx="170795" cy="210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41E7D-786F-419C-A484-4807060F41C5}"/>
              </a:ext>
            </a:extLst>
          </p:cNvPr>
          <p:cNvSpPr txBox="1"/>
          <p:nvPr/>
        </p:nvSpPr>
        <p:spPr>
          <a:xfrm>
            <a:off x="4482991" y="3313716"/>
            <a:ext cx="851339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6F148-8171-4CEF-9E39-7880ACCAFCC6}"/>
              </a:ext>
            </a:extLst>
          </p:cNvPr>
          <p:cNvSpPr/>
          <p:nvPr/>
        </p:nvSpPr>
        <p:spPr>
          <a:xfrm>
            <a:off x="5198678" y="3293680"/>
            <a:ext cx="1681655" cy="380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B0E9E-9F0E-4C2A-96B8-3E7C27BD0DBE}"/>
              </a:ext>
            </a:extLst>
          </p:cNvPr>
          <p:cNvSpPr txBox="1"/>
          <p:nvPr/>
        </p:nvSpPr>
        <p:spPr>
          <a:xfrm>
            <a:off x="7488292" y="3323568"/>
            <a:ext cx="969580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8F5A27-F2C9-4AB5-AFD7-E7F2F2ECBD40}"/>
              </a:ext>
            </a:extLst>
          </p:cNvPr>
          <p:cNvSpPr/>
          <p:nvPr/>
        </p:nvSpPr>
        <p:spPr>
          <a:xfrm>
            <a:off x="8282808" y="3290394"/>
            <a:ext cx="191813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F8003C-B81E-4D01-9F80-CA027579CB75}"/>
              </a:ext>
            </a:extLst>
          </p:cNvPr>
          <p:cNvSpPr/>
          <p:nvPr/>
        </p:nvSpPr>
        <p:spPr>
          <a:xfrm>
            <a:off x="10631212" y="6138040"/>
            <a:ext cx="1103586" cy="40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E9FA9-1F0B-46C6-9E30-D6EFD8E288BD}"/>
              </a:ext>
            </a:extLst>
          </p:cNvPr>
          <p:cNvSpPr txBox="1"/>
          <p:nvPr/>
        </p:nvSpPr>
        <p:spPr>
          <a:xfrm>
            <a:off x="2740573" y="4172607"/>
            <a:ext cx="1087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Less than</a:t>
            </a: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B5124BA-230A-4BE6-B24A-A301AF9674C8}"/>
              </a:ext>
            </a:extLst>
          </p:cNvPr>
          <p:cNvSpPr/>
          <p:nvPr/>
        </p:nvSpPr>
        <p:spPr>
          <a:xfrm>
            <a:off x="3902949" y="4178849"/>
            <a:ext cx="367862" cy="367861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F6A811-EC9F-4016-A4CB-7AF77405E978}"/>
              </a:ext>
            </a:extLst>
          </p:cNvPr>
          <p:cNvSpPr txBox="1"/>
          <p:nvPr/>
        </p:nvSpPr>
        <p:spPr>
          <a:xfrm>
            <a:off x="4418943" y="4182460"/>
            <a:ext cx="995856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Value</a:t>
            </a:r>
          </a:p>
        </p:txBody>
      </p:sp>
      <p:pic>
        <p:nvPicPr>
          <p:cNvPr id="26" name="Graphic 26" descr="Cursor outline">
            <a:extLst>
              <a:ext uri="{FF2B5EF4-FFF2-40B4-BE49-F238E27FC236}">
                <a16:creationId xmlns:a16="http://schemas.microsoft.com/office/drawing/2014/main" id="{5F714F2A-CB3A-4FF8-AF3F-9D06545FF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4594" y="4298731"/>
            <a:ext cx="743607" cy="46771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D2D3C9-AFCD-4291-ADF8-2B0B530130E8}"/>
              </a:ext>
            </a:extLst>
          </p:cNvPr>
          <p:cNvSpPr/>
          <p:nvPr/>
        </p:nvSpPr>
        <p:spPr>
          <a:xfrm>
            <a:off x="5200321" y="4175561"/>
            <a:ext cx="1681655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0EF236-82FE-4271-AFE8-1A8C7A0C5A8E}"/>
              </a:ext>
            </a:extLst>
          </p:cNvPr>
          <p:cNvSpPr txBox="1"/>
          <p:nvPr/>
        </p:nvSpPr>
        <p:spPr>
          <a:xfrm>
            <a:off x="2734002" y="4901762"/>
            <a:ext cx="145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Greater than</a:t>
            </a: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73DF0422-4087-4D05-8684-A01FDA7ACC0A}"/>
              </a:ext>
            </a:extLst>
          </p:cNvPr>
          <p:cNvSpPr/>
          <p:nvPr/>
        </p:nvSpPr>
        <p:spPr>
          <a:xfrm>
            <a:off x="4198552" y="4960553"/>
            <a:ext cx="367863" cy="315311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Graphic 30" descr="Cursor outline">
            <a:extLst>
              <a:ext uri="{FF2B5EF4-FFF2-40B4-BE49-F238E27FC236}">
                <a16:creationId xmlns:a16="http://schemas.microsoft.com/office/drawing/2014/main" id="{07EC9A9F-070E-464D-8517-5F2971105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593" y="4995041"/>
            <a:ext cx="559676" cy="5596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71CAF01-1616-4067-AC26-A7EA468597D7}"/>
              </a:ext>
            </a:extLst>
          </p:cNvPr>
          <p:cNvSpPr txBox="1"/>
          <p:nvPr/>
        </p:nvSpPr>
        <p:spPr>
          <a:xfrm>
            <a:off x="4727684" y="4898479"/>
            <a:ext cx="825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14878-D585-414F-A955-739AD02C8108}"/>
              </a:ext>
            </a:extLst>
          </p:cNvPr>
          <p:cNvSpPr/>
          <p:nvPr/>
        </p:nvSpPr>
        <p:spPr>
          <a:xfrm>
            <a:off x="5495923" y="4852165"/>
            <a:ext cx="1379483" cy="420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ED13B7-FFB1-43A4-8D2D-A9A06C76FB19}"/>
              </a:ext>
            </a:extLst>
          </p:cNvPr>
          <p:cNvSpPr txBox="1"/>
          <p:nvPr/>
        </p:nvSpPr>
        <p:spPr>
          <a:xfrm>
            <a:off x="2740573" y="349469"/>
            <a:ext cx="7065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Talent Requirements – Shortlist Candidates- Shortlisting Criteria Setting</a:t>
            </a:r>
            <a:endParaRPr lang="en-US" dirty="0"/>
          </a:p>
        </p:txBody>
      </p:sp>
      <p:pic>
        <p:nvPicPr>
          <p:cNvPr id="35" name="Graphic 5" descr="User with solid fill">
            <a:extLst>
              <a:ext uri="{FF2B5EF4-FFF2-40B4-BE49-F238E27FC236}">
                <a16:creationId xmlns:a16="http://schemas.microsoft.com/office/drawing/2014/main" id="{95B0E756-6250-4E41-9E59-0D7A743BCF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9267" y="253809"/>
            <a:ext cx="388884" cy="402022"/>
          </a:xfrm>
          <a:prstGeom prst="rect">
            <a:avLst/>
          </a:prstGeom>
        </p:spPr>
      </p:pic>
      <p:sp>
        <p:nvSpPr>
          <p:cNvPr id="36" name="TextBox 1">
            <a:extLst>
              <a:ext uri="{FF2B5EF4-FFF2-40B4-BE49-F238E27FC236}">
                <a16:creationId xmlns:a16="http://schemas.microsoft.com/office/drawing/2014/main" id="{38CBD9E0-4C8E-47D0-9F2B-0922976BED08}"/>
              </a:ext>
            </a:extLst>
          </p:cNvPr>
          <p:cNvSpPr txBox="1"/>
          <p:nvPr/>
        </p:nvSpPr>
        <p:spPr>
          <a:xfrm>
            <a:off x="10899227" y="270642"/>
            <a:ext cx="116664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HR/Admin</a:t>
            </a:r>
          </a:p>
        </p:txBody>
      </p:sp>
    </p:spTree>
    <p:extLst>
      <p:ext uri="{BB962C8B-B14F-4D97-AF65-F5344CB8AC3E}">
        <p14:creationId xmlns:p14="http://schemas.microsoft.com/office/powerpoint/2010/main" val="406393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Candidate</vt:lpstr>
      <vt:lpstr>PowerPoint Presentation</vt:lpstr>
      <vt:lpstr>PowerPoint Presentation</vt:lpstr>
      <vt:lpstr>PowerPoint Presentation</vt:lpstr>
      <vt:lpstr>PowerPoint Presentation</vt:lpstr>
      <vt:lpstr>HR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Shortlisted Candidates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Interviewer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PRIYANKA SONI</cp:lastModifiedBy>
  <cp:revision>2567</cp:revision>
  <dcterms:created xsi:type="dcterms:W3CDTF">2022-01-23T14:39:42Z</dcterms:created>
  <dcterms:modified xsi:type="dcterms:W3CDTF">2022-06-25T03:55:26Z</dcterms:modified>
</cp:coreProperties>
</file>