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1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7" Type="http://schemas.openxmlformats.org/officeDocument/2006/relationships/image" Target="../media/image16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1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1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368-CE6E-05B2-16B2-1B996158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12574"/>
            <a:ext cx="2094186" cy="614718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8B2228-4287-9B4A-7BF5-DA86BEA47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22966"/>
              </p:ext>
            </p:extLst>
          </p:nvPr>
        </p:nvGraphicFramePr>
        <p:xfrm>
          <a:off x="2824655" y="1826172"/>
          <a:ext cx="908397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96">
                  <a:extLst>
                    <a:ext uri="{9D8B030D-6E8A-4147-A177-3AD203B41FA5}">
                      <a16:colId xmlns:a16="http://schemas.microsoft.com/office/drawing/2014/main" val="243264315"/>
                    </a:ext>
                  </a:extLst>
                </a:gridCol>
                <a:gridCol w="1489872">
                  <a:extLst>
                    <a:ext uri="{9D8B030D-6E8A-4147-A177-3AD203B41FA5}">
                      <a16:colId xmlns:a16="http://schemas.microsoft.com/office/drawing/2014/main" val="1824229982"/>
                    </a:ext>
                  </a:extLst>
                </a:gridCol>
                <a:gridCol w="944556">
                  <a:extLst>
                    <a:ext uri="{9D8B030D-6E8A-4147-A177-3AD203B41FA5}">
                      <a16:colId xmlns:a16="http://schemas.microsoft.com/office/drawing/2014/main" val="2517720428"/>
                    </a:ext>
                  </a:extLst>
                </a:gridCol>
                <a:gridCol w="2680138">
                  <a:extLst>
                    <a:ext uri="{9D8B030D-6E8A-4147-A177-3AD203B41FA5}">
                      <a16:colId xmlns:a16="http://schemas.microsoft.com/office/drawing/2014/main" val="1282585706"/>
                    </a:ext>
                  </a:extLst>
                </a:gridCol>
                <a:gridCol w="2937215">
                  <a:extLst>
                    <a:ext uri="{9D8B030D-6E8A-4147-A177-3AD203B41FA5}">
                      <a16:colId xmlns:a16="http://schemas.microsoft.com/office/drawing/2014/main" val="4117854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 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offer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Accepted/rejected/Raised concern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Raised Concern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6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D87567-C8B9-EF00-5694-25E3784EDAF6}"/>
              </a:ext>
            </a:extLst>
          </p:cNvPr>
          <p:cNvSpPr/>
          <p:nvPr/>
        </p:nvSpPr>
        <p:spPr>
          <a:xfrm>
            <a:off x="331075" y="317938"/>
            <a:ext cx="2088930" cy="61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FEC3B90F-1F8D-DEE9-37A1-CA132FDB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6068" y="317391"/>
            <a:ext cx="480849" cy="480849"/>
          </a:xfrm>
          <a:prstGeom prst="rect">
            <a:avLst/>
          </a:prstGeom>
        </p:spPr>
      </p:pic>
      <p:pic>
        <p:nvPicPr>
          <p:cNvPr id="8" name="Graphic 7" descr="Chat bubble outline">
            <a:extLst>
              <a:ext uri="{FF2B5EF4-FFF2-40B4-BE49-F238E27FC236}">
                <a16:creationId xmlns:a16="http://schemas.microsoft.com/office/drawing/2014/main" id="{FD6013D1-7ED4-C1DD-58B6-250274A7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178" y="317937"/>
            <a:ext cx="520263" cy="520263"/>
          </a:xfrm>
          <a:prstGeom prst="rect">
            <a:avLst/>
          </a:prstGeom>
        </p:spPr>
      </p:pic>
      <p:pic>
        <p:nvPicPr>
          <p:cNvPr id="10" name="Graphic 10" descr="Cursor outline">
            <a:extLst>
              <a:ext uri="{FF2B5EF4-FFF2-40B4-BE49-F238E27FC236}">
                <a16:creationId xmlns:a16="http://schemas.microsoft.com/office/drawing/2014/main" id="{2197F1D7-5CE3-8B10-C876-C59E2D62B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385" y="2735317"/>
            <a:ext cx="415159" cy="415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D4B0E-D70D-0419-143D-6A8AEB655D3B}"/>
              </a:ext>
            </a:extLst>
          </p:cNvPr>
          <p:cNvSpPr txBox="1"/>
          <p:nvPr/>
        </p:nvSpPr>
        <p:spPr>
          <a:xfrm>
            <a:off x="2765207" y="38724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HRMS&gt;Selected Candidate</a:t>
            </a:r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33B3B-F25C-F2CF-C760-7CCE9143F035}"/>
              </a:ext>
            </a:extLst>
          </p:cNvPr>
          <p:cNvSpPr/>
          <p:nvPr/>
        </p:nvSpPr>
        <p:spPr>
          <a:xfrm>
            <a:off x="6505902" y="2577661"/>
            <a:ext cx="683173" cy="30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C88FB-A084-DB56-B24E-239EF53856CA}"/>
              </a:ext>
            </a:extLst>
          </p:cNvPr>
          <p:cNvSpPr/>
          <p:nvPr/>
        </p:nvSpPr>
        <p:spPr>
          <a:xfrm>
            <a:off x="7463328" y="2576019"/>
            <a:ext cx="89338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upload</a:t>
            </a:r>
            <a:endParaRPr lang="en-US" dirty="0"/>
          </a:p>
        </p:txBody>
      </p:sp>
      <p:pic>
        <p:nvPicPr>
          <p:cNvPr id="11" name="Graphic 10" descr="Cursor outline">
            <a:extLst>
              <a:ext uri="{FF2B5EF4-FFF2-40B4-BE49-F238E27FC236}">
                <a16:creationId xmlns:a16="http://schemas.microsoft.com/office/drawing/2014/main" id="{F0BEC23B-8EF9-518F-C594-FEAB94A27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4144" y="3260833"/>
            <a:ext cx="415159" cy="4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6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C5B9-8E1F-4E4C-8587-6AD94D9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026487"/>
            <a:ext cx="3197013" cy="1679029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HR Management</a:t>
            </a:r>
            <a:endParaRPr lang="en-US" sz="2000" dirty="0"/>
          </a:p>
        </p:txBody>
      </p:sp>
      <p:pic>
        <p:nvPicPr>
          <p:cNvPr id="27" name="Graphic 26" descr="Workforce Management">
            <a:extLst>
              <a:ext uri="{FF2B5EF4-FFF2-40B4-BE49-F238E27FC236}">
                <a16:creationId xmlns:a16="http://schemas.microsoft.com/office/drawing/2014/main" id="{3A8F83E4-EB57-D5E1-8195-B2EA29EF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5FD62269-9951-CA29-EE38-313B6C4C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8453BE-6D52-96B1-6D8E-59CB05F7E757}"/>
              </a:ext>
            </a:extLst>
          </p:cNvPr>
          <p:cNvSpPr txBox="1"/>
          <p:nvPr/>
        </p:nvSpPr>
        <p:spPr>
          <a:xfrm>
            <a:off x="4225159" y="7041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C9CAAC-5CA3-23FC-5725-5F22A09C53DA}"/>
              </a:ext>
            </a:extLst>
          </p:cNvPr>
          <p:cNvSpPr/>
          <p:nvPr/>
        </p:nvSpPr>
        <p:spPr>
          <a:xfrm>
            <a:off x="10875905" y="5830941"/>
            <a:ext cx="932795" cy="36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Send</a:t>
            </a:r>
            <a:endParaRPr lang="en-US" dirty="0"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348A3E-86A8-D960-8AA3-1DEF8CF2154F}"/>
              </a:ext>
            </a:extLst>
          </p:cNvPr>
          <p:cNvSpPr/>
          <p:nvPr/>
        </p:nvSpPr>
        <p:spPr>
          <a:xfrm>
            <a:off x="4349641" y="2957019"/>
            <a:ext cx="5846376" cy="2535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Give response 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68C0C-AAAF-1AAD-CA46-FB381DFFECA1}"/>
              </a:ext>
            </a:extLst>
          </p:cNvPr>
          <p:cNvSpPr txBox="1"/>
          <p:nvPr/>
        </p:nvSpPr>
        <p:spPr>
          <a:xfrm>
            <a:off x="4223517" y="163895"/>
            <a:ext cx="4175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</a:t>
            </a:r>
            <a:r>
              <a:rPr lang="en-US" dirty="0" err="1">
                <a:cs typeface="Calibri"/>
              </a:rPr>
              <a:t>CandidteName_offer</a:t>
            </a:r>
            <a:r>
              <a:rPr lang="en-US" dirty="0">
                <a:cs typeface="Calibri"/>
              </a:rPr>
              <a:t>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FEB5C-2FB9-AE30-C5A0-51CD5B43526D}"/>
              </a:ext>
            </a:extLst>
          </p:cNvPr>
          <p:cNvSpPr txBox="1"/>
          <p:nvPr/>
        </p:nvSpPr>
        <p:spPr>
          <a:xfrm>
            <a:off x="4225159" y="1347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Question/Concern :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48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15FE-E8C4-89C2-1793-DC7F7D19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5" y="365125"/>
            <a:ext cx="2435773" cy="609462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outline">
            <a:extLst>
              <a:ext uri="{FF2B5EF4-FFF2-40B4-BE49-F238E27FC236}">
                <a16:creationId xmlns:a16="http://schemas.microsoft.com/office/drawing/2014/main" id="{75F2E560-369D-628D-CE3D-634AFEE8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744499-788F-5622-8958-1A864F48E823}"/>
              </a:ext>
            </a:extLst>
          </p:cNvPr>
          <p:cNvSpPr/>
          <p:nvPr/>
        </p:nvSpPr>
        <p:spPr>
          <a:xfrm>
            <a:off x="370490" y="317939"/>
            <a:ext cx="2430517" cy="61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6" descr="Bell outline">
            <a:extLst>
              <a:ext uri="{FF2B5EF4-FFF2-40B4-BE49-F238E27FC236}">
                <a16:creationId xmlns:a16="http://schemas.microsoft.com/office/drawing/2014/main" id="{E27B578E-214D-1CE8-0B6C-D86163634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489" y="225972"/>
            <a:ext cx="454573" cy="454573"/>
          </a:xfrm>
          <a:prstGeom prst="rect">
            <a:avLst/>
          </a:prstGeom>
        </p:spPr>
      </p:pic>
      <p:pic>
        <p:nvPicPr>
          <p:cNvPr id="7" name="Graphic 7" descr="Chat bubble outline">
            <a:extLst>
              <a:ext uri="{FF2B5EF4-FFF2-40B4-BE49-F238E27FC236}">
                <a16:creationId xmlns:a16="http://schemas.microsoft.com/office/drawing/2014/main" id="{DECB6A60-03A7-C36E-DBB4-E216D46AF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2971" y="212834"/>
            <a:ext cx="520263" cy="520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F8818-FBFD-188E-51AE-174B30E840FB}"/>
              </a:ext>
            </a:extLst>
          </p:cNvPr>
          <p:cNvSpPr txBox="1"/>
          <p:nvPr/>
        </p:nvSpPr>
        <p:spPr>
          <a:xfrm>
            <a:off x="3054241" y="32155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HRMS&gt;Candidate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74D0-232B-1E28-5816-1D76E69A3FD7}"/>
              </a:ext>
            </a:extLst>
          </p:cNvPr>
          <p:cNvSpPr txBox="1"/>
          <p:nvPr/>
        </p:nvSpPr>
        <p:spPr>
          <a:xfrm>
            <a:off x="3054241" y="70255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Applied jobs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1FE53-A78F-FA60-27FD-6F9BF6F528A5}"/>
              </a:ext>
            </a:extLst>
          </p:cNvPr>
          <p:cNvSpPr txBox="1"/>
          <p:nvPr/>
        </p:nvSpPr>
        <p:spPr>
          <a:xfrm>
            <a:off x="3054241" y="1188654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D4302-7E57-0C43-FD7D-6164BCF05C5C}"/>
              </a:ext>
            </a:extLst>
          </p:cNvPr>
          <p:cNvSpPr txBox="1"/>
          <p:nvPr/>
        </p:nvSpPr>
        <p:spPr>
          <a:xfrm>
            <a:off x="5024930" y="1188653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B19F-C08E-9E5B-8375-3495A79FB27E}"/>
              </a:ext>
            </a:extLst>
          </p:cNvPr>
          <p:cNvSpPr txBox="1"/>
          <p:nvPr/>
        </p:nvSpPr>
        <p:spPr>
          <a:xfrm>
            <a:off x="6864241" y="1188653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449DB-7F47-2BF7-82BA-CC5C93DF0871}"/>
              </a:ext>
            </a:extLst>
          </p:cNvPr>
          <p:cNvSpPr txBox="1"/>
          <p:nvPr/>
        </p:nvSpPr>
        <p:spPr>
          <a:xfrm>
            <a:off x="3054240" y="2371068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offers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3CE-B48F-0F24-6377-BFBEF21B7D2B}"/>
              </a:ext>
            </a:extLst>
          </p:cNvPr>
          <p:cNvSpPr txBox="1"/>
          <p:nvPr/>
        </p:nvSpPr>
        <p:spPr>
          <a:xfrm>
            <a:off x="3054241" y="2962274"/>
            <a:ext cx="19680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F3AB3-54E5-9707-8D67-6EE3F9656C6D}"/>
              </a:ext>
            </a:extLst>
          </p:cNvPr>
          <p:cNvSpPr/>
          <p:nvPr/>
        </p:nvSpPr>
        <p:spPr>
          <a:xfrm>
            <a:off x="3124527" y="3873390"/>
            <a:ext cx="1326931" cy="341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Offer letter</a:t>
            </a:r>
            <a:endParaRPr lang="en-US" dirty="0"/>
          </a:p>
        </p:txBody>
      </p:sp>
      <p:pic>
        <p:nvPicPr>
          <p:cNvPr id="17" name="Graphic 17" descr="Arrow Down outline">
            <a:extLst>
              <a:ext uri="{FF2B5EF4-FFF2-40B4-BE49-F238E27FC236}">
                <a16:creationId xmlns:a16="http://schemas.microsoft.com/office/drawing/2014/main" id="{A5ECAEED-6DC0-B06B-D1A4-57C49D4A6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6386" y="3852042"/>
            <a:ext cx="336331" cy="362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BCD7EA-520D-E8FD-6B9F-D28F8FAF4D69}"/>
              </a:ext>
            </a:extLst>
          </p:cNvPr>
          <p:cNvSpPr txBox="1"/>
          <p:nvPr/>
        </p:nvSpPr>
        <p:spPr>
          <a:xfrm>
            <a:off x="4796659" y="3877003"/>
            <a:ext cx="1350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Accept offer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7386E-E324-512C-75EA-26E1F8D00131}"/>
              </a:ext>
            </a:extLst>
          </p:cNvPr>
          <p:cNvSpPr txBox="1"/>
          <p:nvPr/>
        </p:nvSpPr>
        <p:spPr>
          <a:xfrm>
            <a:off x="3054239" y="4670206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Current openings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D06ED-CA38-85B7-A6BD-01921C5DA577}"/>
              </a:ext>
            </a:extLst>
          </p:cNvPr>
          <p:cNvSpPr txBox="1"/>
          <p:nvPr/>
        </p:nvSpPr>
        <p:spPr>
          <a:xfrm>
            <a:off x="3119930" y="5221999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Apply   View Details</a:t>
            </a:r>
          </a:p>
        </p:txBody>
      </p:sp>
      <p:pic>
        <p:nvPicPr>
          <p:cNvPr id="21" name="Graphic 21" descr="Share outline">
            <a:extLst>
              <a:ext uri="{FF2B5EF4-FFF2-40B4-BE49-F238E27FC236}">
                <a16:creationId xmlns:a16="http://schemas.microsoft.com/office/drawing/2014/main" id="{B15ABB69-8AFB-0646-13A9-415E1BAEA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6386" y="5323490"/>
            <a:ext cx="349469" cy="362606"/>
          </a:xfrm>
          <a:prstGeom prst="rect">
            <a:avLst/>
          </a:prstGeom>
        </p:spPr>
      </p:pic>
      <p:pic>
        <p:nvPicPr>
          <p:cNvPr id="22" name="Graphic 22" descr="Cursor outline">
            <a:extLst>
              <a:ext uri="{FF2B5EF4-FFF2-40B4-BE49-F238E27FC236}">
                <a16:creationId xmlns:a16="http://schemas.microsoft.com/office/drawing/2014/main" id="{CC9DAD68-367E-AF8A-41E7-9A21A4CD85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1351" y="3996560"/>
            <a:ext cx="402021" cy="42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4C5344-2D33-C564-A1D8-961FFE88BF4E}"/>
              </a:ext>
            </a:extLst>
          </p:cNvPr>
          <p:cNvSpPr txBox="1"/>
          <p:nvPr/>
        </p:nvSpPr>
        <p:spPr>
          <a:xfrm>
            <a:off x="3115003" y="4218589"/>
            <a:ext cx="1757858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Raise concerns</a:t>
            </a:r>
          </a:p>
        </p:txBody>
      </p:sp>
    </p:spTree>
    <p:extLst>
      <p:ext uri="{BB962C8B-B14F-4D97-AF65-F5344CB8AC3E}">
        <p14:creationId xmlns:p14="http://schemas.microsoft.com/office/powerpoint/2010/main" val="209116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C5B9-8E1F-4E4C-8587-6AD94D9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026487"/>
            <a:ext cx="3197013" cy="1679029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HR Management</a:t>
            </a:r>
            <a:endParaRPr lang="en-US" sz="2000" dirty="0"/>
          </a:p>
        </p:txBody>
      </p:sp>
      <p:pic>
        <p:nvPicPr>
          <p:cNvPr id="27" name="Graphic 26" descr="Workforce Management">
            <a:extLst>
              <a:ext uri="{FF2B5EF4-FFF2-40B4-BE49-F238E27FC236}">
                <a16:creationId xmlns:a16="http://schemas.microsoft.com/office/drawing/2014/main" id="{3A8F83E4-EB57-D5E1-8195-B2EA29EF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5FD62269-9951-CA29-EE38-313B6C4C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5454D-2505-4B99-E6FE-C6B5D957C16A}"/>
              </a:ext>
            </a:extLst>
          </p:cNvPr>
          <p:cNvSpPr txBox="1"/>
          <p:nvPr/>
        </p:nvSpPr>
        <p:spPr>
          <a:xfrm>
            <a:off x="4223517" y="268999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HRMS&gt;offers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453BE-6D52-96B1-6D8E-59CB05F7E757}"/>
              </a:ext>
            </a:extLst>
          </p:cNvPr>
          <p:cNvSpPr txBox="1"/>
          <p:nvPr/>
        </p:nvSpPr>
        <p:spPr>
          <a:xfrm>
            <a:off x="4225159" y="7041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D8E08E-7DE5-026D-68D6-FCA16EA3D40D}"/>
              </a:ext>
            </a:extLst>
          </p:cNvPr>
          <p:cNvSpPr/>
          <p:nvPr/>
        </p:nvSpPr>
        <p:spPr>
          <a:xfrm>
            <a:off x="4310227" y="1630088"/>
            <a:ext cx="959068" cy="315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file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C9CAAC-5CA3-23FC-5725-5F22A09C53DA}"/>
              </a:ext>
            </a:extLst>
          </p:cNvPr>
          <p:cNvSpPr/>
          <p:nvPr/>
        </p:nvSpPr>
        <p:spPr>
          <a:xfrm>
            <a:off x="9627802" y="5830941"/>
            <a:ext cx="2180898" cy="38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Accept offer letter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348A3E-86A8-D960-8AA3-1DEF8CF2154F}"/>
              </a:ext>
            </a:extLst>
          </p:cNvPr>
          <p:cNvSpPr/>
          <p:nvPr/>
        </p:nvSpPr>
        <p:spPr>
          <a:xfrm>
            <a:off x="4310227" y="2260708"/>
            <a:ext cx="2824653" cy="381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Name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DCB48-396D-9C3D-B18D-3A43CFC8377A}"/>
              </a:ext>
            </a:extLst>
          </p:cNvPr>
          <p:cNvSpPr/>
          <p:nvPr/>
        </p:nvSpPr>
        <p:spPr>
          <a:xfrm>
            <a:off x="4310227" y="2812502"/>
            <a:ext cx="2824653" cy="380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15FE-E8C4-89C2-1793-DC7F7D19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5" y="365125"/>
            <a:ext cx="2435773" cy="609462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5" descr="User outline">
            <a:extLst>
              <a:ext uri="{FF2B5EF4-FFF2-40B4-BE49-F238E27FC236}">
                <a16:creationId xmlns:a16="http://schemas.microsoft.com/office/drawing/2014/main" id="{75F2E560-369D-628D-CE3D-634AFEE8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744499-788F-5622-8958-1A864F48E823}"/>
              </a:ext>
            </a:extLst>
          </p:cNvPr>
          <p:cNvSpPr/>
          <p:nvPr/>
        </p:nvSpPr>
        <p:spPr>
          <a:xfrm>
            <a:off x="370490" y="317939"/>
            <a:ext cx="2430517" cy="61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6" descr="Bell outline">
            <a:extLst>
              <a:ext uri="{FF2B5EF4-FFF2-40B4-BE49-F238E27FC236}">
                <a16:creationId xmlns:a16="http://schemas.microsoft.com/office/drawing/2014/main" id="{E27B578E-214D-1CE8-0B6C-D86163634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489" y="225972"/>
            <a:ext cx="454573" cy="454573"/>
          </a:xfrm>
          <a:prstGeom prst="rect">
            <a:avLst/>
          </a:prstGeom>
        </p:spPr>
      </p:pic>
      <p:pic>
        <p:nvPicPr>
          <p:cNvPr id="7" name="Graphic 7" descr="Chat bubble outline">
            <a:extLst>
              <a:ext uri="{FF2B5EF4-FFF2-40B4-BE49-F238E27FC236}">
                <a16:creationId xmlns:a16="http://schemas.microsoft.com/office/drawing/2014/main" id="{DECB6A60-03A7-C36E-DBB4-E216D46AF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2971" y="212834"/>
            <a:ext cx="520263" cy="520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F8818-FBFD-188E-51AE-174B30E840FB}"/>
              </a:ext>
            </a:extLst>
          </p:cNvPr>
          <p:cNvSpPr txBox="1"/>
          <p:nvPr/>
        </p:nvSpPr>
        <p:spPr>
          <a:xfrm>
            <a:off x="3054241" y="32155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HRMS&gt;Candidate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74D0-232B-1E28-5816-1D76E69A3FD7}"/>
              </a:ext>
            </a:extLst>
          </p:cNvPr>
          <p:cNvSpPr txBox="1"/>
          <p:nvPr/>
        </p:nvSpPr>
        <p:spPr>
          <a:xfrm>
            <a:off x="3054241" y="70255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Applied jobs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1FE53-A78F-FA60-27FD-6F9BF6F528A5}"/>
              </a:ext>
            </a:extLst>
          </p:cNvPr>
          <p:cNvSpPr txBox="1"/>
          <p:nvPr/>
        </p:nvSpPr>
        <p:spPr>
          <a:xfrm>
            <a:off x="3054241" y="1188654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D4302-7E57-0C43-FD7D-6164BCF05C5C}"/>
              </a:ext>
            </a:extLst>
          </p:cNvPr>
          <p:cNvSpPr txBox="1"/>
          <p:nvPr/>
        </p:nvSpPr>
        <p:spPr>
          <a:xfrm>
            <a:off x="5024930" y="1188653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B19F-C08E-9E5B-8375-3495A79FB27E}"/>
              </a:ext>
            </a:extLst>
          </p:cNvPr>
          <p:cNvSpPr txBox="1"/>
          <p:nvPr/>
        </p:nvSpPr>
        <p:spPr>
          <a:xfrm>
            <a:off x="6864241" y="1188653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449DB-7F47-2BF7-82BA-CC5C93DF0871}"/>
              </a:ext>
            </a:extLst>
          </p:cNvPr>
          <p:cNvSpPr txBox="1"/>
          <p:nvPr/>
        </p:nvSpPr>
        <p:spPr>
          <a:xfrm>
            <a:off x="3054240" y="2371068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offers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3CE-B48F-0F24-6377-BFBEF21B7D2B}"/>
              </a:ext>
            </a:extLst>
          </p:cNvPr>
          <p:cNvSpPr txBox="1"/>
          <p:nvPr/>
        </p:nvSpPr>
        <p:spPr>
          <a:xfrm>
            <a:off x="3054241" y="2962274"/>
            <a:ext cx="19680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F3AB3-54E5-9707-8D67-6EE3F9656C6D}"/>
              </a:ext>
            </a:extLst>
          </p:cNvPr>
          <p:cNvSpPr/>
          <p:nvPr/>
        </p:nvSpPr>
        <p:spPr>
          <a:xfrm>
            <a:off x="3124527" y="3873390"/>
            <a:ext cx="1326931" cy="341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Offer letter</a:t>
            </a:r>
            <a:endParaRPr lang="en-US" dirty="0"/>
          </a:p>
        </p:txBody>
      </p:sp>
      <p:pic>
        <p:nvPicPr>
          <p:cNvPr id="17" name="Graphic 17" descr="Arrow Down outline">
            <a:extLst>
              <a:ext uri="{FF2B5EF4-FFF2-40B4-BE49-F238E27FC236}">
                <a16:creationId xmlns:a16="http://schemas.microsoft.com/office/drawing/2014/main" id="{A5ECAEED-6DC0-B06B-D1A4-57C49D4A6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6386" y="3852042"/>
            <a:ext cx="336331" cy="362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BCD7EA-520D-E8FD-6B9F-D28F8FAF4D69}"/>
              </a:ext>
            </a:extLst>
          </p:cNvPr>
          <p:cNvSpPr txBox="1"/>
          <p:nvPr/>
        </p:nvSpPr>
        <p:spPr>
          <a:xfrm>
            <a:off x="4796659" y="3877003"/>
            <a:ext cx="1350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Accept offer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7386E-E324-512C-75EA-26E1F8D00131}"/>
              </a:ext>
            </a:extLst>
          </p:cNvPr>
          <p:cNvSpPr txBox="1"/>
          <p:nvPr/>
        </p:nvSpPr>
        <p:spPr>
          <a:xfrm>
            <a:off x="3054239" y="4670206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Current openings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D06ED-CA38-85B7-A6BD-01921C5DA577}"/>
              </a:ext>
            </a:extLst>
          </p:cNvPr>
          <p:cNvSpPr txBox="1"/>
          <p:nvPr/>
        </p:nvSpPr>
        <p:spPr>
          <a:xfrm>
            <a:off x="3119930" y="5221999"/>
            <a:ext cx="2020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  <a:p>
            <a:r>
              <a:rPr lang="en-US" dirty="0">
                <a:cs typeface="Calibri"/>
              </a:rPr>
              <a:t>Apply   View Details</a:t>
            </a:r>
          </a:p>
        </p:txBody>
      </p:sp>
      <p:pic>
        <p:nvPicPr>
          <p:cNvPr id="21" name="Graphic 21" descr="Share outline">
            <a:extLst>
              <a:ext uri="{FF2B5EF4-FFF2-40B4-BE49-F238E27FC236}">
                <a16:creationId xmlns:a16="http://schemas.microsoft.com/office/drawing/2014/main" id="{B15ABB69-8AFB-0646-13A9-415E1BAEA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6386" y="5323490"/>
            <a:ext cx="349469" cy="362606"/>
          </a:xfrm>
          <a:prstGeom prst="rect">
            <a:avLst/>
          </a:prstGeom>
        </p:spPr>
      </p:pic>
      <p:pic>
        <p:nvPicPr>
          <p:cNvPr id="22" name="Graphic 22" descr="Cursor outline">
            <a:extLst>
              <a:ext uri="{FF2B5EF4-FFF2-40B4-BE49-F238E27FC236}">
                <a16:creationId xmlns:a16="http://schemas.microsoft.com/office/drawing/2014/main" id="{CC9DAD68-367E-AF8A-41E7-9A21A4CD85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1868" y="4325008"/>
            <a:ext cx="402021" cy="42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4C5344-2D33-C564-A1D8-961FFE88BF4E}"/>
              </a:ext>
            </a:extLst>
          </p:cNvPr>
          <p:cNvSpPr txBox="1"/>
          <p:nvPr/>
        </p:nvSpPr>
        <p:spPr>
          <a:xfrm>
            <a:off x="3115003" y="4218589"/>
            <a:ext cx="1757858" cy="382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Raise concerns</a:t>
            </a:r>
          </a:p>
        </p:txBody>
      </p:sp>
    </p:spTree>
    <p:extLst>
      <p:ext uri="{BB962C8B-B14F-4D97-AF65-F5344CB8AC3E}">
        <p14:creationId xmlns:p14="http://schemas.microsoft.com/office/powerpoint/2010/main" val="33726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C5B9-8E1F-4E4C-8587-6AD94D9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026487"/>
            <a:ext cx="3197013" cy="1679029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HR Management</a:t>
            </a:r>
            <a:endParaRPr lang="en-US" sz="2000" dirty="0"/>
          </a:p>
        </p:txBody>
      </p:sp>
      <p:pic>
        <p:nvPicPr>
          <p:cNvPr id="27" name="Graphic 26" descr="Workforce Management">
            <a:extLst>
              <a:ext uri="{FF2B5EF4-FFF2-40B4-BE49-F238E27FC236}">
                <a16:creationId xmlns:a16="http://schemas.microsoft.com/office/drawing/2014/main" id="{3A8F83E4-EB57-D5E1-8195-B2EA29EF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5FD62269-9951-CA29-EE38-313B6C4C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5454D-2505-4B99-E6FE-C6B5D957C16A}"/>
              </a:ext>
            </a:extLst>
          </p:cNvPr>
          <p:cNvSpPr txBox="1"/>
          <p:nvPr/>
        </p:nvSpPr>
        <p:spPr>
          <a:xfrm>
            <a:off x="4223517" y="268999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HRMS&gt;offers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453BE-6D52-96B1-6D8E-59CB05F7E757}"/>
              </a:ext>
            </a:extLst>
          </p:cNvPr>
          <p:cNvSpPr txBox="1"/>
          <p:nvPr/>
        </p:nvSpPr>
        <p:spPr>
          <a:xfrm>
            <a:off x="4225159" y="7041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C9CAAC-5CA3-23FC-5725-5F22A09C53DA}"/>
              </a:ext>
            </a:extLst>
          </p:cNvPr>
          <p:cNvSpPr/>
          <p:nvPr/>
        </p:nvSpPr>
        <p:spPr>
          <a:xfrm>
            <a:off x="10875905" y="5830941"/>
            <a:ext cx="932795" cy="36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Send</a:t>
            </a:r>
            <a:endParaRPr lang="en-US" dirty="0"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348A3E-86A8-D960-8AA3-1DEF8CF2154F}"/>
              </a:ext>
            </a:extLst>
          </p:cNvPr>
          <p:cNvSpPr/>
          <p:nvPr/>
        </p:nvSpPr>
        <p:spPr>
          <a:xfrm>
            <a:off x="4297089" y="2418364"/>
            <a:ext cx="5846376" cy="2535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Raise your concern here</a:t>
            </a:r>
          </a:p>
          <a:p>
            <a:pPr algn="ctr"/>
            <a:r>
              <a:rPr lang="en-US" dirty="0">
                <a:ea typeface="Calibri" panose="020F0502020204030204"/>
                <a:cs typeface="Calibri"/>
              </a:rPr>
              <a:t>(email to recruiter)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4355B-807A-67AD-66EE-A74125FD9573}"/>
              </a:ext>
            </a:extLst>
          </p:cNvPr>
          <p:cNvSpPr txBox="1"/>
          <p:nvPr/>
        </p:nvSpPr>
        <p:spPr>
          <a:xfrm>
            <a:off x="4225160" y="1453055"/>
            <a:ext cx="1140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Chatbot</a:t>
            </a:r>
          </a:p>
        </p:txBody>
      </p:sp>
      <p:pic>
        <p:nvPicPr>
          <p:cNvPr id="4" name="Graphic 4" descr="Chat with solid fill">
            <a:extLst>
              <a:ext uri="{FF2B5EF4-FFF2-40B4-BE49-F238E27FC236}">
                <a16:creationId xmlns:a16="http://schemas.microsoft.com/office/drawing/2014/main" id="{553F0C2C-DEC9-A59D-644C-264880992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489" y="1447800"/>
            <a:ext cx="520263" cy="5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7CFE-EEC1-0638-B6BD-81692FCD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2604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Recruiter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240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368-CE6E-05B2-16B2-1B996158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12574"/>
            <a:ext cx="2094186" cy="614718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8B2228-4287-9B4A-7BF5-DA86BEA47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80189"/>
              </p:ext>
            </p:extLst>
          </p:nvPr>
        </p:nvGraphicFramePr>
        <p:xfrm>
          <a:off x="2824655" y="1826172"/>
          <a:ext cx="895405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18">
                  <a:extLst>
                    <a:ext uri="{9D8B030D-6E8A-4147-A177-3AD203B41FA5}">
                      <a16:colId xmlns:a16="http://schemas.microsoft.com/office/drawing/2014/main" val="243264315"/>
                    </a:ext>
                  </a:extLst>
                </a:gridCol>
                <a:gridCol w="2010102">
                  <a:extLst>
                    <a:ext uri="{9D8B030D-6E8A-4147-A177-3AD203B41FA5}">
                      <a16:colId xmlns:a16="http://schemas.microsoft.com/office/drawing/2014/main" val="1824229982"/>
                    </a:ext>
                  </a:extLst>
                </a:gridCol>
                <a:gridCol w="2758965">
                  <a:extLst>
                    <a:ext uri="{9D8B030D-6E8A-4147-A177-3AD203B41FA5}">
                      <a16:colId xmlns:a16="http://schemas.microsoft.com/office/drawing/2014/main" val="2517720428"/>
                    </a:ext>
                  </a:extLst>
                </a:gridCol>
                <a:gridCol w="2792369">
                  <a:extLst>
                    <a:ext uri="{9D8B030D-6E8A-4147-A177-3AD203B41FA5}">
                      <a16:colId xmlns:a16="http://schemas.microsoft.com/office/drawing/2014/main" val="1282585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selected candidate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Salesforce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6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D87567-C8B9-EF00-5694-25E3784EDAF6}"/>
              </a:ext>
            </a:extLst>
          </p:cNvPr>
          <p:cNvSpPr/>
          <p:nvPr/>
        </p:nvSpPr>
        <p:spPr>
          <a:xfrm>
            <a:off x="331075" y="317938"/>
            <a:ext cx="2088930" cy="61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FEC3B90F-1F8D-DEE9-37A1-CA132FDB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6068" y="317391"/>
            <a:ext cx="480849" cy="480849"/>
          </a:xfrm>
          <a:prstGeom prst="rect">
            <a:avLst/>
          </a:prstGeom>
        </p:spPr>
      </p:pic>
      <p:pic>
        <p:nvPicPr>
          <p:cNvPr id="8" name="Graphic 7" descr="Chat bubble outline">
            <a:extLst>
              <a:ext uri="{FF2B5EF4-FFF2-40B4-BE49-F238E27FC236}">
                <a16:creationId xmlns:a16="http://schemas.microsoft.com/office/drawing/2014/main" id="{FD6013D1-7ED4-C1DD-58B6-250274A7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178" y="317937"/>
            <a:ext cx="520263" cy="520263"/>
          </a:xfrm>
          <a:prstGeom prst="rect">
            <a:avLst/>
          </a:prstGeom>
        </p:spPr>
      </p:pic>
      <p:pic>
        <p:nvPicPr>
          <p:cNvPr id="10" name="Graphic 10" descr="Cursor outline">
            <a:extLst>
              <a:ext uri="{FF2B5EF4-FFF2-40B4-BE49-F238E27FC236}">
                <a16:creationId xmlns:a16="http://schemas.microsoft.com/office/drawing/2014/main" id="{2197F1D7-5CE3-8B10-C876-C59E2D62B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0938" y="2354317"/>
            <a:ext cx="415159" cy="415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D4B0E-D70D-0419-143D-6A8AEB655D3B}"/>
              </a:ext>
            </a:extLst>
          </p:cNvPr>
          <p:cNvSpPr txBox="1"/>
          <p:nvPr/>
        </p:nvSpPr>
        <p:spPr>
          <a:xfrm>
            <a:off x="2765207" y="38724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HRMS&gt;Selected Candidate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6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368-CE6E-05B2-16B2-1B996158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12574"/>
            <a:ext cx="2094186" cy="614718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8B2228-4287-9B4A-7BF5-DA86BEA47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20168"/>
              </p:ext>
            </p:extLst>
          </p:nvPr>
        </p:nvGraphicFramePr>
        <p:xfrm>
          <a:off x="2824655" y="1826172"/>
          <a:ext cx="908397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96">
                  <a:extLst>
                    <a:ext uri="{9D8B030D-6E8A-4147-A177-3AD203B41FA5}">
                      <a16:colId xmlns:a16="http://schemas.microsoft.com/office/drawing/2014/main" val="243264315"/>
                    </a:ext>
                  </a:extLst>
                </a:gridCol>
                <a:gridCol w="1489872">
                  <a:extLst>
                    <a:ext uri="{9D8B030D-6E8A-4147-A177-3AD203B41FA5}">
                      <a16:colId xmlns:a16="http://schemas.microsoft.com/office/drawing/2014/main" val="1824229982"/>
                    </a:ext>
                  </a:extLst>
                </a:gridCol>
                <a:gridCol w="944556">
                  <a:extLst>
                    <a:ext uri="{9D8B030D-6E8A-4147-A177-3AD203B41FA5}">
                      <a16:colId xmlns:a16="http://schemas.microsoft.com/office/drawing/2014/main" val="2517720428"/>
                    </a:ext>
                  </a:extLst>
                </a:gridCol>
                <a:gridCol w="2680138">
                  <a:extLst>
                    <a:ext uri="{9D8B030D-6E8A-4147-A177-3AD203B41FA5}">
                      <a16:colId xmlns:a16="http://schemas.microsoft.com/office/drawing/2014/main" val="1282585706"/>
                    </a:ext>
                  </a:extLst>
                </a:gridCol>
                <a:gridCol w="2937215">
                  <a:extLst>
                    <a:ext uri="{9D8B030D-6E8A-4147-A177-3AD203B41FA5}">
                      <a16:colId xmlns:a16="http://schemas.microsoft.com/office/drawing/2014/main" val="4117854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 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offer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Accepted/rejected/Raised concern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6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D87567-C8B9-EF00-5694-25E3784EDAF6}"/>
              </a:ext>
            </a:extLst>
          </p:cNvPr>
          <p:cNvSpPr/>
          <p:nvPr/>
        </p:nvSpPr>
        <p:spPr>
          <a:xfrm>
            <a:off x="331075" y="317938"/>
            <a:ext cx="2088930" cy="61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HR Management</a:t>
            </a:r>
            <a:endParaRPr lang="en-US" dirty="0"/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FEC3B90F-1F8D-DEE9-37A1-CA132FDB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6068" y="317391"/>
            <a:ext cx="480849" cy="480849"/>
          </a:xfrm>
          <a:prstGeom prst="rect">
            <a:avLst/>
          </a:prstGeom>
        </p:spPr>
      </p:pic>
      <p:pic>
        <p:nvPicPr>
          <p:cNvPr id="8" name="Graphic 7" descr="Chat bubble outline">
            <a:extLst>
              <a:ext uri="{FF2B5EF4-FFF2-40B4-BE49-F238E27FC236}">
                <a16:creationId xmlns:a16="http://schemas.microsoft.com/office/drawing/2014/main" id="{FD6013D1-7ED4-C1DD-58B6-250274A7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178" y="317937"/>
            <a:ext cx="520263" cy="520263"/>
          </a:xfrm>
          <a:prstGeom prst="rect">
            <a:avLst/>
          </a:prstGeom>
        </p:spPr>
      </p:pic>
      <p:pic>
        <p:nvPicPr>
          <p:cNvPr id="10" name="Graphic 10" descr="Cursor outline">
            <a:extLst>
              <a:ext uri="{FF2B5EF4-FFF2-40B4-BE49-F238E27FC236}">
                <a16:creationId xmlns:a16="http://schemas.microsoft.com/office/drawing/2014/main" id="{2197F1D7-5CE3-8B10-C876-C59E2D62B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5971" y="2814145"/>
            <a:ext cx="415159" cy="415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D4B0E-D70D-0419-143D-6A8AEB655D3B}"/>
              </a:ext>
            </a:extLst>
          </p:cNvPr>
          <p:cNvSpPr txBox="1"/>
          <p:nvPr/>
        </p:nvSpPr>
        <p:spPr>
          <a:xfrm>
            <a:off x="2765207" y="387241"/>
            <a:ext cx="3045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HRMS&gt;Selected Candidate</a:t>
            </a:r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33B3B-F25C-F2CF-C760-7CCE9143F035}"/>
              </a:ext>
            </a:extLst>
          </p:cNvPr>
          <p:cNvSpPr/>
          <p:nvPr/>
        </p:nvSpPr>
        <p:spPr>
          <a:xfrm>
            <a:off x="6361385" y="2577661"/>
            <a:ext cx="683173" cy="30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C88FB-A084-DB56-B24E-239EF53856CA}"/>
              </a:ext>
            </a:extLst>
          </p:cNvPr>
          <p:cNvSpPr/>
          <p:nvPr/>
        </p:nvSpPr>
        <p:spPr>
          <a:xfrm>
            <a:off x="7200569" y="2576019"/>
            <a:ext cx="89338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upload</a:t>
            </a:r>
            <a:endParaRPr lang="en-US" dirty="0"/>
          </a:p>
        </p:txBody>
      </p:sp>
      <p:pic>
        <p:nvPicPr>
          <p:cNvPr id="11" name="Graphic 10" descr="Cursor outline">
            <a:extLst>
              <a:ext uri="{FF2B5EF4-FFF2-40B4-BE49-F238E27FC236}">
                <a16:creationId xmlns:a16="http://schemas.microsoft.com/office/drawing/2014/main" id="{F0BEC23B-8EF9-518F-C594-FEAB94A27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9799" y="3326523"/>
            <a:ext cx="415159" cy="415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F71075-1B05-BFBF-489F-024C62D3984D}"/>
              </a:ext>
            </a:extLst>
          </p:cNvPr>
          <p:cNvSpPr/>
          <p:nvPr/>
        </p:nvSpPr>
        <p:spPr>
          <a:xfrm>
            <a:off x="8199051" y="2576019"/>
            <a:ext cx="748863" cy="27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6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C5B9-8E1F-4E4C-8587-6AD94D9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026487"/>
            <a:ext cx="3197013" cy="1679029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ea typeface="+mj-lt"/>
                <a:cs typeface="+mj-lt"/>
              </a:rPr>
              <a:t>HR Management</a:t>
            </a:r>
            <a:endParaRPr lang="en-US" sz="2000" dirty="0"/>
          </a:p>
        </p:txBody>
      </p:sp>
      <p:pic>
        <p:nvPicPr>
          <p:cNvPr id="27" name="Graphic 26" descr="Workforce Management">
            <a:extLst>
              <a:ext uri="{FF2B5EF4-FFF2-40B4-BE49-F238E27FC236}">
                <a16:creationId xmlns:a16="http://schemas.microsoft.com/office/drawing/2014/main" id="{3A8F83E4-EB57-D5E1-8195-B2EA29EF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5FD62269-9951-CA29-EE38-313B6C4C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5689" y="212288"/>
            <a:ext cx="480849" cy="48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5454D-2505-4B99-E6FE-C6B5D957C16A}"/>
              </a:ext>
            </a:extLst>
          </p:cNvPr>
          <p:cNvSpPr txBox="1"/>
          <p:nvPr/>
        </p:nvSpPr>
        <p:spPr>
          <a:xfrm>
            <a:off x="4223517" y="268999"/>
            <a:ext cx="4175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HRMS&gt;</a:t>
            </a:r>
            <a:r>
              <a:rPr lang="en-US" dirty="0" err="1">
                <a:cs typeface="Calibri"/>
              </a:rPr>
              <a:t>CandidteName_offer</a:t>
            </a:r>
            <a:r>
              <a:rPr lang="en-US" dirty="0">
                <a:cs typeface="Calibri"/>
              </a:rPr>
              <a:t>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453BE-6D52-96B1-6D8E-59CB05F7E757}"/>
              </a:ext>
            </a:extLst>
          </p:cNvPr>
          <p:cNvSpPr txBox="1"/>
          <p:nvPr/>
        </p:nvSpPr>
        <p:spPr>
          <a:xfrm>
            <a:off x="4225159" y="7041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Job Role</a:t>
            </a:r>
          </a:p>
          <a:p>
            <a:r>
              <a:rPr lang="en-US" dirty="0">
                <a:cs typeface="Calibri"/>
              </a:rPr>
              <a:t>Job 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669AD-470F-3415-75F1-4BCB9B2E0A06}"/>
              </a:ext>
            </a:extLst>
          </p:cNvPr>
          <p:cNvSpPr/>
          <p:nvPr/>
        </p:nvSpPr>
        <p:spPr>
          <a:xfrm>
            <a:off x="4219902" y="1395247"/>
            <a:ext cx="2456792" cy="89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Signed offer of &lt;Candidate name&gt;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87CD0-5D16-A276-D61F-F1BDD9CAB69C}"/>
              </a:ext>
            </a:extLst>
          </p:cNvPr>
          <p:cNvSpPr txBox="1"/>
          <p:nvPr/>
        </p:nvSpPr>
        <p:spPr>
          <a:xfrm>
            <a:off x="6824827" y="1648482"/>
            <a:ext cx="2086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View      Download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0C8BB-66ED-E0BC-840A-03E6A8451ED1}"/>
              </a:ext>
            </a:extLst>
          </p:cNvPr>
          <p:cNvSpPr txBox="1"/>
          <p:nvPr/>
        </p:nvSpPr>
        <p:spPr>
          <a:xfrm>
            <a:off x="4221874" y="2619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 : 12/12/2021</a:t>
            </a:r>
          </a:p>
        </p:txBody>
      </p:sp>
    </p:spTree>
    <p:extLst>
      <p:ext uri="{BB962C8B-B14F-4D97-AF65-F5344CB8AC3E}">
        <p14:creationId xmlns:p14="http://schemas.microsoft.com/office/powerpoint/2010/main" val="72046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Candidate</vt:lpstr>
      <vt:lpstr>PowerPoint Presentation</vt:lpstr>
      <vt:lpstr>HR Management</vt:lpstr>
      <vt:lpstr>PowerPoint Presentation</vt:lpstr>
      <vt:lpstr>HR Management</vt:lpstr>
      <vt:lpstr>Recruiter</vt:lpstr>
      <vt:lpstr>PowerPoint Presentation</vt:lpstr>
      <vt:lpstr>PowerPoint Presentation</vt:lpstr>
      <vt:lpstr>HR Management</vt:lpstr>
      <vt:lpstr>PowerPoint Presentation</vt:lpstr>
      <vt:lpstr>HR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PRIYANKA SONI</cp:lastModifiedBy>
  <cp:revision>424</cp:revision>
  <dcterms:created xsi:type="dcterms:W3CDTF">2022-05-03T13:35:31Z</dcterms:created>
  <dcterms:modified xsi:type="dcterms:W3CDTF">2022-06-06T02:42:53Z</dcterms:modified>
</cp:coreProperties>
</file>