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Montserrat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ontserratMedium-bold.fntdata"/><Relationship Id="rId10" Type="http://schemas.openxmlformats.org/officeDocument/2006/relationships/slide" Target="slides/slide5.xml"/><Relationship Id="rId32" Type="http://schemas.openxmlformats.org/officeDocument/2006/relationships/font" Target="fonts/MontserratMedium-regular.fntdata"/><Relationship Id="rId13" Type="http://schemas.openxmlformats.org/officeDocument/2006/relationships/slide" Target="slides/slide8.xml"/><Relationship Id="rId35" Type="http://schemas.openxmlformats.org/officeDocument/2006/relationships/font" Target="fonts/MontserratMedium-boldItalic.fntdata"/><Relationship Id="rId12" Type="http://schemas.openxmlformats.org/officeDocument/2006/relationships/slide" Target="slides/slide7.xml"/><Relationship Id="rId34" Type="http://schemas.openxmlformats.org/officeDocument/2006/relationships/font" Target="fonts/Montserrat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f9aa738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f9aa738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8fe3e03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8fe3e03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8fe3e03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8fe3e03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f9aa738f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f9aa738f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f9aa738f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f9aa738f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f9aa738f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f9aa738f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f9aa738f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f9aa738f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f9aa738f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f9aa738f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8fe3e030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8fe3e03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f9aa738f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f9aa738f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f9aa738f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f9aa738f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24871fe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24871f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f9aa738f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f9aa738f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f9aa738f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f9aa738f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9aa738f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9aa738f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24871fe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24871fe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f9aa738f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f9aa738f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f9aa738f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f9aa738f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9aa738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f9aa738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f9aa738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f9aa738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f9aa738f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f9aa738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9aa738f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f9aa738f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jpg"/><Relationship Id="rId5" Type="http://schemas.openxmlformats.org/officeDocument/2006/relationships/image" Target="../media/image13.jpg"/><Relationship Id="rId6"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image" Target="../media/image7.jpg"/><Relationship Id="rId6" Type="http://schemas.openxmlformats.org/officeDocument/2006/relationships/image" Target="../media/image3.jpg"/><Relationship Id="rId7"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jpg"/><Relationship Id="rId5" Type="http://schemas.openxmlformats.org/officeDocument/2006/relationships/image" Target="../media/image14.jpg"/><Relationship Id="rId6"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4.jpg"/><Relationship Id="rId5" Type="http://schemas.openxmlformats.org/officeDocument/2006/relationships/image" Target="../media/image19.jpg"/><Relationship Id="rId6" Type="http://schemas.openxmlformats.org/officeDocument/2006/relationships/image" Target="../media/image30.jpg"/><Relationship Id="rId7"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jpg"/><Relationship Id="rId9" Type="http://schemas.openxmlformats.org/officeDocument/2006/relationships/image" Target="../media/image26.jpg"/><Relationship Id="rId5" Type="http://schemas.openxmlformats.org/officeDocument/2006/relationships/image" Target="../media/image17.jpg"/><Relationship Id="rId6" Type="http://schemas.openxmlformats.org/officeDocument/2006/relationships/image" Target="../media/image10.jpg"/><Relationship Id="rId7" Type="http://schemas.openxmlformats.org/officeDocument/2006/relationships/image" Target="../media/image20.jpg"/><Relationship Id="rId8"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3.jpg"/><Relationship Id="rId5" Type="http://schemas.openxmlformats.org/officeDocument/2006/relationships/image" Target="../media/image18.jpg"/><Relationship Id="rId6" Type="http://schemas.openxmlformats.org/officeDocument/2006/relationships/image" Target="../media/image25.jpg"/><Relationship Id="rId7"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towardsdatascienc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722125" y="1330225"/>
            <a:ext cx="7677300" cy="3093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rgbClr val="980000"/>
                </a:solidFill>
                <a:latin typeface="Montserrat"/>
                <a:ea typeface="Montserrat"/>
                <a:cs typeface="Montserrat"/>
                <a:sym typeface="Montserrat"/>
              </a:rPr>
              <a:t>Capstone Project-2</a:t>
            </a:r>
            <a:endParaRPr b="1" sz="4100">
              <a:solidFill>
                <a:srgbClr val="980000"/>
              </a:solidFill>
              <a:latin typeface="Montserrat"/>
              <a:ea typeface="Montserrat"/>
              <a:cs typeface="Montserrat"/>
              <a:sym typeface="Montserrat"/>
            </a:endParaRPr>
          </a:p>
          <a:p>
            <a:pPr indent="0" lvl="0" marL="0" rtl="0" algn="ctr">
              <a:spcBef>
                <a:spcPts val="0"/>
              </a:spcBef>
              <a:spcAft>
                <a:spcPts val="0"/>
              </a:spcAft>
              <a:buNone/>
            </a:pPr>
            <a:r>
              <a:rPr b="1" lang="en" sz="3500">
                <a:solidFill>
                  <a:srgbClr val="0B5394"/>
                </a:solidFill>
                <a:latin typeface="Montserrat"/>
                <a:ea typeface="Montserrat"/>
                <a:cs typeface="Montserrat"/>
                <a:sym typeface="Montserrat"/>
              </a:rPr>
              <a:t>Bike Sharing Demand Prediction</a:t>
            </a:r>
            <a:endParaRPr b="1" sz="3500">
              <a:solidFill>
                <a:srgbClr val="0B5394"/>
              </a:solidFill>
              <a:latin typeface="Montserrat"/>
              <a:ea typeface="Montserrat"/>
              <a:cs typeface="Montserrat"/>
              <a:sym typeface="Montserrat"/>
            </a:endParaRPr>
          </a:p>
          <a:p>
            <a:pPr indent="0" lvl="0" marL="0" rtl="0" algn="ctr">
              <a:spcBef>
                <a:spcPts val="0"/>
              </a:spcBef>
              <a:spcAft>
                <a:spcPts val="0"/>
              </a:spcAft>
              <a:buNone/>
            </a:pPr>
            <a:r>
              <a:t/>
            </a:r>
            <a:endParaRPr b="1" sz="26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2600" u="sng">
                <a:solidFill>
                  <a:schemeClr val="dk1"/>
                </a:solidFill>
                <a:latin typeface="Times New Roman"/>
                <a:ea typeface="Times New Roman"/>
                <a:cs typeface="Times New Roman"/>
                <a:sym typeface="Times New Roman"/>
              </a:rPr>
              <a:t>Member</a:t>
            </a:r>
            <a:endParaRPr b="1" sz="26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2600">
                <a:solidFill>
                  <a:schemeClr val="dk1"/>
                </a:solidFill>
              </a:rPr>
              <a:t>Sourabh Pramanik</a:t>
            </a:r>
            <a:endParaRPr b="1" sz="2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p:nvPr/>
        </p:nvSpPr>
        <p:spPr>
          <a:xfrm>
            <a:off x="2396150" y="398175"/>
            <a:ext cx="48624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EDA and Visualization</a:t>
            </a:r>
            <a:endParaRPr b="1" sz="2800">
              <a:solidFill>
                <a:srgbClr val="CC0000"/>
              </a:solidFill>
              <a:latin typeface="Montserrat"/>
              <a:ea typeface="Montserrat"/>
              <a:cs typeface="Montserrat"/>
              <a:sym typeface="Montserrat"/>
            </a:endParaRPr>
          </a:p>
        </p:txBody>
      </p:sp>
      <p:sp>
        <p:nvSpPr>
          <p:cNvPr id="110" name="Google Shape;110;p22"/>
          <p:cNvSpPr txBox="1"/>
          <p:nvPr/>
        </p:nvSpPr>
        <p:spPr>
          <a:xfrm>
            <a:off x="234150" y="1251300"/>
            <a:ext cx="865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Let’s see the total count of bikes w.r.t ‘Season’, ‘Days of week’, ‘Holidays’ -</a:t>
            </a:r>
            <a:endParaRPr b="1" sz="1800"/>
          </a:p>
        </p:txBody>
      </p:sp>
      <p:pic>
        <p:nvPicPr>
          <p:cNvPr id="111" name="Google Shape;111;p22"/>
          <p:cNvPicPr preferRelativeResize="0"/>
          <p:nvPr/>
        </p:nvPicPr>
        <p:blipFill>
          <a:blip r:embed="rId4">
            <a:alphaModFix/>
          </a:blip>
          <a:stretch>
            <a:fillRect/>
          </a:stretch>
        </p:blipFill>
        <p:spPr>
          <a:xfrm>
            <a:off x="1752125" y="2043150"/>
            <a:ext cx="4862399" cy="2571750"/>
          </a:xfrm>
          <a:prstGeom prst="rect">
            <a:avLst/>
          </a:prstGeom>
          <a:noFill/>
          <a:ln>
            <a:noFill/>
          </a:ln>
        </p:spPr>
      </p:pic>
      <p:pic>
        <p:nvPicPr>
          <p:cNvPr id="112" name="Google Shape;112;p22"/>
          <p:cNvPicPr preferRelativeResize="0"/>
          <p:nvPr/>
        </p:nvPicPr>
        <p:blipFill>
          <a:blip r:embed="rId5">
            <a:alphaModFix/>
          </a:blip>
          <a:stretch>
            <a:fillRect/>
          </a:stretch>
        </p:blipFill>
        <p:spPr>
          <a:xfrm>
            <a:off x="1766775" y="1908825"/>
            <a:ext cx="4862400" cy="2645900"/>
          </a:xfrm>
          <a:prstGeom prst="rect">
            <a:avLst/>
          </a:prstGeom>
          <a:noFill/>
          <a:ln>
            <a:noFill/>
          </a:ln>
        </p:spPr>
      </p:pic>
      <p:pic>
        <p:nvPicPr>
          <p:cNvPr id="113" name="Google Shape;113;p22"/>
          <p:cNvPicPr preferRelativeResize="0"/>
          <p:nvPr/>
        </p:nvPicPr>
        <p:blipFill>
          <a:blip r:embed="rId6">
            <a:alphaModFix/>
          </a:blip>
          <a:stretch>
            <a:fillRect/>
          </a:stretch>
        </p:blipFill>
        <p:spPr>
          <a:xfrm>
            <a:off x="1796788" y="1908825"/>
            <a:ext cx="5299125" cy="259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p:nvPr/>
        </p:nvSpPr>
        <p:spPr>
          <a:xfrm>
            <a:off x="2396150" y="398175"/>
            <a:ext cx="48624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EDA and Visualization</a:t>
            </a:r>
            <a:endParaRPr b="1" sz="2800">
              <a:solidFill>
                <a:srgbClr val="CC0000"/>
              </a:solidFill>
              <a:latin typeface="Montserrat"/>
              <a:ea typeface="Montserrat"/>
              <a:cs typeface="Montserrat"/>
              <a:sym typeface="Montserrat"/>
            </a:endParaRPr>
          </a:p>
        </p:txBody>
      </p:sp>
      <p:sp>
        <p:nvSpPr>
          <p:cNvPr id="119" name="Google Shape;119;p23"/>
          <p:cNvSpPr txBox="1"/>
          <p:nvPr/>
        </p:nvSpPr>
        <p:spPr>
          <a:xfrm>
            <a:off x="144425" y="1251300"/>
            <a:ext cx="874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Now we will see the Bike demand w.r.t ‘Every hour in a day’, ‘Month’, ‘Season’,’ Temperature’</a:t>
            </a:r>
            <a:r>
              <a:rPr b="1" lang="en" sz="1500"/>
              <a:t>-</a:t>
            </a:r>
            <a:endParaRPr b="1" sz="1500"/>
          </a:p>
        </p:txBody>
      </p:sp>
      <p:pic>
        <p:nvPicPr>
          <p:cNvPr id="120" name="Google Shape;120;p23"/>
          <p:cNvPicPr preferRelativeResize="0"/>
          <p:nvPr/>
        </p:nvPicPr>
        <p:blipFill>
          <a:blip r:embed="rId4">
            <a:alphaModFix/>
          </a:blip>
          <a:stretch>
            <a:fillRect/>
          </a:stretch>
        </p:blipFill>
        <p:spPr>
          <a:xfrm>
            <a:off x="336400" y="1713000"/>
            <a:ext cx="8476226" cy="3278100"/>
          </a:xfrm>
          <a:prstGeom prst="rect">
            <a:avLst/>
          </a:prstGeom>
          <a:noFill/>
          <a:ln>
            <a:noFill/>
          </a:ln>
        </p:spPr>
      </p:pic>
      <p:pic>
        <p:nvPicPr>
          <p:cNvPr id="121" name="Google Shape;121;p23"/>
          <p:cNvPicPr preferRelativeResize="0"/>
          <p:nvPr/>
        </p:nvPicPr>
        <p:blipFill>
          <a:blip r:embed="rId5">
            <a:alphaModFix/>
          </a:blip>
          <a:stretch>
            <a:fillRect/>
          </a:stretch>
        </p:blipFill>
        <p:spPr>
          <a:xfrm>
            <a:off x="233300" y="1736825"/>
            <a:ext cx="8651924" cy="3278099"/>
          </a:xfrm>
          <a:prstGeom prst="rect">
            <a:avLst/>
          </a:prstGeom>
          <a:noFill/>
          <a:ln>
            <a:noFill/>
          </a:ln>
        </p:spPr>
      </p:pic>
      <p:pic>
        <p:nvPicPr>
          <p:cNvPr id="122" name="Google Shape;122;p23"/>
          <p:cNvPicPr preferRelativeResize="0"/>
          <p:nvPr/>
        </p:nvPicPr>
        <p:blipFill>
          <a:blip r:embed="rId6">
            <a:alphaModFix/>
          </a:blip>
          <a:stretch>
            <a:fillRect/>
          </a:stretch>
        </p:blipFill>
        <p:spPr>
          <a:xfrm>
            <a:off x="233300" y="1799675"/>
            <a:ext cx="8651925" cy="3177149"/>
          </a:xfrm>
          <a:prstGeom prst="rect">
            <a:avLst/>
          </a:prstGeom>
          <a:noFill/>
          <a:ln>
            <a:noFill/>
          </a:ln>
        </p:spPr>
      </p:pic>
      <p:pic>
        <p:nvPicPr>
          <p:cNvPr id="123" name="Google Shape;123;p23"/>
          <p:cNvPicPr preferRelativeResize="0"/>
          <p:nvPr/>
        </p:nvPicPr>
        <p:blipFill>
          <a:blip r:embed="rId7">
            <a:alphaModFix/>
          </a:blip>
          <a:stretch>
            <a:fillRect/>
          </a:stretch>
        </p:blipFill>
        <p:spPr>
          <a:xfrm>
            <a:off x="0" y="1657851"/>
            <a:ext cx="9144000" cy="3278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p:nvPr/>
        </p:nvSpPr>
        <p:spPr>
          <a:xfrm>
            <a:off x="2396150" y="245775"/>
            <a:ext cx="49734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rgbClr val="CC0000"/>
                </a:solidFill>
                <a:latin typeface="Montserrat"/>
                <a:ea typeface="Montserrat"/>
                <a:cs typeface="Montserrat"/>
                <a:sym typeface="Montserrat"/>
              </a:rPr>
              <a:t>EDA and Visualization</a:t>
            </a:r>
            <a:endParaRPr b="1" sz="2800">
              <a:solidFill>
                <a:srgbClr val="CC0000"/>
              </a:solidFill>
              <a:latin typeface="Montserrat"/>
              <a:ea typeface="Montserrat"/>
              <a:cs typeface="Montserrat"/>
              <a:sym typeface="Montserrat"/>
            </a:endParaRPr>
          </a:p>
        </p:txBody>
      </p:sp>
      <p:sp>
        <p:nvSpPr>
          <p:cNvPr id="129" name="Google Shape;129;p24"/>
          <p:cNvSpPr txBox="1"/>
          <p:nvPr/>
        </p:nvSpPr>
        <p:spPr>
          <a:xfrm>
            <a:off x="838000" y="2181250"/>
            <a:ext cx="7258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t>Let’s Visualize the distribution of some of the variables</a:t>
            </a:r>
            <a:endParaRPr b="1" sz="3000"/>
          </a:p>
        </p:txBody>
      </p:sp>
      <p:pic>
        <p:nvPicPr>
          <p:cNvPr id="130" name="Google Shape;130;p24"/>
          <p:cNvPicPr preferRelativeResize="0"/>
          <p:nvPr/>
        </p:nvPicPr>
        <p:blipFill>
          <a:blip r:embed="rId4">
            <a:alphaModFix/>
          </a:blip>
          <a:stretch>
            <a:fillRect/>
          </a:stretch>
        </p:blipFill>
        <p:spPr>
          <a:xfrm>
            <a:off x="838000" y="1214325"/>
            <a:ext cx="7327174" cy="3648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877800" y="1287550"/>
            <a:ext cx="7152226" cy="3505200"/>
          </a:xfrm>
          <a:prstGeom prst="rect">
            <a:avLst/>
          </a:prstGeom>
          <a:noFill/>
          <a:ln>
            <a:noFill/>
          </a:ln>
        </p:spPr>
      </p:pic>
      <p:pic>
        <p:nvPicPr>
          <p:cNvPr id="132" name="Google Shape;132;p24"/>
          <p:cNvPicPr preferRelativeResize="0"/>
          <p:nvPr/>
        </p:nvPicPr>
        <p:blipFill>
          <a:blip r:embed="rId6">
            <a:alphaModFix/>
          </a:blip>
          <a:stretch>
            <a:fillRect/>
          </a:stretch>
        </p:blipFill>
        <p:spPr>
          <a:xfrm>
            <a:off x="838000" y="1214325"/>
            <a:ext cx="7327175" cy="3562350"/>
          </a:xfrm>
          <a:prstGeom prst="rect">
            <a:avLst/>
          </a:prstGeom>
          <a:noFill/>
          <a:ln>
            <a:noFill/>
          </a:ln>
        </p:spPr>
      </p:pic>
      <p:sp>
        <p:nvSpPr>
          <p:cNvPr id="133" name="Google Shape;133;p24"/>
          <p:cNvSpPr/>
          <p:nvPr/>
        </p:nvSpPr>
        <p:spPr>
          <a:xfrm>
            <a:off x="542775" y="2388450"/>
            <a:ext cx="8131800" cy="12330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As we can see here that some of the distribution are not </a:t>
            </a:r>
            <a:r>
              <a:rPr b="1" lang="en" sz="2400">
                <a:latin typeface="Montserrat"/>
                <a:ea typeface="Montserrat"/>
                <a:cs typeface="Montserrat"/>
                <a:sym typeface="Montserrat"/>
              </a:rPr>
              <a:t>normally distributed so we have applied some Log transformation here.</a:t>
            </a:r>
            <a:endParaRPr b="1" sz="2400">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5"/>
          <p:cNvSpPr/>
          <p:nvPr/>
        </p:nvSpPr>
        <p:spPr>
          <a:xfrm>
            <a:off x="2091350" y="245775"/>
            <a:ext cx="50841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rgbClr val="CC0000"/>
                </a:solidFill>
                <a:latin typeface="Montserrat"/>
                <a:ea typeface="Montserrat"/>
                <a:cs typeface="Montserrat"/>
                <a:sym typeface="Montserrat"/>
              </a:rPr>
              <a:t>EDA and Visualization</a:t>
            </a:r>
            <a:endParaRPr b="1" sz="2800">
              <a:solidFill>
                <a:srgbClr val="CC0000"/>
              </a:solidFill>
              <a:latin typeface="Montserrat"/>
              <a:ea typeface="Montserrat"/>
              <a:cs typeface="Montserrat"/>
              <a:sym typeface="Montserrat"/>
            </a:endParaRPr>
          </a:p>
        </p:txBody>
      </p:sp>
      <p:pic>
        <p:nvPicPr>
          <p:cNvPr id="139" name="Google Shape;139;p25"/>
          <p:cNvPicPr preferRelativeResize="0"/>
          <p:nvPr/>
        </p:nvPicPr>
        <p:blipFill>
          <a:blip r:embed="rId4">
            <a:alphaModFix/>
          </a:blip>
          <a:stretch>
            <a:fillRect/>
          </a:stretch>
        </p:blipFill>
        <p:spPr>
          <a:xfrm>
            <a:off x="152400" y="1055475"/>
            <a:ext cx="8790399" cy="3935624"/>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6"/>
          <p:cNvSpPr/>
          <p:nvPr/>
        </p:nvSpPr>
        <p:spPr>
          <a:xfrm>
            <a:off x="2396150" y="398175"/>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Test and Train Split</a:t>
            </a:r>
            <a:endParaRPr b="1" sz="2800">
              <a:solidFill>
                <a:srgbClr val="CC0000"/>
              </a:solidFill>
              <a:latin typeface="Montserrat"/>
              <a:ea typeface="Montserrat"/>
              <a:cs typeface="Montserrat"/>
              <a:sym typeface="Montserrat"/>
            </a:endParaRPr>
          </a:p>
        </p:txBody>
      </p:sp>
      <p:pic>
        <p:nvPicPr>
          <p:cNvPr id="145" name="Google Shape;145;p26"/>
          <p:cNvPicPr preferRelativeResize="0"/>
          <p:nvPr/>
        </p:nvPicPr>
        <p:blipFill>
          <a:blip r:embed="rId4">
            <a:alphaModFix/>
          </a:blip>
          <a:stretch>
            <a:fillRect/>
          </a:stretch>
        </p:blipFill>
        <p:spPr>
          <a:xfrm>
            <a:off x="228600" y="1207875"/>
            <a:ext cx="8839200" cy="780650"/>
          </a:xfrm>
          <a:prstGeom prst="rect">
            <a:avLst/>
          </a:prstGeom>
          <a:noFill/>
          <a:ln>
            <a:noFill/>
          </a:ln>
        </p:spPr>
      </p:pic>
      <p:pic>
        <p:nvPicPr>
          <p:cNvPr id="146" name="Google Shape;146;p26"/>
          <p:cNvPicPr preferRelativeResize="0"/>
          <p:nvPr/>
        </p:nvPicPr>
        <p:blipFill>
          <a:blip r:embed="rId5">
            <a:alphaModFix/>
          </a:blip>
          <a:stretch>
            <a:fillRect/>
          </a:stretch>
        </p:blipFill>
        <p:spPr>
          <a:xfrm>
            <a:off x="228600" y="2140925"/>
            <a:ext cx="3202550" cy="419100"/>
          </a:xfrm>
          <a:prstGeom prst="rect">
            <a:avLst/>
          </a:prstGeom>
          <a:noFill/>
          <a:ln>
            <a:noFill/>
          </a:ln>
        </p:spPr>
      </p:pic>
      <p:pic>
        <p:nvPicPr>
          <p:cNvPr id="147" name="Google Shape;147;p26"/>
          <p:cNvPicPr preferRelativeResize="0"/>
          <p:nvPr/>
        </p:nvPicPr>
        <p:blipFill>
          <a:blip r:embed="rId6">
            <a:alphaModFix/>
          </a:blip>
          <a:stretch>
            <a:fillRect/>
          </a:stretch>
        </p:blipFill>
        <p:spPr>
          <a:xfrm>
            <a:off x="228600" y="2712425"/>
            <a:ext cx="8790400" cy="342654"/>
          </a:xfrm>
          <a:prstGeom prst="rect">
            <a:avLst/>
          </a:prstGeom>
          <a:noFill/>
          <a:ln>
            <a:noFill/>
          </a:ln>
        </p:spPr>
      </p:pic>
      <p:sp>
        <p:nvSpPr>
          <p:cNvPr id="148" name="Google Shape;148;p26"/>
          <p:cNvSpPr txBox="1"/>
          <p:nvPr/>
        </p:nvSpPr>
        <p:spPr>
          <a:xfrm>
            <a:off x="266625" y="3099425"/>
            <a:ext cx="1377600" cy="5694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Montserrat Medium"/>
                <a:ea typeface="Montserrat Medium"/>
                <a:cs typeface="Montserrat Medium"/>
                <a:sym typeface="Montserrat Medium"/>
              </a:rPr>
              <a:t>Scaling</a:t>
            </a:r>
            <a:endParaRPr sz="2500">
              <a:latin typeface="Montserrat Medium"/>
              <a:ea typeface="Montserrat Medium"/>
              <a:cs typeface="Montserrat Medium"/>
              <a:sym typeface="Montserrat Medium"/>
            </a:endParaRPr>
          </a:p>
        </p:txBody>
      </p:sp>
      <p:pic>
        <p:nvPicPr>
          <p:cNvPr id="149" name="Google Shape;149;p26"/>
          <p:cNvPicPr preferRelativeResize="0"/>
          <p:nvPr/>
        </p:nvPicPr>
        <p:blipFill>
          <a:blip r:embed="rId7">
            <a:alphaModFix/>
          </a:blip>
          <a:stretch>
            <a:fillRect/>
          </a:stretch>
        </p:blipFill>
        <p:spPr>
          <a:xfrm>
            <a:off x="152400" y="3778974"/>
            <a:ext cx="3571875" cy="11633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7"/>
          <p:cNvSpPr/>
          <p:nvPr/>
        </p:nvSpPr>
        <p:spPr>
          <a:xfrm>
            <a:off x="530925" y="245775"/>
            <a:ext cx="7997700" cy="8466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Applying Machine Learning Models and Hypertuning</a:t>
            </a:r>
            <a:endParaRPr b="1" sz="2800">
              <a:solidFill>
                <a:srgbClr val="CC0000"/>
              </a:solidFill>
              <a:latin typeface="Montserrat"/>
              <a:ea typeface="Montserrat"/>
              <a:cs typeface="Montserrat"/>
              <a:sym typeface="Montserrat"/>
            </a:endParaRPr>
          </a:p>
        </p:txBody>
      </p:sp>
      <p:sp>
        <p:nvSpPr>
          <p:cNvPr id="155" name="Google Shape;155;p27"/>
          <p:cNvSpPr/>
          <p:nvPr/>
        </p:nvSpPr>
        <p:spPr>
          <a:xfrm>
            <a:off x="1146075" y="1429525"/>
            <a:ext cx="7049100" cy="3191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t>Here we will use five different models to check the performance-</a:t>
            </a:r>
            <a:endParaRPr b="1" sz="2300"/>
          </a:p>
          <a:p>
            <a:pPr indent="-374650" lvl="0" marL="457200" rtl="0" algn="l">
              <a:spcBef>
                <a:spcPts val="0"/>
              </a:spcBef>
              <a:spcAft>
                <a:spcPts val="0"/>
              </a:spcAft>
              <a:buSzPts val="2300"/>
              <a:buAutoNum type="arabicPeriod"/>
            </a:pPr>
            <a:r>
              <a:rPr b="1" lang="en" sz="2300"/>
              <a:t>Logistic regression</a:t>
            </a:r>
            <a:endParaRPr b="1" sz="2300"/>
          </a:p>
          <a:p>
            <a:pPr indent="-374650" lvl="0" marL="457200" rtl="0" algn="l">
              <a:spcBef>
                <a:spcPts val="0"/>
              </a:spcBef>
              <a:spcAft>
                <a:spcPts val="0"/>
              </a:spcAft>
              <a:buSzPts val="2300"/>
              <a:buAutoNum type="arabicPeriod"/>
            </a:pPr>
            <a:r>
              <a:rPr b="1" lang="en" sz="2300"/>
              <a:t>Random Forest</a:t>
            </a:r>
            <a:endParaRPr b="1" sz="2300"/>
          </a:p>
          <a:p>
            <a:pPr indent="-374650" lvl="0" marL="457200" rtl="0" algn="l">
              <a:spcBef>
                <a:spcPts val="0"/>
              </a:spcBef>
              <a:spcAft>
                <a:spcPts val="0"/>
              </a:spcAft>
              <a:buSzPts val="2300"/>
              <a:buAutoNum type="arabicPeriod"/>
            </a:pPr>
            <a:r>
              <a:rPr b="1" lang="en" sz="2300"/>
              <a:t>XGBoost</a:t>
            </a:r>
            <a:endParaRPr b="1" sz="2300"/>
          </a:p>
          <a:p>
            <a:pPr indent="-374650" lvl="0" marL="457200" rtl="0" algn="l">
              <a:spcBef>
                <a:spcPts val="0"/>
              </a:spcBef>
              <a:spcAft>
                <a:spcPts val="0"/>
              </a:spcAft>
              <a:buSzPts val="2300"/>
              <a:buAutoNum type="arabicPeriod"/>
            </a:pPr>
            <a:r>
              <a:rPr b="1" lang="en" sz="2300"/>
              <a:t>KNN</a:t>
            </a:r>
            <a:endParaRPr b="1" sz="2300"/>
          </a:p>
          <a:p>
            <a:pPr indent="-374650" lvl="0" marL="457200" rtl="0" algn="l">
              <a:spcBef>
                <a:spcPts val="0"/>
              </a:spcBef>
              <a:spcAft>
                <a:spcPts val="0"/>
              </a:spcAft>
              <a:buSzPts val="2300"/>
              <a:buAutoNum type="arabicPeriod"/>
            </a:pPr>
            <a:r>
              <a:rPr b="1" lang="en" sz="2300"/>
              <a:t>SVM</a:t>
            </a:r>
            <a:endParaRPr b="1" sz="2300"/>
          </a:p>
        </p:txBody>
      </p:sp>
      <p:sp>
        <p:nvSpPr>
          <p:cNvPr id="156" name="Google Shape;156;p27"/>
          <p:cNvSpPr/>
          <p:nvPr/>
        </p:nvSpPr>
        <p:spPr>
          <a:xfrm>
            <a:off x="699875" y="1377525"/>
            <a:ext cx="7997700" cy="33960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74650" lvl="0" marL="457200" rtl="0" algn="l">
              <a:spcBef>
                <a:spcPts val="0"/>
              </a:spcBef>
              <a:spcAft>
                <a:spcPts val="0"/>
              </a:spcAft>
              <a:buSzPts val="2300"/>
              <a:buAutoNum type="arabicPeriod"/>
            </a:pPr>
            <a:r>
              <a:rPr b="1" lang="en" sz="2300"/>
              <a:t>Linear Regression</a:t>
            </a:r>
            <a:endParaRPr b="1" sz="2300"/>
          </a:p>
          <a:p>
            <a:pPr indent="-374650" lvl="0" marL="457200" rtl="0" algn="l">
              <a:spcBef>
                <a:spcPts val="0"/>
              </a:spcBef>
              <a:spcAft>
                <a:spcPts val="0"/>
              </a:spcAft>
              <a:buSzPts val="2300"/>
              <a:buAutoNum type="arabicPeriod"/>
            </a:pPr>
            <a:r>
              <a:rPr b="1" lang="en" sz="2300"/>
              <a:t>Lasso regression</a:t>
            </a:r>
            <a:endParaRPr b="1" sz="2300"/>
          </a:p>
          <a:p>
            <a:pPr indent="-374650" lvl="0" marL="457200" rtl="0" algn="l">
              <a:spcBef>
                <a:spcPts val="0"/>
              </a:spcBef>
              <a:spcAft>
                <a:spcPts val="0"/>
              </a:spcAft>
              <a:buSzPts val="2300"/>
              <a:buAutoNum type="arabicPeriod"/>
            </a:pPr>
            <a:r>
              <a:rPr b="1" lang="en" sz="2300"/>
              <a:t>Decision</a:t>
            </a:r>
            <a:r>
              <a:rPr b="1" lang="en" sz="2300"/>
              <a:t> Tree</a:t>
            </a:r>
            <a:endParaRPr b="1" sz="2300"/>
          </a:p>
          <a:p>
            <a:pPr indent="-374650" lvl="0" marL="457200" rtl="0" algn="l">
              <a:spcBef>
                <a:spcPts val="0"/>
              </a:spcBef>
              <a:spcAft>
                <a:spcPts val="0"/>
              </a:spcAft>
              <a:buSzPts val="2300"/>
              <a:buAutoNum type="arabicPeriod"/>
            </a:pPr>
            <a:r>
              <a:rPr b="1" lang="en" sz="2300"/>
              <a:t>Random Forest</a:t>
            </a:r>
            <a:endParaRPr b="1" sz="2300"/>
          </a:p>
          <a:p>
            <a:pPr indent="-374650" lvl="0" marL="457200" rtl="0" algn="l">
              <a:spcBef>
                <a:spcPts val="0"/>
              </a:spcBef>
              <a:spcAft>
                <a:spcPts val="0"/>
              </a:spcAft>
              <a:buSzPts val="2300"/>
              <a:buAutoNum type="arabicPeriod"/>
            </a:pPr>
            <a:r>
              <a:rPr b="1" lang="en" sz="2300"/>
              <a:t>XGBoost Algorithm</a:t>
            </a:r>
            <a:endParaRPr b="1" sz="2300"/>
          </a:p>
          <a:p>
            <a:pPr indent="0" lvl="0" marL="0" rtl="0" algn="l">
              <a:spcBef>
                <a:spcPts val="0"/>
              </a:spcBef>
              <a:spcAft>
                <a:spcPts val="0"/>
              </a:spcAft>
              <a:buNone/>
            </a:pPr>
            <a:r>
              <a:t/>
            </a:r>
            <a:endParaRPr b="1" sz="2300"/>
          </a:p>
          <a:p>
            <a:pPr indent="0" lvl="0" marL="0" rtl="0" algn="l">
              <a:spcBef>
                <a:spcPts val="0"/>
              </a:spcBef>
              <a:spcAft>
                <a:spcPts val="0"/>
              </a:spcAft>
              <a:buNone/>
            </a:pPr>
            <a:r>
              <a:rPr b="1" lang="en" sz="2300">
                <a:solidFill>
                  <a:srgbClr val="434343"/>
                </a:solidFill>
              </a:rPr>
              <a:t>We will Hypertune our Models by using GridSearchCV.</a:t>
            </a:r>
            <a:endParaRPr b="1" sz="2300">
              <a:solidFill>
                <a:srgbClr val="434343"/>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8"/>
          <p:cNvSpPr/>
          <p:nvPr/>
        </p:nvSpPr>
        <p:spPr>
          <a:xfrm>
            <a:off x="790450" y="177725"/>
            <a:ext cx="7643100" cy="8445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Performance of the Models after hypertuning</a:t>
            </a:r>
            <a:endParaRPr b="1" sz="2800">
              <a:solidFill>
                <a:srgbClr val="CC0000"/>
              </a:solidFill>
              <a:latin typeface="Montserrat"/>
              <a:ea typeface="Montserrat"/>
              <a:cs typeface="Montserrat"/>
              <a:sym typeface="Montserrat"/>
            </a:endParaRPr>
          </a:p>
        </p:txBody>
      </p:sp>
      <p:pic>
        <p:nvPicPr>
          <p:cNvPr id="162" name="Google Shape;162;p28"/>
          <p:cNvPicPr preferRelativeResize="0"/>
          <p:nvPr/>
        </p:nvPicPr>
        <p:blipFill>
          <a:blip r:embed="rId4">
            <a:alphaModFix/>
          </a:blip>
          <a:stretch>
            <a:fillRect/>
          </a:stretch>
        </p:blipFill>
        <p:spPr>
          <a:xfrm>
            <a:off x="241275" y="1174625"/>
            <a:ext cx="2667000" cy="352425"/>
          </a:xfrm>
          <a:prstGeom prst="rect">
            <a:avLst/>
          </a:prstGeom>
          <a:noFill/>
          <a:ln>
            <a:noFill/>
          </a:ln>
        </p:spPr>
      </p:pic>
      <p:pic>
        <p:nvPicPr>
          <p:cNvPr id="163" name="Google Shape;163;p28"/>
          <p:cNvPicPr preferRelativeResize="0"/>
          <p:nvPr/>
        </p:nvPicPr>
        <p:blipFill>
          <a:blip r:embed="rId5">
            <a:alphaModFix/>
          </a:blip>
          <a:stretch>
            <a:fillRect/>
          </a:stretch>
        </p:blipFill>
        <p:spPr>
          <a:xfrm>
            <a:off x="152400" y="1679450"/>
            <a:ext cx="3024800" cy="2543175"/>
          </a:xfrm>
          <a:prstGeom prst="rect">
            <a:avLst/>
          </a:prstGeom>
          <a:noFill/>
          <a:ln>
            <a:noFill/>
          </a:ln>
        </p:spPr>
      </p:pic>
      <p:sp>
        <p:nvSpPr>
          <p:cNvPr id="164" name="Google Shape;164;p28"/>
          <p:cNvSpPr txBox="1"/>
          <p:nvPr/>
        </p:nvSpPr>
        <p:spPr>
          <a:xfrm>
            <a:off x="342888" y="4321450"/>
            <a:ext cx="2754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t>Linear Regression</a:t>
            </a:r>
            <a:endParaRPr b="1" sz="2100"/>
          </a:p>
        </p:txBody>
      </p:sp>
      <p:pic>
        <p:nvPicPr>
          <p:cNvPr id="165" name="Google Shape;165;p28"/>
          <p:cNvPicPr preferRelativeResize="0"/>
          <p:nvPr/>
        </p:nvPicPr>
        <p:blipFill>
          <a:blip r:embed="rId6">
            <a:alphaModFix/>
          </a:blip>
          <a:stretch>
            <a:fillRect/>
          </a:stretch>
        </p:blipFill>
        <p:spPr>
          <a:xfrm>
            <a:off x="3364475" y="1174625"/>
            <a:ext cx="2552700" cy="323850"/>
          </a:xfrm>
          <a:prstGeom prst="rect">
            <a:avLst/>
          </a:prstGeom>
          <a:noFill/>
          <a:ln>
            <a:noFill/>
          </a:ln>
        </p:spPr>
      </p:pic>
      <p:sp>
        <p:nvSpPr>
          <p:cNvPr id="166" name="Google Shape;166;p28"/>
          <p:cNvSpPr txBox="1"/>
          <p:nvPr/>
        </p:nvSpPr>
        <p:spPr>
          <a:xfrm>
            <a:off x="3450324" y="4343675"/>
            <a:ext cx="2552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t>Lasso </a:t>
            </a:r>
            <a:r>
              <a:rPr b="1" lang="en" sz="2100"/>
              <a:t>Regression</a:t>
            </a:r>
            <a:endParaRPr b="1" sz="2100"/>
          </a:p>
        </p:txBody>
      </p:sp>
      <p:pic>
        <p:nvPicPr>
          <p:cNvPr id="167" name="Google Shape;167;p28"/>
          <p:cNvPicPr preferRelativeResize="0"/>
          <p:nvPr/>
        </p:nvPicPr>
        <p:blipFill>
          <a:blip r:embed="rId7">
            <a:alphaModFix/>
          </a:blip>
          <a:stretch>
            <a:fillRect/>
          </a:stretch>
        </p:blipFill>
        <p:spPr>
          <a:xfrm>
            <a:off x="6336275" y="1174625"/>
            <a:ext cx="2524125" cy="352425"/>
          </a:xfrm>
          <a:prstGeom prst="rect">
            <a:avLst/>
          </a:prstGeom>
          <a:noFill/>
          <a:ln>
            <a:noFill/>
          </a:ln>
        </p:spPr>
      </p:pic>
      <p:sp>
        <p:nvSpPr>
          <p:cNvPr id="168" name="Google Shape;168;p28"/>
          <p:cNvSpPr txBox="1"/>
          <p:nvPr/>
        </p:nvSpPr>
        <p:spPr>
          <a:xfrm>
            <a:off x="6438899" y="4332550"/>
            <a:ext cx="2552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t>Decision Tree</a:t>
            </a:r>
            <a:endParaRPr b="1" sz="2100"/>
          </a:p>
        </p:txBody>
      </p:sp>
      <p:pic>
        <p:nvPicPr>
          <p:cNvPr id="169" name="Google Shape;169;p28"/>
          <p:cNvPicPr preferRelativeResize="0"/>
          <p:nvPr/>
        </p:nvPicPr>
        <p:blipFill>
          <a:blip r:embed="rId8">
            <a:alphaModFix/>
          </a:blip>
          <a:stretch>
            <a:fillRect/>
          </a:stretch>
        </p:blipFill>
        <p:spPr>
          <a:xfrm>
            <a:off x="3253400" y="1703850"/>
            <a:ext cx="2754700" cy="2518775"/>
          </a:xfrm>
          <a:prstGeom prst="rect">
            <a:avLst/>
          </a:prstGeom>
          <a:noFill/>
          <a:ln>
            <a:noFill/>
          </a:ln>
          <a:effectLst>
            <a:outerShdw blurRad="57150" rotWithShape="0" algn="bl" dir="5400000" dist="19050">
              <a:srgbClr val="000000">
                <a:alpha val="50000"/>
              </a:srgbClr>
            </a:outerShdw>
          </a:effectLst>
        </p:spPr>
      </p:pic>
      <p:pic>
        <p:nvPicPr>
          <p:cNvPr id="170" name="Google Shape;170;p28"/>
          <p:cNvPicPr preferRelativeResize="0"/>
          <p:nvPr/>
        </p:nvPicPr>
        <p:blipFill>
          <a:blip r:embed="rId9">
            <a:alphaModFix/>
          </a:blip>
          <a:stretch>
            <a:fillRect/>
          </a:stretch>
        </p:blipFill>
        <p:spPr>
          <a:xfrm>
            <a:off x="6160500" y="1679450"/>
            <a:ext cx="2831100" cy="25187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9"/>
          <p:cNvSpPr/>
          <p:nvPr/>
        </p:nvSpPr>
        <p:spPr>
          <a:xfrm>
            <a:off x="790450" y="177725"/>
            <a:ext cx="7643100" cy="8445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Performance of the Models after hypertuning</a:t>
            </a:r>
            <a:endParaRPr b="1" sz="2800">
              <a:solidFill>
                <a:srgbClr val="CC0000"/>
              </a:solidFill>
              <a:latin typeface="Montserrat"/>
              <a:ea typeface="Montserrat"/>
              <a:cs typeface="Montserrat"/>
              <a:sym typeface="Montserrat"/>
            </a:endParaRPr>
          </a:p>
        </p:txBody>
      </p:sp>
      <p:sp>
        <p:nvSpPr>
          <p:cNvPr id="176" name="Google Shape;176;p29"/>
          <p:cNvSpPr txBox="1"/>
          <p:nvPr/>
        </p:nvSpPr>
        <p:spPr>
          <a:xfrm>
            <a:off x="650849" y="4332550"/>
            <a:ext cx="2552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t>Random Forest</a:t>
            </a:r>
            <a:endParaRPr b="1" sz="2100"/>
          </a:p>
        </p:txBody>
      </p:sp>
      <p:sp>
        <p:nvSpPr>
          <p:cNvPr id="177" name="Google Shape;177;p29"/>
          <p:cNvSpPr txBox="1"/>
          <p:nvPr/>
        </p:nvSpPr>
        <p:spPr>
          <a:xfrm>
            <a:off x="5594599" y="4332550"/>
            <a:ext cx="2552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t>XGBoost</a:t>
            </a:r>
            <a:endParaRPr b="1" sz="2100"/>
          </a:p>
        </p:txBody>
      </p:sp>
      <p:pic>
        <p:nvPicPr>
          <p:cNvPr id="178" name="Google Shape;178;p29"/>
          <p:cNvPicPr preferRelativeResize="0"/>
          <p:nvPr/>
        </p:nvPicPr>
        <p:blipFill>
          <a:blip r:embed="rId4">
            <a:alphaModFix/>
          </a:blip>
          <a:stretch>
            <a:fillRect/>
          </a:stretch>
        </p:blipFill>
        <p:spPr>
          <a:xfrm>
            <a:off x="914400" y="1174625"/>
            <a:ext cx="2600325" cy="428625"/>
          </a:xfrm>
          <a:prstGeom prst="rect">
            <a:avLst/>
          </a:prstGeom>
          <a:noFill/>
          <a:ln>
            <a:noFill/>
          </a:ln>
        </p:spPr>
      </p:pic>
      <p:pic>
        <p:nvPicPr>
          <p:cNvPr id="179" name="Google Shape;179;p29"/>
          <p:cNvPicPr preferRelativeResize="0"/>
          <p:nvPr/>
        </p:nvPicPr>
        <p:blipFill>
          <a:blip r:embed="rId5">
            <a:alphaModFix/>
          </a:blip>
          <a:stretch>
            <a:fillRect/>
          </a:stretch>
        </p:blipFill>
        <p:spPr>
          <a:xfrm>
            <a:off x="5754885" y="1193675"/>
            <a:ext cx="2466975" cy="390525"/>
          </a:xfrm>
          <a:prstGeom prst="rect">
            <a:avLst/>
          </a:prstGeom>
          <a:noFill/>
          <a:ln>
            <a:noFill/>
          </a:ln>
        </p:spPr>
      </p:pic>
      <p:pic>
        <p:nvPicPr>
          <p:cNvPr id="180" name="Google Shape;180;p29"/>
          <p:cNvPicPr preferRelativeResize="0"/>
          <p:nvPr/>
        </p:nvPicPr>
        <p:blipFill>
          <a:blip r:embed="rId6">
            <a:alphaModFix/>
          </a:blip>
          <a:stretch>
            <a:fillRect/>
          </a:stretch>
        </p:blipFill>
        <p:spPr>
          <a:xfrm>
            <a:off x="457200" y="1755650"/>
            <a:ext cx="3714517" cy="2424500"/>
          </a:xfrm>
          <a:prstGeom prst="rect">
            <a:avLst/>
          </a:prstGeom>
          <a:noFill/>
          <a:ln>
            <a:noFill/>
          </a:ln>
        </p:spPr>
      </p:pic>
      <p:pic>
        <p:nvPicPr>
          <p:cNvPr id="181" name="Google Shape;181;p29"/>
          <p:cNvPicPr preferRelativeResize="0"/>
          <p:nvPr/>
        </p:nvPicPr>
        <p:blipFill>
          <a:blip r:embed="rId7">
            <a:alphaModFix/>
          </a:blip>
          <a:stretch>
            <a:fillRect/>
          </a:stretch>
        </p:blipFill>
        <p:spPr>
          <a:xfrm>
            <a:off x="5009917" y="1736600"/>
            <a:ext cx="3780586" cy="24435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0"/>
          <p:cNvSpPr/>
          <p:nvPr/>
        </p:nvSpPr>
        <p:spPr>
          <a:xfrm>
            <a:off x="2396150" y="169575"/>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Comparison</a:t>
            </a:r>
            <a:endParaRPr b="1" sz="2800">
              <a:solidFill>
                <a:srgbClr val="CC0000"/>
              </a:solidFill>
              <a:latin typeface="Montserrat"/>
              <a:ea typeface="Montserrat"/>
              <a:cs typeface="Montserrat"/>
              <a:sym typeface="Montserrat"/>
            </a:endParaRPr>
          </a:p>
        </p:txBody>
      </p:sp>
      <p:pic>
        <p:nvPicPr>
          <p:cNvPr id="187" name="Google Shape;187;p30"/>
          <p:cNvPicPr preferRelativeResize="0"/>
          <p:nvPr/>
        </p:nvPicPr>
        <p:blipFill>
          <a:blip r:embed="rId4">
            <a:alphaModFix/>
          </a:blip>
          <a:stretch>
            <a:fillRect/>
          </a:stretch>
        </p:blipFill>
        <p:spPr>
          <a:xfrm>
            <a:off x="152400" y="750675"/>
            <a:ext cx="4768925" cy="40118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31"/>
          <p:cNvSpPr/>
          <p:nvPr/>
        </p:nvSpPr>
        <p:spPr>
          <a:xfrm>
            <a:off x="1982425" y="321975"/>
            <a:ext cx="54435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Exploration Conclusion</a:t>
            </a:r>
            <a:endParaRPr b="1" sz="2800">
              <a:solidFill>
                <a:srgbClr val="CC0000"/>
              </a:solidFill>
              <a:latin typeface="Montserrat"/>
              <a:ea typeface="Montserrat"/>
              <a:cs typeface="Montserrat"/>
              <a:sym typeface="Montserrat"/>
            </a:endParaRPr>
          </a:p>
        </p:txBody>
      </p:sp>
      <p:sp>
        <p:nvSpPr>
          <p:cNvPr id="193" name="Google Shape;193;p31"/>
          <p:cNvSpPr/>
          <p:nvPr/>
        </p:nvSpPr>
        <p:spPr>
          <a:xfrm>
            <a:off x="511000" y="1521950"/>
            <a:ext cx="8031900" cy="3410400"/>
          </a:xfrm>
          <a:prstGeom prst="rect">
            <a:avLst/>
          </a:prstGeom>
          <a:solidFill>
            <a:schemeClr val="lt1"/>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349250" lvl="0" marL="457200" rtl="0" algn="l">
              <a:lnSpc>
                <a:spcPct val="115000"/>
              </a:lnSpc>
              <a:spcBef>
                <a:spcPts val="600"/>
              </a:spcBef>
              <a:spcAft>
                <a:spcPts val="0"/>
              </a:spcAft>
              <a:buClr>
                <a:schemeClr val="dk1"/>
              </a:buClr>
              <a:buSzPts val="1900"/>
              <a:buFont typeface="Times New Roman"/>
              <a:buAutoNum type="arabicPeriod"/>
            </a:pPr>
            <a:r>
              <a:rPr b="1" lang="en" sz="1900">
                <a:solidFill>
                  <a:schemeClr val="dk1"/>
                </a:solidFill>
                <a:highlight>
                  <a:srgbClr val="FFFFFF"/>
                </a:highlight>
                <a:latin typeface="Times New Roman"/>
                <a:ea typeface="Times New Roman"/>
                <a:cs typeface="Times New Roman"/>
                <a:sym typeface="Times New Roman"/>
              </a:rPr>
              <a:t>There are 2 rental patterns for Working days and Non-working days.</a:t>
            </a:r>
            <a:endParaRPr b="1" sz="1900">
              <a:solidFill>
                <a:schemeClr val="dk1"/>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AutoNum type="arabicPeriod"/>
            </a:pPr>
            <a:r>
              <a:rPr b="1" lang="en" sz="1900">
                <a:solidFill>
                  <a:schemeClr val="dk1"/>
                </a:solidFill>
                <a:highlight>
                  <a:srgbClr val="FFFFFF"/>
                </a:highlight>
                <a:latin typeface="Times New Roman"/>
                <a:ea typeface="Times New Roman"/>
                <a:cs typeface="Times New Roman"/>
                <a:sym typeface="Times New Roman"/>
              </a:rPr>
              <a:t>People generally prefer bikes at moderate to </a:t>
            </a:r>
            <a:r>
              <a:rPr b="1" lang="en" sz="1900">
                <a:solidFill>
                  <a:schemeClr val="dk1"/>
                </a:solidFill>
                <a:highlight>
                  <a:srgbClr val="FFFFFF"/>
                </a:highlight>
                <a:latin typeface="Times New Roman"/>
                <a:ea typeface="Times New Roman"/>
                <a:cs typeface="Times New Roman"/>
                <a:sym typeface="Times New Roman"/>
              </a:rPr>
              <a:t>high temperature.</a:t>
            </a:r>
            <a:endParaRPr b="1" sz="1900">
              <a:solidFill>
                <a:schemeClr val="dk1"/>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AutoNum type="arabicPeriod"/>
            </a:pPr>
            <a:r>
              <a:rPr b="1" lang="en" sz="1900">
                <a:solidFill>
                  <a:schemeClr val="dk1"/>
                </a:solidFill>
                <a:highlight>
                  <a:srgbClr val="FFFFFF"/>
                </a:highlight>
                <a:latin typeface="Times New Roman"/>
                <a:ea typeface="Times New Roman"/>
                <a:cs typeface="Times New Roman"/>
                <a:sym typeface="Times New Roman"/>
              </a:rPr>
              <a:t>Demand of rental bikes is high between February to October.</a:t>
            </a:r>
            <a:endParaRPr b="1" sz="1900">
              <a:solidFill>
                <a:schemeClr val="dk1"/>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AutoNum type="arabicPeriod"/>
            </a:pPr>
            <a:r>
              <a:rPr b="1" lang="en" sz="1900">
                <a:solidFill>
                  <a:schemeClr val="dk1"/>
                </a:solidFill>
                <a:highlight>
                  <a:srgbClr val="FFFFFF"/>
                </a:highlight>
                <a:latin typeface="Times New Roman"/>
                <a:ea typeface="Times New Roman"/>
                <a:cs typeface="Times New Roman"/>
                <a:sym typeface="Times New Roman"/>
              </a:rPr>
              <a:t>Bike demand is high on clear day and lowest on Rainy or Snowy day.</a:t>
            </a:r>
            <a:endParaRPr b="1" sz="1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b="1" sz="1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 sz="1900">
                <a:solidFill>
                  <a:schemeClr val="dk1"/>
                </a:solidFill>
                <a:highlight>
                  <a:srgbClr val="FFFFFF"/>
                </a:highlight>
                <a:latin typeface="Times New Roman"/>
                <a:ea typeface="Times New Roman"/>
                <a:cs typeface="Times New Roman"/>
                <a:sym typeface="Times New Roman"/>
              </a:rPr>
              <a:t>After all the machine learning operation we are coming to the conclusion that Random Forest , XGBoost model performing well than the other models. So in future if we want to do the prediction we can use these models. </a:t>
            </a:r>
            <a:endParaRPr b="1" sz="1900">
              <a:solidFill>
                <a:schemeClr val="dk1"/>
              </a:solidFill>
              <a:highlight>
                <a:srgbClr val="FFFFFF"/>
              </a:highlight>
              <a:latin typeface="Times New Roman"/>
              <a:ea typeface="Times New Roman"/>
              <a:cs typeface="Times New Roman"/>
              <a:sym typeface="Times New Roman"/>
            </a:endParaRPr>
          </a:p>
          <a:p>
            <a:pPr indent="0" lvl="0" marL="0" rtl="0" algn="l">
              <a:spcBef>
                <a:spcPts val="500"/>
              </a:spcBef>
              <a:spcAft>
                <a:spcPts val="0"/>
              </a:spcAft>
              <a:buNone/>
            </a:pPr>
            <a:r>
              <a:t/>
            </a:r>
            <a:endParaRPr b="1" sz="1900">
              <a:solidFill>
                <a:schemeClr val="accent2"/>
              </a:solidFill>
              <a:highlight>
                <a:srgbClr val="FFFFFF"/>
              </a:highlight>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733350" y="241550"/>
            <a:ext cx="7677300" cy="4509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rgbClr val="980000"/>
                </a:solidFill>
                <a:latin typeface="Montserrat"/>
                <a:ea typeface="Montserrat"/>
                <a:cs typeface="Montserrat"/>
                <a:sym typeface="Montserrat"/>
              </a:rPr>
              <a:t>Contents</a:t>
            </a:r>
            <a:endParaRPr b="1" sz="4100">
              <a:solidFill>
                <a:srgbClr val="980000"/>
              </a:solidFill>
              <a:latin typeface="Montserrat"/>
              <a:ea typeface="Montserrat"/>
              <a:cs typeface="Montserrat"/>
              <a:sym typeface="Montserrat"/>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Problem Statement</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Data Summary</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Dependent Variable</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Independent Variable</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solidFill>
                  <a:schemeClr val="dk1"/>
                </a:solidFill>
                <a:latin typeface="Times New Roman"/>
                <a:ea typeface="Times New Roman"/>
                <a:cs typeface="Times New Roman"/>
                <a:sym typeface="Times New Roman"/>
              </a:rPr>
              <a:t>Checking Missing values and Outliers</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solidFill>
                  <a:schemeClr val="dk1"/>
                </a:solidFill>
                <a:latin typeface="Times New Roman"/>
                <a:ea typeface="Times New Roman"/>
                <a:cs typeface="Times New Roman"/>
                <a:sym typeface="Times New Roman"/>
              </a:rPr>
              <a:t>EDA and Visualization</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Test and Train split</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Applying  Machine Learning models and Hypertuning</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Performance of the model after hypertuning</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Comparison between models</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Final Summary of Conclusion</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b="1" lang="en" sz="2000">
                <a:latin typeface="Times New Roman"/>
                <a:ea typeface="Times New Roman"/>
                <a:cs typeface="Times New Roman"/>
                <a:sym typeface="Times New Roman"/>
              </a:rPr>
              <a:t>Q&amp;A</a:t>
            </a:r>
            <a:endParaRPr b="1" sz="3800">
              <a:solidFill>
                <a:srgbClr val="98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2"/>
          <p:cNvSpPr/>
          <p:nvPr/>
        </p:nvSpPr>
        <p:spPr>
          <a:xfrm>
            <a:off x="2396150" y="398175"/>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Challenges</a:t>
            </a:r>
            <a:endParaRPr b="1" sz="2800">
              <a:solidFill>
                <a:srgbClr val="CC0000"/>
              </a:solidFill>
              <a:latin typeface="Montserrat"/>
              <a:ea typeface="Montserrat"/>
              <a:cs typeface="Montserrat"/>
              <a:sym typeface="Montserrat"/>
            </a:endParaRPr>
          </a:p>
        </p:txBody>
      </p:sp>
      <p:sp>
        <p:nvSpPr>
          <p:cNvPr id="199" name="Google Shape;199;p32"/>
          <p:cNvSpPr/>
          <p:nvPr/>
        </p:nvSpPr>
        <p:spPr>
          <a:xfrm>
            <a:off x="190200" y="1421950"/>
            <a:ext cx="8747400" cy="30309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Elimination</a:t>
            </a:r>
            <a:r>
              <a:rPr lang="en" sz="2100">
                <a:latin typeface="Montserrat"/>
                <a:ea typeface="Montserrat"/>
                <a:cs typeface="Montserrat"/>
                <a:sym typeface="Montserrat"/>
              </a:rPr>
              <a:t> of features.</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Finding best parameters for the model.</a:t>
            </a:r>
            <a:endParaRPr sz="2100">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3"/>
          <p:cNvSpPr/>
          <p:nvPr/>
        </p:nvSpPr>
        <p:spPr>
          <a:xfrm>
            <a:off x="2396150" y="398175"/>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References</a:t>
            </a:r>
            <a:endParaRPr b="1" sz="2800">
              <a:solidFill>
                <a:srgbClr val="CC0000"/>
              </a:solidFill>
              <a:latin typeface="Montserrat"/>
              <a:ea typeface="Montserrat"/>
              <a:cs typeface="Montserrat"/>
              <a:sym typeface="Montserrat"/>
            </a:endParaRPr>
          </a:p>
        </p:txBody>
      </p:sp>
      <p:sp>
        <p:nvSpPr>
          <p:cNvPr id="205" name="Google Shape;205;p33"/>
          <p:cNvSpPr/>
          <p:nvPr/>
        </p:nvSpPr>
        <p:spPr>
          <a:xfrm>
            <a:off x="244200" y="1244675"/>
            <a:ext cx="8747400" cy="35493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218181"/>
              </a:lnSpc>
              <a:spcBef>
                <a:spcPts val="1700"/>
              </a:spcBef>
              <a:spcAft>
                <a:spcPts val="0"/>
              </a:spcAft>
              <a:buNone/>
            </a:pPr>
            <a:r>
              <a:rPr b="1" lang="en" sz="1900" u="sng">
                <a:solidFill>
                  <a:schemeClr val="hlink"/>
                </a:solidFill>
                <a:highlight>
                  <a:srgbClr val="FFFFFF"/>
                </a:highlight>
                <a:latin typeface="Montserrat"/>
                <a:ea typeface="Montserrat"/>
                <a:cs typeface="Montserrat"/>
                <a:sym typeface="Montserrat"/>
              </a:rPr>
              <a:t>https://www.analyticsvidhya.com/</a:t>
            </a:r>
            <a:endParaRPr b="1" sz="1900" u="sng">
              <a:solidFill>
                <a:schemeClr val="hlink"/>
              </a:solidFill>
              <a:highlight>
                <a:srgbClr val="FFFFFF"/>
              </a:highlight>
              <a:latin typeface="Montserrat"/>
              <a:ea typeface="Montserrat"/>
              <a:cs typeface="Montserrat"/>
              <a:sym typeface="Montserrat"/>
            </a:endParaRPr>
          </a:p>
          <a:p>
            <a:pPr indent="0" lvl="0" marL="0" rtl="0" algn="l">
              <a:lnSpc>
                <a:spcPct val="218181"/>
              </a:lnSpc>
              <a:spcBef>
                <a:spcPts val="1700"/>
              </a:spcBef>
              <a:spcAft>
                <a:spcPts val="0"/>
              </a:spcAft>
              <a:buNone/>
            </a:pPr>
            <a:r>
              <a:rPr b="1" lang="en" sz="1900" u="sng">
                <a:solidFill>
                  <a:schemeClr val="hlink"/>
                </a:solidFill>
                <a:highlight>
                  <a:srgbClr val="FFFFFF"/>
                </a:highlight>
                <a:latin typeface="Montserrat"/>
                <a:ea typeface="Montserrat"/>
                <a:cs typeface="Montserrat"/>
                <a:sym typeface="Montserrat"/>
                <a:hlinkClick r:id="rId4"/>
              </a:rPr>
              <a:t>https://towardsdatascience.com/</a:t>
            </a:r>
            <a:endParaRPr b="1" sz="1900" u="sng">
              <a:solidFill>
                <a:schemeClr val="hlink"/>
              </a:solidFill>
              <a:highlight>
                <a:srgbClr val="FFFFFF"/>
              </a:highlight>
              <a:latin typeface="Montserrat"/>
              <a:ea typeface="Montserrat"/>
              <a:cs typeface="Montserrat"/>
              <a:sym typeface="Montserrat"/>
            </a:endParaRPr>
          </a:p>
          <a:p>
            <a:pPr indent="0" lvl="0" marL="0" rtl="0" algn="l">
              <a:lnSpc>
                <a:spcPct val="218181"/>
              </a:lnSpc>
              <a:spcBef>
                <a:spcPts val="1700"/>
              </a:spcBef>
              <a:spcAft>
                <a:spcPts val="0"/>
              </a:spcAft>
              <a:buNone/>
            </a:pPr>
            <a:r>
              <a:rPr b="1" lang="en" sz="1900" u="sng">
                <a:solidFill>
                  <a:schemeClr val="hlink"/>
                </a:solidFill>
                <a:highlight>
                  <a:srgbClr val="FFFFFF"/>
                </a:highlight>
                <a:latin typeface="Montserrat"/>
                <a:ea typeface="Montserrat"/>
                <a:cs typeface="Montserrat"/>
                <a:sym typeface="Montserrat"/>
              </a:rPr>
              <a:t>https://stackoverflow.com/</a:t>
            </a:r>
            <a:endParaRPr b="1" sz="1900" u="sng">
              <a:solidFill>
                <a:schemeClr val="hlink"/>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4"/>
          <p:cNvSpPr/>
          <p:nvPr/>
        </p:nvSpPr>
        <p:spPr>
          <a:xfrm>
            <a:off x="2307275" y="2243100"/>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4900">
                <a:solidFill>
                  <a:srgbClr val="CC0000"/>
                </a:solidFill>
                <a:latin typeface="Montserrat"/>
                <a:ea typeface="Montserrat"/>
                <a:cs typeface="Montserrat"/>
                <a:sym typeface="Montserrat"/>
              </a:rPr>
              <a:t>Q &amp; A</a:t>
            </a:r>
            <a:endParaRPr b="1" sz="4900">
              <a:solidFill>
                <a:srgbClr val="CC0000"/>
              </a:solidFill>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nvSpPr>
        <p:spPr>
          <a:xfrm>
            <a:off x="733350" y="241550"/>
            <a:ext cx="7677300" cy="491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rgbClr val="CC0000"/>
                </a:solidFill>
                <a:latin typeface="Montserrat"/>
                <a:ea typeface="Montserrat"/>
                <a:cs typeface="Montserrat"/>
                <a:sym typeface="Montserrat"/>
              </a:rPr>
              <a:t>Problem Statement</a:t>
            </a:r>
            <a:endParaRPr b="1" sz="3200">
              <a:solidFill>
                <a:srgbClr val="CC0000"/>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rPr lang="en" sz="2300">
                <a:latin typeface="Montserrat"/>
                <a:ea typeface="Montserrat"/>
                <a:cs typeface="Montserrat"/>
                <a:sym typeface="Montserrat"/>
              </a:rPr>
              <a:t>Here in this project we have one dataset-</a:t>
            </a:r>
            <a:endParaRPr sz="2300">
              <a:latin typeface="Montserrat"/>
              <a:ea typeface="Montserrat"/>
              <a:cs typeface="Montserrat"/>
              <a:sym typeface="Montserrat"/>
            </a:endParaRPr>
          </a:p>
          <a:p>
            <a:pPr indent="0" lvl="0" marL="0" rtl="0" algn="l">
              <a:spcBef>
                <a:spcPts val="0"/>
              </a:spcBef>
              <a:spcAft>
                <a:spcPts val="0"/>
              </a:spcAft>
              <a:buNone/>
            </a:pPr>
            <a:r>
              <a:t/>
            </a:r>
            <a:endParaRPr sz="2300">
              <a:latin typeface="Montserrat"/>
              <a:ea typeface="Montserrat"/>
              <a:cs typeface="Montserrat"/>
              <a:sym typeface="Montserrat"/>
            </a:endParaRPr>
          </a:p>
          <a:p>
            <a:pPr indent="-374650" lvl="0" marL="457200" rtl="0" algn="l">
              <a:spcBef>
                <a:spcPts val="0"/>
              </a:spcBef>
              <a:spcAft>
                <a:spcPts val="0"/>
              </a:spcAft>
              <a:buSzPts val="2300"/>
              <a:buFont typeface="Montserrat"/>
              <a:buAutoNum type="arabicPeriod"/>
            </a:pPr>
            <a:r>
              <a:rPr lang="en" sz="2300">
                <a:latin typeface="Montserrat"/>
                <a:ea typeface="Montserrat"/>
                <a:cs typeface="Montserrat"/>
                <a:sym typeface="Montserrat"/>
              </a:rPr>
              <a:t>SeoulBikeData</a:t>
            </a:r>
            <a:endParaRPr sz="2300">
              <a:latin typeface="Montserrat"/>
              <a:ea typeface="Montserrat"/>
              <a:cs typeface="Montserrat"/>
              <a:sym typeface="Montserrat"/>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sz="2100">
                <a:latin typeface="Montserrat"/>
                <a:ea typeface="Montserrat"/>
                <a:cs typeface="Montserrat"/>
                <a:sym typeface="Montserrat"/>
              </a:rPr>
              <a:t>Currently the rental bikes are introduced in many urban cities for enhancement of mobility comfort. It is important to make the rental bikes available to public at right time as it lessen the waiting time.</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In this project we will try to understand the Bike demand with respect to different timings of the day, months, seasons.</a:t>
            </a:r>
            <a:endParaRPr sz="21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2557050" y="461700"/>
            <a:ext cx="40299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Data Summary</a:t>
            </a:r>
            <a:endParaRPr b="1" sz="2800">
              <a:solidFill>
                <a:srgbClr val="CC0000"/>
              </a:solidFill>
              <a:latin typeface="Montserrat"/>
              <a:ea typeface="Montserrat"/>
              <a:cs typeface="Montserrat"/>
              <a:sym typeface="Montserrat"/>
            </a:endParaRPr>
          </a:p>
        </p:txBody>
      </p:sp>
      <p:sp>
        <p:nvSpPr>
          <p:cNvPr id="70" name="Google Shape;70;p16"/>
          <p:cNvSpPr/>
          <p:nvPr/>
        </p:nvSpPr>
        <p:spPr>
          <a:xfrm>
            <a:off x="1010925" y="1147350"/>
            <a:ext cx="7143000" cy="3643800"/>
          </a:xfrm>
          <a:prstGeom prst="rect">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We will complete this project by using following steps-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After reading the data we will perform Exploratory Data analysis.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We will check the Null values and Outliers present in our Dataset.</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We will do some statistical analysis of the data.</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We will check the distribution of all the numerical columns and correlation between the variables.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After then we will apply different Machine Learning models and will check the performance of the Models by using some performance metrics.</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7"/>
          <p:cNvSpPr/>
          <p:nvPr/>
        </p:nvSpPr>
        <p:spPr>
          <a:xfrm>
            <a:off x="2472350" y="398175"/>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Data Summary</a:t>
            </a:r>
            <a:endParaRPr b="1" sz="2900">
              <a:solidFill>
                <a:srgbClr val="CC0000"/>
              </a:solidFill>
              <a:latin typeface="Montserrat"/>
              <a:ea typeface="Montserrat"/>
              <a:cs typeface="Montserrat"/>
              <a:sym typeface="Montserrat"/>
            </a:endParaRPr>
          </a:p>
        </p:txBody>
      </p:sp>
      <p:sp>
        <p:nvSpPr>
          <p:cNvPr id="76" name="Google Shape;76;p17"/>
          <p:cNvSpPr/>
          <p:nvPr/>
        </p:nvSpPr>
        <p:spPr>
          <a:xfrm>
            <a:off x="1271075" y="1267689"/>
            <a:ext cx="6560700" cy="3387000"/>
          </a:xfrm>
          <a:prstGeom prst="roundRect">
            <a:avLst>
              <a:gd fmla="val 191" name="adj"/>
            </a:avLst>
          </a:prstGeom>
          <a:gradFill>
            <a:gsLst>
              <a:gs pos="0">
                <a:schemeClr val="lt1"/>
              </a:gs>
              <a:gs pos="100000">
                <a:srgbClr val="737373"/>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Outcomes of this Project -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Factors which </a:t>
            </a:r>
            <a:r>
              <a:rPr lang="en" sz="2100">
                <a:solidFill>
                  <a:schemeClr val="dk1"/>
                </a:solidFill>
                <a:latin typeface="Times New Roman"/>
                <a:ea typeface="Times New Roman"/>
                <a:cs typeface="Times New Roman"/>
                <a:sym typeface="Times New Roman"/>
              </a:rPr>
              <a:t>affect</a:t>
            </a:r>
            <a:r>
              <a:rPr lang="en" sz="2100">
                <a:solidFill>
                  <a:schemeClr val="dk1"/>
                </a:solidFill>
                <a:latin typeface="Times New Roman"/>
                <a:ea typeface="Times New Roman"/>
                <a:cs typeface="Times New Roman"/>
                <a:sym typeface="Times New Roman"/>
              </a:rPr>
              <a:t> the Bike demand.</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Selection of appropriate model to predict the demand.</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Average count of bikes needed w.r.t every ‘Hour’, ‘Month’, ‘Seasons’.</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p:nvPr/>
        </p:nvSpPr>
        <p:spPr>
          <a:xfrm>
            <a:off x="2225100" y="398175"/>
            <a:ext cx="4554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CC0000"/>
                </a:solidFill>
                <a:latin typeface="Montserrat"/>
                <a:ea typeface="Montserrat"/>
                <a:cs typeface="Montserrat"/>
                <a:sym typeface="Montserrat"/>
              </a:rPr>
              <a:t>Independent Variables</a:t>
            </a:r>
            <a:endParaRPr b="1" sz="2800">
              <a:solidFill>
                <a:srgbClr val="CC0000"/>
              </a:solidFill>
              <a:latin typeface="Montserrat"/>
              <a:ea typeface="Montserrat"/>
              <a:cs typeface="Montserrat"/>
              <a:sym typeface="Montserrat"/>
            </a:endParaRPr>
          </a:p>
        </p:txBody>
      </p:sp>
      <p:sp>
        <p:nvSpPr>
          <p:cNvPr id="82" name="Google Shape;82;p18"/>
          <p:cNvSpPr/>
          <p:nvPr/>
        </p:nvSpPr>
        <p:spPr>
          <a:xfrm>
            <a:off x="1211600" y="1245489"/>
            <a:ext cx="6560700" cy="3387000"/>
          </a:xfrm>
          <a:prstGeom prst="roundRect">
            <a:avLst>
              <a:gd fmla="val 191" name="adj"/>
            </a:avLst>
          </a:prstGeom>
          <a:gradFill>
            <a:gsLst>
              <a:gs pos="0">
                <a:schemeClr val="lt1"/>
              </a:gs>
              <a:gs pos="100000">
                <a:srgbClr val="737373"/>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Some important Independent variables -</a:t>
            </a:r>
            <a:r>
              <a:rPr lang="en"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Hours of the day, Temperature, Humidity, Wind Speed, Rainfall, Snowfall, Holiday, Functional Day.</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9"/>
          <p:cNvSpPr/>
          <p:nvPr/>
        </p:nvSpPr>
        <p:spPr>
          <a:xfrm>
            <a:off x="2396150" y="398175"/>
            <a:ext cx="41916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Dependent Variables</a:t>
            </a:r>
            <a:endParaRPr b="1" sz="2800">
              <a:solidFill>
                <a:srgbClr val="CC0000"/>
              </a:solidFill>
              <a:latin typeface="Montserrat"/>
              <a:ea typeface="Montserrat"/>
              <a:cs typeface="Montserrat"/>
              <a:sym typeface="Montserrat"/>
            </a:endParaRPr>
          </a:p>
        </p:txBody>
      </p:sp>
      <p:sp>
        <p:nvSpPr>
          <p:cNvPr id="88" name="Google Shape;88;p19"/>
          <p:cNvSpPr/>
          <p:nvPr/>
        </p:nvSpPr>
        <p:spPr>
          <a:xfrm>
            <a:off x="1271075" y="1267689"/>
            <a:ext cx="6560700" cy="3387000"/>
          </a:xfrm>
          <a:prstGeom prst="roundRect">
            <a:avLst>
              <a:gd fmla="val 191" name="adj"/>
            </a:avLst>
          </a:prstGeom>
          <a:gradFill>
            <a:gsLst>
              <a:gs pos="0">
                <a:schemeClr val="lt1"/>
              </a:gs>
              <a:gs pos="100000">
                <a:srgbClr val="737373"/>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Dependent variable-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Rented Bike Count</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20"/>
          <p:cNvSpPr/>
          <p:nvPr/>
        </p:nvSpPr>
        <p:spPr>
          <a:xfrm>
            <a:off x="1409300" y="398175"/>
            <a:ext cx="6143400" cy="7572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Checking Missing values and Outliers</a:t>
            </a:r>
            <a:r>
              <a:rPr b="1" lang="en" sz="2800">
                <a:solidFill>
                  <a:srgbClr val="CC0000"/>
                </a:solidFill>
                <a:latin typeface="Montserrat"/>
                <a:ea typeface="Montserrat"/>
                <a:cs typeface="Montserrat"/>
                <a:sym typeface="Montserrat"/>
              </a:rPr>
              <a:t> </a:t>
            </a:r>
            <a:endParaRPr b="1" sz="2800">
              <a:solidFill>
                <a:srgbClr val="CC0000"/>
              </a:solidFill>
              <a:latin typeface="Montserrat"/>
              <a:ea typeface="Montserrat"/>
              <a:cs typeface="Montserrat"/>
              <a:sym typeface="Montserrat"/>
            </a:endParaRPr>
          </a:p>
        </p:txBody>
      </p:sp>
      <p:pic>
        <p:nvPicPr>
          <p:cNvPr id="94" name="Google Shape;94;p20"/>
          <p:cNvPicPr preferRelativeResize="0"/>
          <p:nvPr/>
        </p:nvPicPr>
        <p:blipFill>
          <a:blip r:embed="rId4">
            <a:alphaModFix/>
          </a:blip>
          <a:stretch>
            <a:fillRect/>
          </a:stretch>
        </p:blipFill>
        <p:spPr>
          <a:xfrm>
            <a:off x="3646900" y="1244225"/>
            <a:ext cx="4727000" cy="3680225"/>
          </a:xfrm>
          <a:prstGeom prst="rect">
            <a:avLst/>
          </a:prstGeom>
          <a:noFill/>
          <a:ln>
            <a:noFill/>
          </a:ln>
        </p:spPr>
      </p:pic>
      <p:sp>
        <p:nvSpPr>
          <p:cNvPr id="95" name="Google Shape;95;p20"/>
          <p:cNvSpPr txBox="1"/>
          <p:nvPr/>
        </p:nvSpPr>
        <p:spPr>
          <a:xfrm>
            <a:off x="822050" y="2571750"/>
            <a:ext cx="2632800" cy="5388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Missing Values</a:t>
            </a:r>
            <a:endParaRPr b="1" sz="2300"/>
          </a:p>
        </p:txBody>
      </p:sp>
      <p:pic>
        <p:nvPicPr>
          <p:cNvPr id="96" name="Google Shape;96;p20"/>
          <p:cNvPicPr preferRelativeResize="0"/>
          <p:nvPr/>
        </p:nvPicPr>
        <p:blipFill>
          <a:blip r:embed="rId5">
            <a:alphaModFix/>
          </a:blip>
          <a:stretch>
            <a:fillRect/>
          </a:stretch>
        </p:blipFill>
        <p:spPr>
          <a:xfrm>
            <a:off x="228600" y="1244225"/>
            <a:ext cx="8731725" cy="3841475"/>
          </a:xfrm>
          <a:prstGeom prst="rect">
            <a:avLst/>
          </a:prstGeom>
          <a:noFill/>
          <a:ln>
            <a:noFill/>
          </a:ln>
        </p:spPr>
      </p:pic>
      <p:sp>
        <p:nvSpPr>
          <p:cNvPr id="97" name="Google Shape;97;p20"/>
          <p:cNvSpPr txBox="1"/>
          <p:nvPr/>
        </p:nvSpPr>
        <p:spPr>
          <a:xfrm>
            <a:off x="6952950" y="1577225"/>
            <a:ext cx="1467600" cy="5388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Outliers</a:t>
            </a:r>
            <a:endParaRPr b="1"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2396150" y="398175"/>
            <a:ext cx="4862400" cy="657300"/>
          </a:xfrm>
          <a:prstGeom prst="roundRect">
            <a:avLst>
              <a:gd fmla="val 16667" name="adj"/>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C0000"/>
                </a:solidFill>
                <a:latin typeface="Montserrat"/>
                <a:ea typeface="Montserrat"/>
                <a:cs typeface="Montserrat"/>
                <a:sym typeface="Montserrat"/>
              </a:rPr>
              <a:t>EDA and Visualization</a:t>
            </a:r>
            <a:endParaRPr b="1" sz="2800">
              <a:solidFill>
                <a:srgbClr val="CC0000"/>
              </a:solidFill>
              <a:latin typeface="Montserrat"/>
              <a:ea typeface="Montserrat"/>
              <a:cs typeface="Montserrat"/>
              <a:sym typeface="Montserrat"/>
            </a:endParaRPr>
          </a:p>
        </p:txBody>
      </p:sp>
      <p:sp>
        <p:nvSpPr>
          <p:cNvPr id="103" name="Google Shape;103;p21"/>
          <p:cNvSpPr txBox="1"/>
          <p:nvPr/>
        </p:nvSpPr>
        <p:spPr>
          <a:xfrm>
            <a:off x="2255150" y="1251300"/>
            <a:ext cx="5003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t>Statistical Distribution</a:t>
            </a:r>
            <a:endParaRPr b="1" sz="3000"/>
          </a:p>
        </p:txBody>
      </p:sp>
      <p:pic>
        <p:nvPicPr>
          <p:cNvPr id="104" name="Google Shape;104;p21"/>
          <p:cNvPicPr preferRelativeResize="0"/>
          <p:nvPr/>
        </p:nvPicPr>
        <p:blipFill>
          <a:blip r:embed="rId4">
            <a:alphaModFix/>
          </a:blip>
          <a:stretch>
            <a:fillRect/>
          </a:stretch>
        </p:blipFill>
        <p:spPr>
          <a:xfrm>
            <a:off x="228600" y="1897800"/>
            <a:ext cx="8658875" cy="298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