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58" r:id="rId7"/>
    <p:sldId id="260" r:id="rId8"/>
    <p:sldId id="261" r:id="rId9"/>
    <p:sldId id="282" r:id="rId10"/>
    <p:sldId id="262" r:id="rId11"/>
    <p:sldId id="263" r:id="rId12"/>
    <p:sldId id="264" r:id="rId13"/>
    <p:sldId id="265" r:id="rId14"/>
    <p:sldId id="283" r:id="rId15"/>
    <p:sldId id="259" r:id="rId16"/>
    <p:sldId id="266" r:id="rId17"/>
    <p:sldId id="267" r:id="rId18"/>
    <p:sldId id="268" r:id="rId19"/>
    <p:sldId id="270" r:id="rId20"/>
    <p:sldId id="271" r:id="rId21"/>
    <p:sldId id="285" r:id="rId22"/>
    <p:sldId id="272" r:id="rId23"/>
    <p:sldId id="273" r:id="rId24"/>
    <p:sldId id="275" r:id="rId25"/>
    <p:sldId id="274" r:id="rId26"/>
    <p:sldId id="277" r:id="rId27"/>
    <p:sldId id="276" r:id="rId28"/>
    <p:sldId id="284" r:id="rId29"/>
    <p:sldId id="27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4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5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FD5E-D554-4401-B340-088042D58529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3C90-AB55-461B-AB11-CDADBD2B47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492" y="1839675"/>
            <a:ext cx="10747017" cy="1956392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to Sequence Learning</a:t>
            </a:r>
            <a:b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Neural Networks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659" y="4380614"/>
            <a:ext cx="10802679" cy="152142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Ilya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Sutskever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Oriol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Vinyals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Quoc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V. Le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Conference: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NeurlIPS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2014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沈子豪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RNN (Recurrent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natural generalization of feedforward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): Sequence of inputs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(y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 . . 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baseline="-25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not clear how to apply an RNN to problems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whose input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the output sequences have different lengths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14" y="3953762"/>
            <a:ext cx="3733333" cy="779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15" y="2757108"/>
            <a:ext cx="4909282" cy="25960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49712" y="2716152"/>
            <a:ext cx="1348368" cy="268224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1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 et al. [5]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sequence to a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fixed-sized vector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one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vector to the target sequence with another RNN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25" y="3215029"/>
            <a:ext cx="2757150" cy="2763715"/>
          </a:xfrm>
          <a:prstGeom prst="rect">
            <a:avLst/>
          </a:prstGeom>
        </p:spPr>
      </p:pic>
      <p:sp>
        <p:nvSpPr>
          <p:cNvPr id="9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085174" cy="36512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K. Cho, B.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Merrienboer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Gulcehre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F.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Bougares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H.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Schwenk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Y.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Bengio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Learning phrase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represent-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tations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 RNN encoder-decoder for statistical machine translation. In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arXiv:1406.1078, 2014</a:t>
            </a:r>
          </a:p>
        </p:txBody>
      </p:sp>
    </p:spTree>
    <p:extLst>
      <p:ext uri="{BB962C8B-B14F-4D97-AF65-F5344CB8AC3E}">
        <p14:creationId xmlns:p14="http://schemas.microsoft.com/office/powerpoint/2010/main" val="13030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(3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2"/>
                <a:ext cx="10734040" cy="379434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Difficult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train the RNNs due to the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resulting long term dependencies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altLang="zh-TW" sz="28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LSTM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1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goal of the LSTM is to estimate the conditional probability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i="1" baseline="-250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. . . 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i="1" baseline="-250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. . . 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may differ </a:t>
                </a:r>
                <a:r>
                  <a:rPr lang="en-US" altLang="zh-TW" i="1" dirty="0" smtClean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from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 the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fixed-dimensional representation</a:t>
                </a:r>
              </a:p>
              <a:p>
                <a:pPr lvl="1"/>
                <a:endParaRPr lang="en-US" altLang="zh-TW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2"/>
                <a:ext cx="10734040" cy="3794341"/>
              </a:xfrm>
              <a:blipFill>
                <a:blip r:embed="rId6"/>
                <a:stretch>
                  <a:fillRect l="-1023" t="-2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545" y="4612804"/>
            <a:ext cx="6308910" cy="9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model (4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65542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Our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actual models differ from the above description in three important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way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two different LSTM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the input sequence and another for the output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sequence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Doing so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increases the number model parameter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negligible computational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cost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Using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deep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LSTMs with four layers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everse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order of the words of the </a:t>
                </a:r>
                <a:r>
                  <a:rPr lang="en-US" altLang="zh-TW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 </a:t>
                </a:r>
                <a:r>
                  <a:rPr lang="en-US" altLang="zh-TW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sentence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Ex: Maps input 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 to output “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reverse to: Maps input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“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”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655420"/>
              </a:xfrm>
              <a:blipFill>
                <a:blip r:embed="rId3"/>
                <a:stretch>
                  <a:fillRect l="-1043" t="-2359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4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Dataset: WMT’14 English to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French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12M sentences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348M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French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304M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eural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 models rely on a vector representation for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word: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160,000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most frequent words for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80,000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the most frequent words for the target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Out-of-vocabulary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was replaced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a special “UNK” token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532" y="3129956"/>
            <a:ext cx="10515600" cy="33150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core of our experiments involved training a large deep LSTM on many sentence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pairs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Maximizing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 probability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a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correct translation 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given the </a:t>
            </a:r>
            <a:r>
              <a:rPr lang="en-US" altLang="zh-TW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sentence </a:t>
            </a:r>
            <a:r>
              <a:rPr lang="en-US" altLang="zh-TW" u="sng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lvl="1">
              <a:spcBef>
                <a:spcPts val="6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Once training is complete, we produce translations by finding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most likely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translation according to the LSTM</a:t>
            </a:r>
          </a:p>
          <a:p>
            <a:pPr>
              <a:spcBef>
                <a:spcPts val="1800"/>
              </a:spcBef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29" y="4569963"/>
            <a:ext cx="3178805" cy="8878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9" y="5930474"/>
            <a:ext cx="3485141" cy="7880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66" y="1865152"/>
            <a:ext cx="5133269" cy="11181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46143" y="1841017"/>
            <a:ext cx="2616492" cy="1142309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2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search for the most likely translation using a simple left-to-right beam search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Search (1 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假設我們希望機器生成句子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目前已讓機器知道句首為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“I”)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61" y="2362084"/>
            <a:ext cx="6018477" cy="43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Greedy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結果輸出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 the student”</a:t>
            </a: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“the”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的權重比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22" y="2161966"/>
            <a:ext cx="6294755" cy="45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充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00629"/>
            <a:ext cx="10515600" cy="176760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Beam Search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，假設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總分最高的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成功得到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“I am a student”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32" y="1605635"/>
            <a:ext cx="6688057" cy="483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 and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Rescoring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search for the most likely translation using a simple left-to-right beam search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each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 extend each partial hypothesis in the beam with every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possible word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vocabulary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iscard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most likely hypotheses according to the model’s log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probability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soon as the “&lt;EOS&gt;” symbol is appended to a hypothesis, it is removed from the beam and is added to the set of complete hypotheses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Reversing the Source Sentences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learns much better when the source sentences are reversed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believe that it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caused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of many short term dependencies to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“Minimal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lag” 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first few words in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language are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now very close to the first few words in the target language, so the problem’s minimal time lag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greatly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reduced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2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72615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LSTM: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 layers: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Deep LSTMs to significantly outperform shallow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LSTMs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1000 cells at each layer and 1000 dimensional word 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embeddings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Other details: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initialized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parameters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with the uniform distribution between -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0.08 and 0.08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stochastic gradient descent without momentum, with a fixed learning rate of 0.7. After 5 epochs, we begun halving the learning rate every half epoch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Used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batches of 128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sequences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To avoid exploding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gradients: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For each training batch, we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compute 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||g||</a:t>
                </a:r>
                <a:r>
                  <a:rPr lang="en-US" altLang="zh-TW" i="1" baseline="-25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i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the gradient divided by 128. If </a:t>
                </a:r>
                <a:r>
                  <a:rPr lang="en-US" altLang="zh-TW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&gt; 5, we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Made sure that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all sentences in a 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minibatch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are roughly of the same length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726158"/>
              </a:xfrm>
              <a:blipFill>
                <a:blip r:embed="rId2"/>
                <a:stretch>
                  <a:fillRect l="-1043" t="-232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0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Evaluate: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BLEU score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11" y="2488490"/>
            <a:ext cx="9944778" cy="35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is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first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pure neural translation system outperforms a phrase-based SMT baseline on a large scale MT task by a sizeable margin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3" y="3528779"/>
            <a:ext cx="9647754" cy="28986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9829" y="3805646"/>
            <a:ext cx="9387840" cy="3135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49829" y="4315573"/>
            <a:ext cx="9387840" cy="3135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49829" y="4609578"/>
            <a:ext cx="9387840" cy="78102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2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is its ability to turn a sequence of words into a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vector of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 dimensionality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781269"/>
            <a:ext cx="10414000" cy="35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were surprised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LSTM did well on long sentences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51" y="2335113"/>
            <a:ext cx="7133098" cy="42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were surprised by the extent of the improvement obtained by reversing the words in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sentences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were also surprised by the ability of the LSTM to correctly translate very long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demonstrated that a simple, straightforward and a relatively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unoptimized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approach can outperform an SMT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6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 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何謂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連續性的資料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一句話、一段音訊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等等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顧名思義，就是吃進一段序列後輸出另一段序列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音檔轉文字檔、翻譯、文章重點擷取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9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 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處理序列資料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往常會用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來實作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輸入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 架構是固定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(fixed)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的，如：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to 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所以無法實現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輸出長度不同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不固定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1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Seq2seq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架構就此誕生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兩部分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本論文兩部分皆使用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LSTM)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Encoder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先把輸入轉成一個向量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Decoder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再把向量解碼成輸出序列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27" y="5179671"/>
            <a:ext cx="8296346" cy="8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(1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(Deep Neural Networks) are powerful because they can perform arbitrary parallel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modest number of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steps.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Despite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their flexibility and power, DNNs can only be applied to problems whose inputs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targets 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sensibly encoded with vectors of fixed dimensionality.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(2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4007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paper, we show that a straightforward application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Short-Term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 (LSTM) architecture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solve general sequence to sequence problems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input sequence, one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timestep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at a time, to obtain large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fixed-dimensional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vector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nother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extract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output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 from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vector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20" y="4431148"/>
            <a:ext cx="9273760" cy="20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(3 /</a:t>
            </a:r>
            <a:r>
              <a:rPr lang="en-US" altLang="zh-TW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65542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did not suffer on very long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ecause we reversed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order of words in the source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learns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map an input sentence of variable length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into a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fixed-dimensional vector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finds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representations that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capture their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meaning</a:t>
            </a:r>
          </a:p>
          <a:p>
            <a:pPr lvl="1">
              <a:spcBef>
                <a:spcPts val="60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Sentences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similar meanings are close to each other while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different sentences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meanings will be far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87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C66C-1E6F-4712-9B60-B0B5987739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1252</Words>
  <Application>Microsoft Office PowerPoint</Application>
  <PresentationFormat>寬螢幕</PresentationFormat>
  <Paragraphs>178</Paragraphs>
  <Slides>29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Sequence to Sequence Learning with Neural Networks</vt:lpstr>
      <vt:lpstr>Outline</vt:lpstr>
      <vt:lpstr>Seq2seq 簡介</vt:lpstr>
      <vt:lpstr>Seq2seq 簡介</vt:lpstr>
      <vt:lpstr>Outline</vt:lpstr>
      <vt:lpstr>Introduction (1 / 3)</vt:lpstr>
      <vt:lpstr>Introduction (2 / 3)</vt:lpstr>
      <vt:lpstr>Introduction (3 / 3)</vt:lpstr>
      <vt:lpstr>Outline</vt:lpstr>
      <vt:lpstr>The model (1 / 4)</vt:lpstr>
      <vt:lpstr>The model (2 / 4)</vt:lpstr>
      <vt:lpstr>The model (3 / 4)</vt:lpstr>
      <vt:lpstr>The model (4 / 4)</vt:lpstr>
      <vt:lpstr>Outline</vt:lpstr>
      <vt:lpstr>Experiments - Dataset details</vt:lpstr>
      <vt:lpstr>Experiments -  Decoding and Rescoring (1 / 3)</vt:lpstr>
      <vt:lpstr>Experiments -  Decoding and Rescoring (2 / 3)</vt:lpstr>
      <vt:lpstr>補充 -  Beam Search (1 / 3)</vt:lpstr>
      <vt:lpstr>補充 -  Beam Search (2 / 3)</vt:lpstr>
      <vt:lpstr>補充 -  Beam Search (3 / 3)</vt:lpstr>
      <vt:lpstr>Experiments -  Decoding and Rescoring (3 / 3)</vt:lpstr>
      <vt:lpstr>Experiments -  Reversing the Source Sentences</vt:lpstr>
      <vt:lpstr>Experiments -  Training details</vt:lpstr>
      <vt:lpstr>Experiments -  Experimental Results (1 / 2)</vt:lpstr>
      <vt:lpstr>Experiments -  Experimental Results (2 / 2)</vt:lpstr>
      <vt:lpstr>Experiments -  Model Analysis (1 / 2)</vt:lpstr>
      <vt:lpstr>Experiments -  Model Analysis (2 / 2)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 Learning with Neural Networks</dc:title>
  <dc:creator>User</dc:creator>
  <cp:lastModifiedBy>User</cp:lastModifiedBy>
  <cp:revision>75</cp:revision>
  <dcterms:created xsi:type="dcterms:W3CDTF">2022-09-07T05:33:44Z</dcterms:created>
  <dcterms:modified xsi:type="dcterms:W3CDTF">2022-09-16T00:37:52Z</dcterms:modified>
</cp:coreProperties>
</file>