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256" r:id="rId2"/>
    <p:sldId id="257" r:id="rId3"/>
    <p:sldId id="288" r:id="rId4"/>
    <p:sldId id="382" r:id="rId5"/>
    <p:sldId id="371" r:id="rId6"/>
    <p:sldId id="331" r:id="rId7"/>
    <p:sldId id="373" r:id="rId8"/>
    <p:sldId id="374" r:id="rId9"/>
    <p:sldId id="375" r:id="rId10"/>
    <p:sldId id="307" r:id="rId11"/>
    <p:sldId id="338" r:id="rId12"/>
    <p:sldId id="323" r:id="rId13"/>
    <p:sldId id="345" r:id="rId14"/>
    <p:sldId id="346" r:id="rId15"/>
    <p:sldId id="347" r:id="rId16"/>
    <p:sldId id="340" r:id="rId17"/>
    <p:sldId id="352" r:id="rId18"/>
    <p:sldId id="353" r:id="rId19"/>
    <p:sldId id="355" r:id="rId20"/>
    <p:sldId id="356" r:id="rId21"/>
    <p:sldId id="359" r:id="rId22"/>
    <p:sldId id="357" r:id="rId23"/>
    <p:sldId id="358" r:id="rId24"/>
    <p:sldId id="311" r:id="rId25"/>
    <p:sldId id="313" r:id="rId26"/>
    <p:sldId id="315" r:id="rId27"/>
    <p:sldId id="317" r:id="rId28"/>
    <p:sldId id="318" r:id="rId29"/>
    <p:sldId id="381" r:id="rId30"/>
    <p:sldId id="332" r:id="rId31"/>
    <p:sldId id="336" r:id="rId32"/>
    <p:sldId id="337" r:id="rId33"/>
    <p:sldId id="258" r:id="rId34"/>
    <p:sldId id="277" r:id="rId35"/>
    <p:sldId id="278" r:id="rId36"/>
    <p:sldId id="368" r:id="rId37"/>
    <p:sldId id="369" r:id="rId38"/>
    <p:sldId id="367" r:id="rId39"/>
    <p:sldId id="376" r:id="rId40"/>
    <p:sldId id="38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a:t>
            </a:r>
            <a:r>
              <a:rPr lang="en-US" baseline="0" dirty="0" err="1" smtClean="0"/>
              <a:t>en</a:t>
            </a:r>
            <a:r>
              <a:rPr lang="en-US" baseline="0" dirty="0" smtClean="0"/>
              <a:t>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a:p>
            <a:endParaRPr lang="en-US" dirty="0" smtClean="0"/>
          </a:p>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smtClean="0"/>
          </a:p>
          <a:p>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tanker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msn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noderna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89091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a:t>
            </a:r>
            <a:r>
              <a:rPr lang="en-US" baseline="0" dirty="0" err="1" smtClean="0"/>
              <a:t>en</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75416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49931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5/26/16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5/26/16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5/26/16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50.png"/><Relationship Id="rId4" Type="http://schemas.openxmlformats.org/officeDocument/2006/relationships/image" Target="../media/image240.png"/><Relationship Id="rId5"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Current</a:t>
                </a:r>
                <a:r>
                  <a:rPr lang="sv-SE" b="0" dirty="0" smtClean="0"/>
                  <a:t> </a:t>
                </a:r>
                <a:r>
                  <a:rPr lang="sv-SE" b="0" dirty="0" err="1" smtClean="0"/>
                  <a:t>reliability</a:t>
                </a:r>
                <a:r>
                  <a:rPr lang="sv-SE" b="0" dirty="0" smtClean="0"/>
                  <a:t>: </a:t>
                </a:r>
                <a:endParaRPr lang="sv-SE" b="0" i="1" dirty="0" smtClean="0">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smtClean="0"/>
                  <a:t>	</a:t>
                </a:r>
                <a14:m>
                  <m:oMath xmlns:m="http://schemas.openxmlformats.org/officeDocument/2006/math">
                    <m:r>
                      <a:rPr lang="sv-SE" b="0" i="1" smtClean="0">
                        <a:latin typeface="Cambria Math" panose="02040503050406030204" pitchFamily="18" charset="0"/>
                      </a:rPr>
                      <m:t>1−</m:t>
                    </m:r>
                    <m:d>
                      <m:dPr>
                        <m:ctrlPr>
                          <a:rPr lang="sv-SE" b="0" i="1" smtClean="0">
                            <a:latin typeface="Cambria Math" charset="0"/>
                          </a:rPr>
                        </m:ctrlPr>
                      </m:dPr>
                      <m:e>
                        <m:r>
                          <a:rPr lang="sv-SE" b="0" i="1" smtClean="0">
                            <a:latin typeface="Cambria Math" panose="02040503050406030204" pitchFamily="18" charset="0"/>
                          </a:rPr>
                          <m:t>1−0.95</m:t>
                        </m:r>
                      </m:e>
                    </m:d>
                    <m:r>
                      <a:rPr lang="sv-SE" b="0" i="1" smtClean="0">
                        <a:latin typeface="Cambria Math" panose="02040503050406030204" pitchFamily="18" charset="0"/>
                      </a:rPr>
                      <m:t>=0.95</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∙(1−0.9)</m:t>
                    </m:r>
                    <m:r>
                      <a:rPr lang="sv-SE" i="1">
                        <a:latin typeface="Cambria Math" panose="02040503050406030204" pitchFamily="18" charset="0"/>
                      </a:rPr>
                      <m:t>=0.9</m:t>
                    </m:r>
                    <m:r>
                      <a:rPr lang="sv-SE" b="0" i="1" smtClean="0">
                        <a:latin typeface="Cambria Math" panose="02040503050406030204" pitchFamily="18" charset="0"/>
                      </a:rPr>
                      <m:t>9</m:t>
                    </m:r>
                    <m:r>
                      <a:rPr lang="sv-SE" i="1">
                        <a:latin typeface="Cambria Math" panose="02040503050406030204" pitchFamily="18" charset="0"/>
                      </a:rPr>
                      <m:t>5</m:t>
                    </m:r>
                  </m:oMath>
                </a14:m>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m:t>
                    </m:r>
                    <m:d>
                      <m:dPr>
                        <m:ctrlPr>
                          <a:rPr lang="sv-SE" i="1">
                            <a:latin typeface="Cambria Math"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r>
                      <a:rPr lang="sv-SE" i="1">
                        <a:latin typeface="Cambria Math" panose="02040503050406030204" pitchFamily="18" charset="0"/>
                        <a:ea typeface="Cambria Math" panose="02040503050406030204" pitchFamily="18" charset="0"/>
                      </a:rPr>
                      <m:t>∙</m:t>
                    </m:r>
                    <m:d>
                      <m:dPr>
                        <m:ctrlPr>
                          <a:rPr lang="sv-SE" i="1">
                            <a:latin typeface="Cambria Math"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m:t>
                        </m:r>
                        <m:r>
                          <a:rPr lang="sv-SE" b="0" i="1" smtClean="0">
                            <a:latin typeface="Cambria Math" panose="02040503050406030204" pitchFamily="18" charset="0"/>
                            <a:ea typeface="Cambria Math" panose="02040503050406030204" pitchFamily="18" charset="0"/>
                          </a:rPr>
                          <m:t>85</m:t>
                        </m:r>
                      </m:e>
                    </m:d>
                  </m:oMath>
                </a14:m>
                <a:endParaRPr lang="sv-SE" i="1" dirty="0" smtClean="0">
                  <a:latin typeface="Cambria Math" panose="02040503050406030204" pitchFamily="18" charset="0"/>
                  <a:ea typeface="Cambria Math" panose="02040503050406030204" pitchFamily="18" charset="0"/>
                </a:endParaRPr>
              </a:p>
              <a:p>
                <a:pPr marL="0" indent="0">
                  <a:lnSpc>
                    <a:spcPct val="100000"/>
                  </a:lnSpc>
                  <a:spcBef>
                    <a:spcPts val="0"/>
                  </a:spcBef>
                  <a:spcAft>
                    <a:spcPts val="0"/>
                  </a:spcAft>
                  <a:buClrTx/>
                  <a:buSzTx/>
                  <a:buNone/>
                  <a:defRPr/>
                </a:pPr>
                <a:r>
                  <a:rPr lang="sv-SE" i="1" dirty="0" smtClean="0">
                    <a:latin typeface="Cambria Math" panose="02040503050406030204" pitchFamily="18" charset="0"/>
                    <a:ea typeface="Cambria Math" panose="02040503050406030204" pitchFamily="18" charset="0"/>
                  </a:rPr>
                  <a:t>	</a:t>
                </a:r>
                <a14:m>
                  <m:oMath xmlns:m="http://schemas.openxmlformats.org/officeDocument/2006/math">
                    <m:r>
                      <a:rPr lang="sv-SE" b="0" i="1" smtClean="0">
                        <a:latin typeface="Cambria Math" panose="02040503050406030204" pitchFamily="18" charset="0"/>
                      </a:rPr>
                      <m:t>=0.99925</m:t>
                    </m:r>
                  </m:oMath>
                </a14:m>
                <a:endParaRPr lang="sv-SE" i="1" dirty="0" smtClean="0">
                  <a:latin typeface="Cambria Math" panose="02040503050406030204" pitchFamily="18" charset="0"/>
                  <a:ea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rPr>
                      <m:t>0.99925</m:t>
                    </m:r>
                    <m:r>
                      <a:rPr lang="sv-SE" b="0" i="1" smtClean="0">
                        <a:latin typeface="Cambria Math" panose="02040503050406030204" pitchFamily="18" charset="0"/>
                      </a:rPr>
                      <m:t>&gt;0.999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813" y="2023851"/>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(T2):</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m:t>
                    </m:r>
                    <m:d>
                      <m:dPr>
                        <m:ctrlPr>
                          <a:rPr lang="sv-SE" i="1">
                            <a:latin typeface="Cambria Math"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&gt;0.999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(T1):</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=0.99</m:t>
                    </m:r>
                  </m:oMath>
                </a14:m>
                <a:endParaRPr lang="sv-SE" dirty="0" smtClean="0">
                  <a:ea typeface="Cambria Math" panose="02040503050406030204" pitchFamily="18" charset="0"/>
                </a:endParaRPr>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Since </a:t>
                </a:r>
                <a:r>
                  <a:rPr lang="en-US" dirty="0"/>
                  <a:t>we assume high bandwidth low latency connections, the time it takes to send the heartbeat is negligible.</a:t>
                </a:r>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p:spTree>
    <p:extLst>
      <p:ext uri="{BB962C8B-B14F-4D97-AF65-F5344CB8AC3E}">
        <p14:creationId xmlns:p14="http://schemas.microsoft.com/office/powerpoint/2010/main" val="400813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r>
                  <a:rPr lang="en-US" i="1" dirty="0" smtClean="0"/>
                  <a:t>T</a:t>
                </a:r>
                <a:r>
                  <a:rPr lang="en-US" i="1" baseline="-25000" dirty="0"/>
                  <a:t>d</a:t>
                </a:r>
                <a:r>
                  <a:rPr lang="en-US" dirty="0" smtClean="0"/>
                  <a:t> is the time to detect a failure, statically set to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r>
                  <a:rPr lang="en-US" i="1" dirty="0" smtClean="0"/>
                  <a:t>T</a:t>
                </a:r>
                <a:r>
                  <a:rPr lang="en-US" i="1" baseline="-25000" dirty="0" smtClean="0"/>
                  <a:t>R</a:t>
                </a:r>
                <a:r>
                  <a:rPr lang="en-US" dirty="0" smtClean="0"/>
                  <a:t> varies.</a:t>
                </a:r>
              </a:p>
              <a:p>
                <a:pPr marL="0" indent="0">
                  <a:buNone/>
                </a:pPr>
                <a:r>
                  <a:rPr lang="en-US" i="1" dirty="0" smtClean="0"/>
                  <a:t>T</a:t>
                </a:r>
                <a:r>
                  <a:rPr lang="en-US" i="1" baseline="-25000" dirty="0" smtClean="0"/>
                  <a:t>R</a:t>
                </a:r>
                <a:r>
                  <a:rPr lang="en-US" dirty="0" smtClean="0"/>
                  <a:t> varies depending on:</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4"/>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marL="0" indent="0">
              <a:buNone/>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marL="0" indent="0">
              <a:buNone/>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Our model uses a relatively simple reliability model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p>
          <a:p>
            <a:pPr marL="0" indent="0">
              <a:buNone/>
            </a:pPr>
            <a:r>
              <a:rPr lang="en-US" dirty="0"/>
              <a:t>Considering several applications, our model will use the optimal number of nodes and is thereby</a:t>
            </a:r>
            <a:r>
              <a:rPr lang="en-US" dirty="0">
                <a:sym typeface="Wingdings"/>
              </a:rPr>
              <a:t> energy efficient</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2072022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3720651"/>
            <a:ext cx="3873643" cy="2256817"/>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4341</TotalTime>
  <Words>4015</Words>
  <Application>Microsoft Macintosh PowerPoint</Application>
  <PresentationFormat>Widescreen</PresentationFormat>
  <Paragraphs>449</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Reliability definition</vt:lpstr>
      <vt:lpstr>Reliability definition cont’d</vt:lpstr>
      <vt:lpstr>Probability of failure</vt:lpstr>
      <vt:lpstr>Mean-time-between-failure</vt:lpstr>
      <vt:lpstr>Reliability model</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vt:lpstr>
      <vt:lpstr>Expressing time t cont’d</vt:lpstr>
      <vt:lpstr>Experiments</vt:lpstr>
      <vt:lpstr>Result – node reliabilities</vt:lpstr>
      <vt:lpstr>Result – number of replicas</vt:lpstr>
      <vt:lpstr>Discussion</vt:lpstr>
      <vt:lpstr>PowerPoint Presentation</vt:lpstr>
      <vt:lpstr>Replication time example</vt:lpstr>
      <vt:lpstr>Demo – video transcoding</vt:lpstr>
      <vt:lpstr>Demo – video transcoding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333</cp:revision>
  <dcterms:created xsi:type="dcterms:W3CDTF">2016-04-26T11:03:39Z</dcterms:created>
  <dcterms:modified xsi:type="dcterms:W3CDTF">2016-05-26T14:03:26Z</dcterms:modified>
</cp:coreProperties>
</file>