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3"/>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2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58" r:id="rId41"/>
    <p:sldId id="263" r:id="rId42"/>
    <p:sldId id="276" r:id="rId43"/>
    <p:sldId id="277" r:id="rId44"/>
    <p:sldId id="278" r:id="rId45"/>
    <p:sldId id="368" r:id="rId46"/>
    <p:sldId id="369" r:id="rId47"/>
    <p:sldId id="367" r:id="rId48"/>
    <p:sldId id="379" r:id="rId49"/>
    <p:sldId id="365" r:id="rId50"/>
    <p:sldId id="376" r:id="rId51"/>
    <p:sldId id="38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en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Processen</a:t>
            </a:r>
            <a:r>
              <a:rPr lang="en-US" dirty="0" smtClean="0"/>
              <a:t> </a:t>
            </a:r>
            <a:r>
              <a:rPr lang="en-US" dirty="0" err="1" smtClean="0"/>
              <a:t>av</a:t>
            </a:r>
            <a:r>
              <a:rPr lang="en-US" dirty="0" smtClean="0"/>
              <a:t> </a:t>
            </a:r>
            <a:r>
              <a:rPr lang="en-US" dirty="0" err="1" smtClean="0"/>
              <a:t>detta</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endParaRPr lang="en-US" dirty="0" smtClean="0"/>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Första</a:t>
            </a:r>
            <a:r>
              <a:rPr lang="en-US" baseline="0" dirty="0" smtClean="0"/>
              <a:t> </a:t>
            </a:r>
            <a:r>
              <a:rPr lang="en-US" baseline="0" dirty="0" err="1" smtClean="0"/>
              <a:t>delen</a:t>
            </a:r>
            <a:r>
              <a:rPr lang="en-US" baseline="0" dirty="0" smtClean="0"/>
              <a:t> </a:t>
            </a:r>
            <a:r>
              <a:rPr lang="en-US" baseline="0" dirty="0" err="1" smtClean="0"/>
              <a:t>av</a:t>
            </a:r>
            <a:r>
              <a:rPr lang="en-US" baseline="0" dirty="0" smtClean="0"/>
              <a:t> </a:t>
            </a:r>
            <a:r>
              <a:rPr lang="en-US" baseline="0" dirty="0" err="1" smtClean="0"/>
              <a:t>optimeringen</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och</a:t>
            </a:r>
            <a:r>
              <a:rPr lang="en-US" baseline="0" dirty="0" smtClean="0"/>
              <a:t> den </a:t>
            </a:r>
            <a:r>
              <a:rPr lang="en-US" baseline="0" dirty="0" err="1" smtClean="0"/>
              <a:t>processen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r>
              <a:rPr lang="en-US" baseline="0" dirty="0" smtClean="0"/>
              <a:t>:</a:t>
            </a:r>
          </a:p>
          <a:p>
            <a:endParaRPr lang="en-US" baseline="0" dirty="0" smtClean="0"/>
          </a:p>
          <a:p>
            <a:r>
              <a:rPr lang="en-US" dirty="0" smtClean="0"/>
              <a:t>-</a:t>
            </a:r>
            <a:r>
              <a:rPr lang="en-US" baseline="0" dirty="0" smtClean="0"/>
              <a:t> </a:t>
            </a:r>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p>
          <a:p>
            <a:endParaRPr lang="en-US" baseline="0" dirty="0" smtClean="0"/>
          </a:p>
          <a:p>
            <a:r>
              <a:rPr lang="en-US" baseline="0" dirty="0" err="1" smtClean="0"/>
              <a:t>När</a:t>
            </a:r>
            <a:r>
              <a:rPr lang="en-US" baseline="0" dirty="0" smtClean="0"/>
              <a:t> vi nu </a:t>
            </a:r>
            <a:r>
              <a:rPr lang="en-US" baseline="0" dirty="0" err="1" smtClean="0"/>
              <a:t>har</a:t>
            </a:r>
            <a:r>
              <a:rPr lang="en-US" baseline="0" dirty="0" smtClean="0"/>
              <a:t> </a:t>
            </a:r>
            <a:r>
              <a:rPr lang="en-US" baseline="0" dirty="0" err="1" smtClean="0"/>
              <a:t>flyttat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behöver</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uppnå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dirty="0" smtClean="0"/>
              <a:t> </a:t>
            </a:r>
            <a:r>
              <a:rPr lang="en-US" dirty="0" err="1" smtClean="0"/>
              <a:t>körs</a:t>
            </a:r>
            <a:r>
              <a:rPr lang="en-US" dirty="0" smtClean="0"/>
              <a:t> sedan </a:t>
            </a:r>
            <a:r>
              <a:rPr lang="en-US" dirty="0" err="1" smtClean="0"/>
              <a:t>nästa</a:t>
            </a:r>
            <a:r>
              <a:rPr lang="en-US" dirty="0" smtClean="0"/>
              <a:t> del </a:t>
            </a:r>
            <a:r>
              <a:rPr lang="en-US" dirty="0" err="1" smtClean="0"/>
              <a:t>av</a:t>
            </a:r>
            <a:r>
              <a:rPr lang="en-US" dirty="0" smtClean="0"/>
              <a:t> </a:t>
            </a:r>
            <a:r>
              <a:rPr lang="en-US" dirty="0" err="1" smtClean="0"/>
              <a:t>optimeringen</a:t>
            </a:r>
            <a:r>
              <a:rPr lang="en-US" dirty="0" smtClean="0"/>
              <a:t>, </a:t>
            </a:r>
            <a:r>
              <a:rPr lang="en-US" dirty="0" err="1" smtClean="0"/>
              <a:t>där</a:t>
            </a:r>
            <a:r>
              <a:rPr lang="en-US" dirty="0" smtClean="0"/>
              <a:t> </a:t>
            </a:r>
            <a:r>
              <a:rPr lang="en-US"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ta </a:t>
            </a:r>
            <a:r>
              <a:rPr lang="en-US" baseline="0" dirty="0" err="1" smtClean="0"/>
              <a:t>bort</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överstiger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p>
          <a:p>
            <a:endParaRPr lang="en-US" baseline="0" dirty="0" smtClean="0"/>
          </a:p>
          <a:p>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a:t>
            </a:r>
            <a:r>
              <a:rPr lang="en-US" baseline="0" dirty="0" err="1" smtClean="0"/>
              <a:t>en</a:t>
            </a:r>
            <a:r>
              <a:rPr lang="en-US" baseline="0" dirty="0" smtClean="0"/>
              <a:t>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ett</a:t>
            </a:r>
            <a:r>
              <a:rPr lang="en-US" baseline="0" dirty="0" smtClean="0"/>
              <a:t> script </a:t>
            </a:r>
            <a:r>
              <a:rPr lang="en-US" baseline="0" dirty="0" err="1" smtClean="0"/>
              <a:t>startades</a:t>
            </a:r>
            <a:r>
              <a:rPr lang="en-US" baseline="0" dirty="0" smtClean="0"/>
              <a:t> </a:t>
            </a:r>
            <a:r>
              <a:rPr lang="en-US" baseline="0" dirty="0" err="1" smtClean="0"/>
              <a:t>en</a:t>
            </a:r>
            <a:r>
              <a:rPr lang="en-US" baseline="0" dirty="0" smtClean="0"/>
              <a:t> nod, </a:t>
            </a:r>
            <a:r>
              <a:rPr lang="en-US" baseline="0" dirty="0" err="1" smtClean="0"/>
              <a:t>scriptet</a:t>
            </a:r>
            <a:r>
              <a:rPr lang="en-US" baseline="0" dirty="0" smtClean="0"/>
              <a:t> </a:t>
            </a:r>
            <a:r>
              <a:rPr lang="en-US" baseline="0" dirty="0" err="1" smtClean="0"/>
              <a:t>sov</a:t>
            </a:r>
            <a:r>
              <a:rPr lang="en-US" baseline="0" dirty="0" smtClean="0"/>
              <a:t> sedan </a:t>
            </a:r>
            <a:r>
              <a:rPr lang="en-US" baseline="0" dirty="0" err="1" smtClean="0"/>
              <a:t>en</a:t>
            </a:r>
            <a:r>
              <a:rPr lang="en-US" baseline="0" dirty="0" smtClean="0"/>
              <a:t> </a:t>
            </a:r>
            <a:r>
              <a:rPr lang="en-US" baseline="0" dirty="0" err="1" smtClean="0"/>
              <a:t>tid</a:t>
            </a:r>
            <a:r>
              <a:rPr lang="en-US" baseline="0" dirty="0" smtClean="0"/>
              <a:t> </a:t>
            </a:r>
            <a:r>
              <a:rPr lang="en-US" baseline="0" dirty="0" err="1" smtClean="0"/>
              <a:t>t_S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sedan </a:t>
            </a:r>
            <a:r>
              <a:rPr lang="en-US" baseline="0" dirty="0" err="1" smtClean="0"/>
              <a:t>starta</a:t>
            </a:r>
            <a:r>
              <a:rPr lang="en-US" baseline="0" dirty="0" smtClean="0"/>
              <a:t> om </a:t>
            </a:r>
            <a:r>
              <a:rPr lang="en-US" baseline="0" dirty="0" err="1" smtClean="0"/>
              <a:t>noden</a:t>
            </a:r>
            <a:r>
              <a:rPr lang="en-US" baseline="0" dirty="0" smtClean="0"/>
              <a:t>.</a:t>
            </a:r>
          </a:p>
          <a:p>
            <a:endParaRPr lang="en-US" baseline="0" dirty="0" smtClean="0"/>
          </a:p>
          <a:p>
            <a:r>
              <a:rPr lang="en-US" baseline="0" dirty="0" err="1" smtClean="0"/>
              <a:t>Tiden</a:t>
            </a:r>
            <a:r>
              <a:rPr lang="en-US" baseline="0" dirty="0" smtClean="0"/>
              <a:t> </a:t>
            </a:r>
            <a:r>
              <a:rPr lang="en-US" baseline="0" dirty="0" err="1" smtClean="0"/>
              <a:t>t_S</a:t>
            </a:r>
            <a:r>
              <a:rPr lang="en-US" baseline="0" dirty="0" smtClean="0"/>
              <a:t> </a:t>
            </a:r>
            <a:r>
              <a:rPr lang="en-US" baseline="0" dirty="0" err="1" smtClean="0"/>
              <a:t>baserades</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MTBF vi </a:t>
            </a:r>
            <a:r>
              <a:rPr lang="en-US" baseline="0" dirty="0" err="1" smtClean="0"/>
              <a:t>ville</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skulle</a:t>
            </a:r>
            <a:r>
              <a:rPr lang="en-US" baseline="0" dirty="0" smtClean="0"/>
              <a:t> ha</a:t>
            </a:r>
          </a:p>
          <a:p>
            <a:endParaRPr lang="en-US" baseline="0" dirty="0" smtClean="0"/>
          </a:p>
          <a:p>
            <a:r>
              <a:rPr lang="en-US" baseline="0" dirty="0" smtClean="0"/>
              <a:t>%TODO Delete?</a:t>
            </a:r>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tiden </a:t>
            </a:r>
            <a:r>
              <a:rPr lang="sv-SE" baseline="0" dirty="0" err="1" smtClean="0"/>
              <a:t>t_S</a:t>
            </a:r>
            <a:r>
              <a:rPr lang="sv-SE" baseline="0" dirty="0" smtClean="0"/>
              <a:t> vara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 t.ex. har noder i samma rack lägre tillförlitlighet än noder i olika rack</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konsensusalgoritm för att upptäcka när ett felaktigt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När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säkert</a:t>
            </a:r>
            <a:r>
              <a:rPr lang="en-US" baseline="0" dirty="0" smtClean="0"/>
              <a:t> de </a:t>
            </a:r>
            <a:r>
              <a:rPr lang="en-US" baseline="0" dirty="0" err="1" smtClean="0"/>
              <a:t>är</a:t>
            </a:r>
            <a:r>
              <a:rPr lang="en-US" baseline="0" dirty="0" smtClean="0"/>
              <a:t> </a:t>
            </a:r>
            <a:r>
              <a:rPr lang="en-US" baseline="0" dirty="0" err="1" smtClean="0"/>
              <a:t>helt</a:t>
            </a:r>
            <a:r>
              <a:rPr lang="en-US" baseline="0" dirty="0" smtClean="0"/>
              <a:t> I </a:t>
            </a:r>
            <a:r>
              <a:rPr lang="en-US" baseline="0" dirty="0" err="1" smtClean="0"/>
              <a:t>fas</a:t>
            </a:r>
            <a:r>
              <a:rPr lang="en-US" baseline="0" dirty="0" smtClean="0"/>
              <a:t> </a:t>
            </a:r>
            <a:r>
              <a:rPr lang="en-US" baseline="0" dirty="0" err="1" smtClean="0"/>
              <a:t>längre</a:t>
            </a:r>
            <a:r>
              <a:rPr lang="en-US" baseline="0" dirty="0" smtClean="0"/>
              <a:t>. Om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utförs</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när</a:t>
            </a:r>
            <a:r>
              <a:rPr lang="en-US" baseline="0" dirty="0" smtClean="0"/>
              <a:t> de </a:t>
            </a:r>
            <a:r>
              <a:rPr lang="en-US" baseline="0" dirty="0" err="1" smtClean="0"/>
              <a:t>utförs</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då</a:t>
            </a:r>
            <a:r>
              <a:rPr lang="en-US" baseline="0" dirty="0" smtClean="0"/>
              <a:t> </a:t>
            </a:r>
            <a:r>
              <a:rPr lang="en-US" baseline="0" dirty="0" err="1" smtClean="0"/>
              <a:t>producera</a:t>
            </a:r>
            <a:r>
              <a:rPr lang="en-US" baseline="0" dirty="0" smtClean="0"/>
              <a:t> </a:t>
            </a:r>
            <a:r>
              <a:rPr lang="en-US" baseline="0" dirty="0" err="1" smtClean="0"/>
              <a:t>olika</a:t>
            </a:r>
            <a:r>
              <a:rPr lang="en-US" baseline="0" dirty="0" smtClean="0"/>
              <a:t> </a:t>
            </a:r>
            <a:r>
              <a:rPr lang="en-US" baseline="0" dirty="0" err="1" smtClean="0"/>
              <a:t>resultat</a:t>
            </a:r>
            <a:r>
              <a:rPr lang="en-US" baseline="0" dirty="0" smtClean="0"/>
              <a:t>. </a:t>
            </a:r>
          </a:p>
          <a:p>
            <a:endParaRPr lang="en-US" baseline="0" dirty="0" smtClean="0"/>
          </a:p>
          <a:p>
            <a:r>
              <a:rPr lang="en-US" baseline="0" dirty="0" smtClean="0"/>
              <a:t>Vi </a:t>
            </a:r>
            <a:r>
              <a:rPr lang="en-US" baseline="0" dirty="0" err="1" smtClean="0"/>
              <a:t>antar</a:t>
            </a:r>
            <a:r>
              <a:rPr lang="en-US" baseline="0" dirty="0" smtClean="0"/>
              <a:t> </a:t>
            </a:r>
            <a:r>
              <a:rPr lang="en-US" baseline="0" dirty="0" err="1" smtClean="0"/>
              <a:t>därför</a:t>
            </a:r>
            <a:r>
              <a:rPr lang="en-US" baseline="0" dirty="0" smtClean="0"/>
              <a:t> </a:t>
            </a:r>
            <a:r>
              <a:rPr lang="en-US" baseline="0" dirty="0" err="1" smtClean="0"/>
              <a:t>att</a:t>
            </a:r>
            <a:r>
              <a:rPr lang="en-US" baseline="0" dirty="0" smtClean="0"/>
              <a:t>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 </a:t>
            </a:r>
            <a:r>
              <a:rPr lang="en-US" baseline="0" dirty="0" err="1" smtClean="0"/>
              <a:t>är</a:t>
            </a:r>
            <a:r>
              <a:rPr lang="en-US" baseline="0" dirty="0" smtClean="0"/>
              <a:t> </a:t>
            </a:r>
            <a:r>
              <a:rPr lang="en-US" baseline="0" dirty="0" err="1" smtClean="0"/>
              <a:t>deterministiska</a:t>
            </a:r>
            <a:r>
              <a:rPr lang="en-US" baseline="0" dirty="0" smtClean="0"/>
              <a:t>, </a:t>
            </a:r>
            <a:r>
              <a:rPr lang="en-US" baseline="0" dirty="0" err="1" smtClean="0"/>
              <a:t>dvs</a:t>
            </a:r>
            <a:r>
              <a:rPr lang="en-US" baseline="0" dirty="0" smtClean="0"/>
              <a:t> </a:t>
            </a:r>
            <a:r>
              <a:rPr lang="en-US" baseline="0" dirty="0" err="1" smtClean="0"/>
              <a:t>givet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r>
              <a:rPr lang="is-I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4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a:p>
          <a:p>
            <a:pPr lvl="0">
              <a:buFont typeface="Arial" panose="020B0604020202020204" pitchFamily="34" charset="0"/>
              <a:buChar char="•"/>
            </a:pPr>
            <a:endParaRPr lang="en-US" dirty="0" smtClean="0"/>
          </a:p>
          <a:p>
            <a:pPr marL="0" lvl="0" indent="0">
              <a:buNone/>
            </a:pPr>
            <a:r>
              <a:rPr lang="en-US" dirty="0" smtClean="0"/>
              <a:t>Calculating MTBF</a:t>
            </a:r>
            <a:endParaRPr lang="en-US" dirty="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79" y="5275405"/>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79" y="5275405"/>
                <a:ext cx="10058400" cy="66684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p>
              <a:p>
                <a:pPr marL="0" lvl="0" indent="0">
                  <a:buNone/>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a:t>
            </a:r>
            <a:endParaRPr lang="en-US" dirty="0"/>
          </a:p>
        </p:txBody>
      </p:sp>
      <p:pic>
        <p:nvPicPr>
          <p:cNvPr id="7" name="Platshållare för innehåll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46263"/>
            <a:ext cx="7200494" cy="4022725"/>
          </a:xfr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m:t>
                    </m:r>
                    <m:r>
                      <a:rPr lang="sv-SE" i="1">
                        <a:latin typeface="Cambria Math" panose="02040503050406030204" pitchFamily="18" charset="0"/>
                        <a:ea typeface="Cambria Math" panose="02040503050406030204" pitchFamily="18" charset="0"/>
                      </a:rPr>
                      <m:t>≤0.999</m:t>
                    </m:r>
                    <m:r>
                      <a:rPr lang="sv-SE" i="1">
                        <a:latin typeface="Cambria Math" panose="02040503050406030204" pitchFamily="18" charset="0"/>
                        <a:ea typeface="Cambria Math" panose="02040503050406030204" pitchFamily="18" charset="0"/>
                      </a:rPr>
                      <m:t>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&gt;0.999 → </m:t>
                    </m:r>
                  </m:oMath>
                </a14:m>
                <a:r>
                  <a:rPr lang="sv-SE" dirty="0" smtClean="0"/>
                  <a:t>We’re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a:t>
            </a:r>
            <a:r>
              <a:rPr lang="en-US" dirty="0" smtClean="0"/>
              <a:t>reliable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46263"/>
            <a:ext cx="5088910" cy="4022725"/>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4" name="Platshållare för innehåll 3"/>
          <p:cNvPicPr>
            <a:picLocks noGrp="1" noChangeAspect="1"/>
          </p:cNvPicPr>
          <p:nvPr>
            <p:ph idx="1"/>
          </p:nvPr>
        </p:nvPicPr>
        <p:blipFill rotWithShape="1">
          <a:blip r:embed="rId3">
            <a:extLst>
              <a:ext uri="{28A0092B-C50C-407E-A947-70E740481C1C}">
                <a14:useLocalDpi xmlns:a14="http://schemas.microsoft.com/office/drawing/2010/main" val="0"/>
              </a:ext>
            </a:extLst>
          </a:blip>
          <a:srcRect r="16546"/>
          <a:stretch/>
        </p:blipFill>
        <p:spPr>
          <a:xfrm>
            <a:off x="1097280" y="2428405"/>
            <a:ext cx="6169282" cy="237205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smtClean="0"/>
              <a:t>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53442"/>
            <a:ext cx="4573946" cy="3615652"/>
          </a:xfrm>
          <a:prstGeom prst="rect">
            <a:avLst/>
          </a:prstGeom>
        </p:spPr>
      </p:pic>
      <p:pic>
        <p:nvPicPr>
          <p:cNvPr id="6" name="Bildobjekt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a:t>
            </a:r>
            <a:r>
              <a:rPr lang="en-US" dirty="0" smtClean="0"/>
              <a:t>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Create replica on E</a:t>
            </a: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Remove replica from D</a:t>
            </a: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en-US" i="1" dirty="0" smtClean="0"/>
                  <a:t>...”</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a:t>
                </a:r>
                <a:r>
                  <a:rPr lang="en-US" dirty="0" smtClean="0"/>
                  <a:t>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6" name="Bildobjekt 5"/>
          <p:cNvPicPr>
            <a:picLocks noChangeAspect="1"/>
          </p:cNvPicPr>
          <p:nvPr/>
        </p:nvPicPr>
        <p:blipFill rotWithShape="1">
          <a:blip r:embed="rId3">
            <a:extLst>
              <a:ext uri="{28A0092B-C50C-407E-A947-70E740481C1C}">
                <a14:useLocalDpi xmlns:a14="http://schemas.microsoft.com/office/drawing/2010/main" val="0"/>
              </a:ext>
            </a:extLst>
          </a:blip>
          <a:srcRect r="17523"/>
          <a:stretch/>
        </p:blipFill>
        <p:spPr>
          <a:xfrm>
            <a:off x="1097280" y="2965459"/>
            <a:ext cx="4554490" cy="1771912"/>
          </a:xfrm>
          <a:prstGeom prst="rect">
            <a:avLst/>
          </a:prstGeom>
        </p:spPr>
      </p:pic>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a:t>
                </a:r>
                <a:r>
                  <a:rPr lang="is-IS" dirty="0" smtClean="0"/>
                  <a:t>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is-IS" dirty="0" smtClean="0"/>
                  <a:t>reliability</a:t>
                </a:r>
                <a:r>
                  <a:rPr lang="sv-SE" dirty="0" smtClean="0"/>
                  <a:t>:</a:t>
                </a:r>
              </a:p>
              <a:p>
                <a:pPr marL="0" lv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m:t>
                        </m:r>
                        <m:r>
                          <a:rPr lang="sv-SE" b="0" i="1" smtClean="0">
                            <a:latin typeface="Cambria Math" panose="02040503050406030204" pitchFamily="18" charset="0"/>
                          </a:rPr>
                          <m:t>9</m:t>
                        </m:r>
                      </m:e>
                    </m:d>
                    <m:r>
                      <a:rPr lang="sv-SE" i="1" smtClean="0">
                        <a:latin typeface="Cambria Math" panose="02040503050406030204" pitchFamily="18" charset="0"/>
                        <a:ea typeface="Cambria Math" panose="02040503050406030204" pitchFamily="18" charset="0"/>
                      </a:rPr>
                      <m:t>∙</m:t>
                    </m:r>
                    <m:d>
                      <m:dPr>
                        <m:ctrlPr>
                          <a:rPr lang="sv-SE" b="0" i="1" smtClean="0">
                            <a:latin typeface="Cambria Math" panose="02040503050406030204" pitchFamily="18" charset="0"/>
                            <a:ea typeface="Cambria Math" panose="02040503050406030204" pitchFamily="18" charset="0"/>
                          </a:rPr>
                        </m:ctrlPr>
                      </m:dPr>
                      <m:e>
                        <m:r>
                          <a:rPr lang="sv-SE" b="0" i="1" smtClean="0">
                            <a:latin typeface="Cambria Math" panose="02040503050406030204" pitchFamily="18" charset="0"/>
                            <a:ea typeface="Cambria Math" panose="02040503050406030204" pitchFamily="18" charset="0"/>
                          </a:rPr>
                          <m:t>1−0.95</m:t>
                        </m:r>
                      </m:e>
                    </m:d>
                    <m:r>
                      <a:rPr lang="sv-SE" i="1" smtClean="0">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oMath>
                </a14:m>
                <a:endParaRPr lang="sv-SE" i="1" dirty="0" smtClean="0">
                  <a:latin typeface="Cambria Math" panose="02040503050406030204" pitchFamily="18" charset="0"/>
                  <a:ea typeface="Cambria Math" panose="02040503050406030204" pitchFamily="18" charset="0"/>
                </a:endParaRPr>
              </a:p>
              <a:p>
                <a:pPr marL="0" lvl="0" indent="0">
                  <a:lnSpc>
                    <a:spcPct val="100000"/>
                  </a:lnSpc>
                  <a:spcBef>
                    <a:spcPts val="0"/>
                  </a:spcBef>
                  <a:spcAft>
                    <a:spcPts val="0"/>
                  </a:spcAft>
                  <a:buClrTx/>
                  <a:buSzTx/>
                  <a:buNone/>
                  <a:defRPr/>
                </a:pPr>
                <a:r>
                  <a:rPr lang="sv-SE" b="0" dirty="0" smtClean="0">
                    <a:ea typeface="Cambria Math" panose="02040503050406030204" pitchFamily="18" charset="0"/>
                  </a:rPr>
                  <a:t>   </a:t>
                </a:r>
                <a14:m>
                  <m:oMath xmlns:m="http://schemas.openxmlformats.org/officeDocument/2006/math">
                    <m:r>
                      <a:rPr lang="sv-SE" b="0" i="1" smtClean="0">
                        <a:latin typeface="Cambria Math" panose="02040503050406030204" pitchFamily="18" charset="0"/>
                        <a:ea typeface="Cambria Math" panose="02040503050406030204" pitchFamily="18" charset="0"/>
                      </a:rPr>
                      <m:t>=0.99995</m:t>
                    </m:r>
                  </m:oMath>
                </a14:m>
                <a:endParaRPr lang="is-I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t>
                </a:r>
                <a:r>
                  <a:rPr lang="en-US" dirty="0" smtClean="0"/>
                  <a:t>(T2):</a:t>
                </a:r>
                <a:endParaRPr lang="en-US" dirty="0" smtClean="0"/>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m:t>
                        </m:r>
                        <m:r>
                          <a:rPr lang="sv-SE" i="1">
                            <a:latin typeface="Cambria Math" panose="02040503050406030204" pitchFamily="18" charset="0"/>
                          </a:rPr>
                          <m:t>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&gt;0.999 →</m:t>
                    </m:r>
                    <m:r>
                      <a:rPr lang="sv-SE" i="1">
                        <a:latin typeface="Cambria Math" panose="02040503050406030204" pitchFamily="18" charset="0"/>
                        <a:ea typeface="Cambria Math" panose="02040503050406030204" pitchFamily="18" charset="0"/>
                      </a:rPr>
                      <m:t> </m:t>
                    </m:r>
                  </m:oMath>
                </a14:m>
                <a:r>
                  <a:rPr lang="it-IT" dirty="0" smtClean="0"/>
                  <a:t>Delete T2</a:t>
                </a:r>
                <a:r>
                  <a:rPr lang="it-IT" dirty="0" smtClean="0"/>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lvl="0" indent="0">
                  <a:lnSpc>
                    <a:spcPct val="100000"/>
                  </a:lnSpc>
                  <a:spcBef>
                    <a:spcPts val="0"/>
                  </a:spcBef>
                  <a:spcAft>
                    <a:spcPts val="0"/>
                  </a:spcAft>
                  <a:buClrTx/>
                  <a:buSzTx/>
                  <a:buNone/>
                  <a:defRPr/>
                </a:pPr>
                <a:r>
                  <a:rPr lang="sv-SE" dirty="0" err="1"/>
                  <a:t>Current</a:t>
                </a:r>
                <a:r>
                  <a:rPr lang="sv-SE" dirty="0"/>
                  <a:t> </a:t>
                </a:r>
                <a:r>
                  <a:rPr lang="is-IS" dirty="0"/>
                  <a:t>reliability</a:t>
                </a:r>
                <a:r>
                  <a:rPr lang="sv-SE" dirty="0"/>
                  <a:t>:</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t>
                </a:r>
                <a:r>
                  <a:rPr lang="en-US" dirty="0" smtClean="0"/>
                  <a:t>(T1):</a:t>
                </a:r>
                <a:endParaRPr lang="en-US" dirty="0" smtClean="0"/>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a:t>
                </a:r>
                <a:r>
                  <a:rPr lang="it-IT" dirty="0" smtClean="0"/>
                  <a:t>We’re done.</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smtClean="0"/>
              <a:t>failure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582" y="1845734"/>
            <a:ext cx="6393214" cy="3571719"/>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 _TODO pic</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_TODO, pic</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r>
                  <a:rPr lang="en-US" i="1" dirty="0" smtClean="0"/>
                  <a:t>T</a:t>
                </a:r>
                <a:r>
                  <a:rPr lang="en-US" i="1" baseline="-25000" dirty="0"/>
                  <a:t>d</a:t>
                </a:r>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r>
                  <a:rPr lang="en-US" i="1" dirty="0" smtClean="0"/>
                  <a:t>T</a:t>
                </a:r>
                <a:r>
                  <a:rPr lang="en-US" i="1" baseline="-25000" dirty="0" smtClean="0"/>
                  <a:t>R</a:t>
                </a:r>
                <a:r>
                  <a:rPr lang="en-US" dirty="0" smtClean="0"/>
                  <a:t> varies.</a:t>
                </a:r>
              </a:p>
              <a:p>
                <a:pPr marL="0" indent="0">
                  <a:buNone/>
                </a:pPr>
                <a:r>
                  <a:rPr lang="en-US" i="1" dirty="0" smtClean="0"/>
                  <a:t>T</a:t>
                </a:r>
                <a:r>
                  <a:rPr lang="en-US" i="1" baseline="-25000" dirty="0" smtClean="0"/>
                  <a:t>R</a:t>
                </a:r>
                <a:r>
                  <a:rPr lang="en-US" dirty="0" smtClean="0"/>
                  <a:t> varies depending on:</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4"/>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marL="0" indent="0">
              <a:buNone/>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marL="0" indent="0">
              <a:buNone/>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a:t>
            </a:r>
            <a:r>
              <a:rPr lang="en-US" dirty="0" smtClean="0"/>
              <a:t>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095043"/>
            <a:ext cx="4401164" cy="1762371"/>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self-adapting </a:t>
            </a:r>
            <a:r>
              <a:rPr lang="en-US" dirty="0" smtClean="0"/>
              <a:t>behavior</a:t>
            </a:r>
            <a:endParaRPr lang="en-US" dirty="0"/>
          </a:p>
        </p:txBody>
      </p:sp>
      <p:sp>
        <p:nvSpPr>
          <p:cNvPr id="3" name="Content Placeholder 2"/>
          <p:cNvSpPr>
            <a:spLocks noGrp="1"/>
          </p:cNvSpPr>
          <p:nvPr>
            <p:ph idx="1"/>
          </p:nvPr>
        </p:nvSpPr>
        <p:spPr/>
        <p:txBody>
          <a:bodyPr/>
          <a:lstStyle/>
          <a:p>
            <a:pPr marL="0" indent="0">
              <a:buNone/>
            </a:pPr>
            <a:r>
              <a:rPr lang="en-US" dirty="0" smtClean="0"/>
              <a:t>Setup:</a:t>
            </a:r>
          </a:p>
          <a:p>
            <a:pPr lvl="1">
              <a:buFont typeface="Arial" charset="0"/>
              <a:buChar char="•"/>
            </a:pPr>
            <a:r>
              <a:rPr lang="en-US" dirty="0" smtClean="0"/>
              <a:t>10 nodes</a:t>
            </a:r>
          </a:p>
          <a:p>
            <a:pPr lvl="1">
              <a:buFont typeface="Arial" charset="0"/>
              <a:buChar char="•"/>
            </a:pPr>
            <a:r>
              <a:rPr lang="en-US" dirty="0" smtClean="0"/>
              <a:t>Required </a:t>
            </a:r>
            <a:r>
              <a:rPr lang="en-US" dirty="0"/>
              <a:t>reliability: </a:t>
            </a:r>
            <a:r>
              <a:rPr lang="en-US" dirty="0" smtClean="0"/>
              <a:t>0.999</a:t>
            </a:r>
          </a:p>
          <a:p>
            <a:pPr lvl="1">
              <a:buFont typeface="Arial" charset="0"/>
              <a:buChar char="•"/>
            </a:pPr>
            <a:r>
              <a:rPr lang="en-US" dirty="0" smtClean="0"/>
              <a:t>Time </a:t>
            </a:r>
            <a:r>
              <a:rPr lang="en-US" i="1" dirty="0" smtClean="0"/>
              <a:t>t</a:t>
            </a:r>
            <a:r>
              <a:rPr lang="en-US" dirty="0" smtClean="0"/>
              <a:t>: 710 </a:t>
            </a:r>
            <a:r>
              <a:rPr lang="en-US" dirty="0" err="1" smtClean="0"/>
              <a:t>ms</a:t>
            </a: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006" y="2143003"/>
            <a:ext cx="6393840" cy="3428821"/>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All values such as heartbeat timeout time, default MTBF/replication time, etc. was chosen so that we could run experiments for a couple of minutes and still have a lot of failures</a:t>
            </a:r>
          </a:p>
          <a:p>
            <a:pPr marL="0" indent="0">
              <a:buNone/>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dirty="0" err="1" smtClean="0"/>
              <a:t>här</a:t>
            </a:r>
            <a:r>
              <a:rPr lang="en-US" dirty="0" smtClean="0"/>
              <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a:bodyPr>
          <a:lstStyle/>
          <a:p>
            <a:pPr marL="0" indent="0">
              <a:buNone/>
            </a:pPr>
            <a:r>
              <a:rPr lang="en-US" dirty="0" smtClean="0"/>
              <a:t>Investigate the scalability of our model</a:t>
            </a:r>
          </a:p>
          <a:p>
            <a:pPr lvl="1">
              <a:buFont typeface="Arial" panose="020B0604020202020204" pitchFamily="34" charset="0"/>
              <a:buChar char="•"/>
            </a:pPr>
            <a:r>
              <a:rPr lang="en-US" dirty="0" smtClean="0"/>
              <a:t>Only tested using a cluster of 6 servers</a:t>
            </a:r>
          </a:p>
          <a:p>
            <a:pPr marL="0" indent="0">
              <a:buNone/>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Taking current nodes into account, e.g. nodes in same rack has less reliability than two nodes in different racks</a:t>
            </a:r>
          </a:p>
          <a:p>
            <a:pPr lvl="1">
              <a:buFont typeface="Arial" panose="020B0604020202020204" pitchFamily="34" charset="0"/>
              <a:buChar char="•"/>
            </a:pPr>
            <a:r>
              <a:rPr lang="en-US" dirty="0" smtClean="0"/>
              <a:t>Applying machine learning</a:t>
            </a:r>
          </a:p>
          <a:p>
            <a:pPr marL="0" indent="0">
              <a:buNone/>
            </a:pPr>
            <a:r>
              <a:rPr lang="en-US" dirty="0" smtClean="0"/>
              <a:t>Adding a consensus algorithm</a:t>
            </a:r>
          </a:p>
          <a:p>
            <a:pPr lvl="1">
              <a:buFont typeface="Arial" panose="020B0604020202020204" pitchFamily="34" charset="0"/>
              <a:buChar char="•"/>
            </a:pPr>
            <a:r>
              <a:rPr lang="en-US" dirty="0" smtClean="0"/>
              <a:t>Detect nodes producing incorrect output</a:t>
            </a:r>
          </a:p>
          <a:p>
            <a:pPr marL="0" indent="0">
              <a:buNone/>
            </a:pPr>
            <a:r>
              <a:rPr lang="en-US" dirty="0" smtClean="0"/>
              <a:t>Task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This 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4075890"/>
            <a:ext cx="3873643" cy="2256817"/>
          </a:xfrm>
          <a:prstGeom prst="rect">
            <a:avLst/>
          </a:prstGeom>
        </p:spPr>
      </p:pic>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Deterministic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The task </a:t>
                </a:r>
                <a:r>
                  <a:rPr lang="en-US" i="1" dirty="0" smtClean="0"/>
                  <a:t>T</a:t>
                </a:r>
                <a:r>
                  <a:rPr lang="en-US" dirty="0" smtClean="0"/>
                  <a:t>, performs deterministic calculations on the input. </a:t>
                </a:r>
                <a:endParaRPr lang="en-US" dirty="0"/>
              </a:p>
              <a:p>
                <a:pPr lvl="1">
                  <a:lnSpc>
                    <a:spcPct val="100000"/>
                  </a:lnSpc>
                  <a:spcBef>
                    <a:spcPts val="0"/>
                  </a:spcBef>
                  <a:spcAft>
                    <a:spcPts val="0"/>
                  </a:spcAft>
                  <a:buFont typeface="Arial" panose="020B0604020202020204" pitchFamily="34" charset="0"/>
                  <a:buChar char="•"/>
                </a:pPr>
                <a:r>
                  <a:rPr lang="en-US" dirty="0" smtClean="0"/>
                  <a:t>Same input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same output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515" t="-909"/>
                </a:stretch>
              </a:blipFill>
            </p:spPr>
            <p:txBody>
              <a:bodyPr/>
              <a:lstStyle/>
              <a:p>
                <a:r>
                  <a:rPr lang="sv-SE">
                    <a:noFill/>
                  </a:rPr>
                  <a:t> </a:t>
                </a:r>
              </a:p>
            </p:txBody>
          </p:sp>
        </mc:Fallback>
      </mc:AlternateContent>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4161</TotalTime>
  <Words>5080</Words>
  <Application>Microsoft Office PowerPoint</Application>
  <PresentationFormat>Bredbild</PresentationFormat>
  <Paragraphs>560</Paragraphs>
  <Slides>51</Slides>
  <Notes>50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51</vt:i4>
      </vt:variant>
    </vt:vector>
  </HeadingPairs>
  <TitlesOfParts>
    <vt:vector size="57"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Deterministic functions</vt:lpstr>
      <vt:lpstr>Reliability definition</vt:lpstr>
      <vt:lpstr>Reliability definition cont’d</vt:lpstr>
      <vt:lpstr>Probability of failure</vt:lpstr>
      <vt:lpstr>Mean-time-between-failure</vt:lpstr>
      <vt:lpstr>Reliability model</vt:lpstr>
      <vt:lpstr>Ensuring reliability</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cont’d</vt:lpstr>
      <vt:lpstr>Handling node failure example _TODO pic</vt:lpstr>
      <vt:lpstr>Handling node failure cont’d _TODO pic</vt:lpstr>
      <vt:lpstr>Handling node failure cont’d _TODO pic</vt:lpstr>
      <vt:lpstr>Handling node failure cont’d _TODO, pic</vt:lpstr>
      <vt:lpstr>Handling node failure cont’d _TODO pic</vt:lpstr>
      <vt:lpstr>Expressing time t</vt:lpstr>
      <vt:lpstr>Expressing time t</vt:lpstr>
      <vt:lpstr>Expressing time t cont’d</vt:lpstr>
      <vt:lpstr>Experiments</vt:lpstr>
      <vt:lpstr>Simulating node failure</vt:lpstr>
      <vt:lpstr>Test self-adapting behavior</vt:lpstr>
      <vt:lpstr>Result – node reliabilities</vt:lpstr>
      <vt:lpstr>Result – number of replicas</vt:lpstr>
      <vt:lpstr>Discussion</vt:lpstr>
      <vt:lpstr>Discussion cont’d</vt:lpstr>
      <vt:lpstr>Discussion - replication time example</vt:lpstr>
      <vt:lpstr>Conclusion – ha med något sånt här?</vt:lpstr>
      <vt:lpstr>Future work</vt:lpstr>
      <vt:lpstr>Demo – video transcoding</vt:lpstr>
      <vt:lpstr>Demo – video transcoding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318</cp:revision>
  <dcterms:created xsi:type="dcterms:W3CDTF">2016-04-26T11:03:39Z</dcterms:created>
  <dcterms:modified xsi:type="dcterms:W3CDTF">2016-05-26T10:32:19Z</dcterms:modified>
</cp:coreProperties>
</file>