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6"/>
  </p:notesMasterIdLst>
  <p:sldIdLst>
    <p:sldId id="256" r:id="rId2"/>
    <p:sldId id="257" r:id="rId3"/>
    <p:sldId id="288" r:id="rId4"/>
    <p:sldId id="329" r:id="rId5"/>
    <p:sldId id="331" r:id="rId6"/>
    <p:sldId id="370" r:id="rId7"/>
    <p:sldId id="307" r:id="rId8"/>
    <p:sldId id="338" r:id="rId9"/>
    <p:sldId id="330" r:id="rId10"/>
    <p:sldId id="302" r:id="rId11"/>
    <p:sldId id="322" r:id="rId12"/>
    <p:sldId id="323" r:id="rId13"/>
    <p:sldId id="303" r:id="rId14"/>
    <p:sldId id="310" r:id="rId15"/>
    <p:sldId id="345" r:id="rId16"/>
    <p:sldId id="346" r:id="rId17"/>
    <p:sldId id="347" r:id="rId18"/>
    <p:sldId id="340" r:id="rId19"/>
    <p:sldId id="348" r:id="rId20"/>
    <p:sldId id="349" r:id="rId21"/>
    <p:sldId id="352" r:id="rId22"/>
    <p:sldId id="353" r:id="rId23"/>
    <p:sldId id="355" r:id="rId24"/>
    <p:sldId id="360" r:id="rId25"/>
    <p:sldId id="356" r:id="rId26"/>
    <p:sldId id="359" r:id="rId27"/>
    <p:sldId id="357" r:id="rId28"/>
    <p:sldId id="358" r:id="rId29"/>
    <p:sldId id="311" r:id="rId30"/>
    <p:sldId id="321" r:id="rId31"/>
    <p:sldId id="339" r:id="rId32"/>
    <p:sldId id="313" r:id="rId33"/>
    <p:sldId id="314" r:id="rId34"/>
    <p:sldId id="315" r:id="rId35"/>
    <p:sldId id="316" r:id="rId36"/>
    <p:sldId id="317" r:id="rId37"/>
    <p:sldId id="318" r:id="rId38"/>
    <p:sldId id="332" r:id="rId39"/>
    <p:sldId id="336" r:id="rId40"/>
    <p:sldId id="337" r:id="rId41"/>
    <p:sldId id="294" r:id="rId42"/>
    <p:sldId id="297" r:id="rId43"/>
    <p:sldId id="298" r:id="rId44"/>
    <p:sldId id="299" r:id="rId45"/>
    <p:sldId id="258" r:id="rId46"/>
    <p:sldId id="263" r:id="rId47"/>
    <p:sldId id="276" r:id="rId48"/>
    <p:sldId id="277" r:id="rId49"/>
    <p:sldId id="278" r:id="rId50"/>
    <p:sldId id="368" r:id="rId51"/>
    <p:sldId id="369" r:id="rId52"/>
    <p:sldId id="366" r:id="rId53"/>
    <p:sldId id="367" r:id="rId54"/>
    <p:sldId id="365"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dirty="0" smtClean="0"/>
              <a:t> </a:t>
            </a:r>
            <a:r>
              <a:rPr lang="en-US" dirty="0" err="1" smtClean="0"/>
              <a:t>för</a:t>
            </a:r>
            <a:r>
              <a:rPr lang="en-US" dirty="0" smtClean="0"/>
              <a:t> en</a:t>
            </a:r>
            <a:r>
              <a:rPr lang="en-US" baseline="0" dirty="0" smtClean="0"/>
              <a:t> </a:t>
            </a:r>
            <a:r>
              <a:rPr lang="en-US" baseline="0" dirty="0" err="1" smtClean="0"/>
              <a:t>applikation</a:t>
            </a:r>
            <a:r>
              <a:rPr lang="en-US" baseline="0" dirty="0" smtClean="0"/>
              <a:t> med n </a:t>
            </a:r>
            <a:r>
              <a:rPr lang="en-US" baseline="0" dirty="0" err="1" smtClean="0"/>
              <a:t>replikor</a:t>
            </a:r>
            <a:r>
              <a:rPr lang="en-US" baseline="0" dirty="0" smtClean="0"/>
              <a:t> </a:t>
            </a:r>
            <a:r>
              <a:rPr lang="en-US" baseline="0" dirty="0" err="1" smtClean="0"/>
              <a:t>blir</a:t>
            </a:r>
            <a:r>
              <a:rPr lang="en-US" baseline="0" dirty="0" smtClean="0"/>
              <a:t> </a:t>
            </a:r>
            <a:r>
              <a:rPr lang="en-US" baseline="0" dirty="0" err="1" smtClean="0"/>
              <a:t>då</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a:t>
            </a:r>
            <a:r>
              <a:rPr lang="en-US" baseline="0" dirty="0" err="1" smtClean="0"/>
              <a:t>dvs</a:t>
            </a:r>
            <a:r>
              <a:rPr lang="en-US" baseline="0" dirty="0" smtClean="0"/>
              <a:t> </a:t>
            </a:r>
            <a:r>
              <a:rPr lang="is-I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417499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Om vi </a:t>
            </a:r>
            <a:r>
              <a:rPr lang="en-US" sz="1200" b="0" i="0" kern="1200" dirty="0" err="1" smtClean="0">
                <a:solidFill>
                  <a:schemeClr val="tx1"/>
                </a:solidFill>
                <a:effectLst/>
                <a:latin typeface="+mn-lt"/>
                <a:ea typeface="+mn-ea"/>
                <a:cs typeface="+mn-cs"/>
              </a:rPr>
              <a:t>vidare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antar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inträffar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replikor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ersätts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av</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tillförlitligheten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definieras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minst</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överlever</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tid</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från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inträffar</a:t>
            </a:r>
            <a:r>
              <a:rPr lang="en-US" sz="1200" b="0" i="0" kern="1200" dirty="0" smtClean="0">
                <a:solidFill>
                  <a:schemeClr val="tx1"/>
                </a:solidFill>
                <a:effectLst/>
                <a:latin typeface="+mn-lt"/>
                <a:ea typeface="+mn-ea"/>
                <a:cs typeface="+mn-cs"/>
              </a:rPr>
              <a:t> tills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igång</a:t>
            </a:r>
            <a:r>
              <a:rPr lang="en-US" sz="1200" b="0" i="0" kern="1200" dirty="0" smtClean="0">
                <a:solidFill>
                  <a:schemeClr val="tx1"/>
                </a:solidFill>
                <a:effectLst/>
                <a:latin typeface="+mn-lt"/>
                <a:ea typeface="+mn-ea"/>
                <a:cs typeface="+mn-cs"/>
              </a:rPr>
              <a:t>. </a:t>
            </a: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vårt</a:t>
            </a:r>
            <a:r>
              <a:rPr lang="en-US" sz="1200" b="0" i="0" kern="1200" dirty="0" smtClean="0">
                <a:solidFill>
                  <a:schemeClr val="tx1"/>
                </a:solidFill>
                <a:effectLst/>
                <a:latin typeface="+mn-lt"/>
                <a:ea typeface="+mn-ea"/>
                <a:cs typeface="+mn-cs"/>
              </a:rPr>
              <a:t> fall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replicera</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Tillförlitligheten kan då skrivas som sannolikheten att inte alla noder</a:t>
            </a:r>
            <a:r>
              <a:rPr lang="sv-SE" baseline="0" noProof="0" dirty="0" smtClean="0"/>
              <a:t> som har en </a:t>
            </a:r>
            <a:r>
              <a:rPr lang="sv-SE" baseline="0" noProof="0" dirty="0" err="1" smtClean="0"/>
              <a:t>replika</a:t>
            </a:r>
            <a:r>
              <a:rPr lang="sv-SE" baseline="0" noProof="0" dirty="0" smtClean="0"/>
              <a:t> dör under tiden </a:t>
            </a:r>
            <a:r>
              <a:rPr lang="sv-SE" i="1" baseline="0" noProof="0" dirty="0" smtClean="0"/>
              <a:t>t</a:t>
            </a:r>
            <a:r>
              <a:rPr lang="sv-SE" i="0" baseline="0" noProof="0" dirty="0" smtClean="0"/>
              <a:t>, dvs innan vi hunnit skapa en ny </a:t>
            </a:r>
            <a:r>
              <a:rPr lang="sv-SE" i="0" baseline="0" noProof="0" dirty="0" err="1" smtClean="0"/>
              <a:t>replika</a:t>
            </a:r>
            <a:r>
              <a:rPr lang="sv-SE" i="0" baseline="0" noProof="0" dirty="0" smtClean="0"/>
              <a:t>.</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a:t>
            </a:r>
            <a:r>
              <a:rPr lang="en-US" baseline="0" dirty="0" err="1" smtClean="0"/>
              <a:t>en</a:t>
            </a:r>
            <a:r>
              <a:rPr lang="en-US" baseline="0" dirty="0" smtClean="0"/>
              <a:t> application </a:t>
            </a:r>
            <a:r>
              <a:rPr lang="en-US" baseline="0" dirty="0" err="1" smtClean="0"/>
              <a:t>körs</a:t>
            </a:r>
            <a:r>
              <a:rPr lang="en-US" baseline="0" dirty="0" smtClean="0"/>
              <a:t> </a:t>
            </a:r>
            <a:r>
              <a:rPr lang="en-US" baseline="0" dirty="0" err="1" smtClean="0"/>
              <a:t>följande</a:t>
            </a:r>
            <a:r>
              <a:rPr lang="en-US" baseline="0" dirty="0" smtClean="0"/>
              <a:t> </a:t>
            </a:r>
            <a:r>
              <a:rPr lang="en-US" baseline="0" dirty="0" err="1" smtClean="0"/>
              <a:t>algoritm</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just nu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 </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a:t>
            </a:r>
            <a:r>
              <a:rPr lang="en-US" baseline="0" dirty="0" err="1" smtClean="0"/>
              <a:t>en</a:t>
            </a:r>
            <a:r>
              <a:rPr lang="en-US" baseline="0" dirty="0" smtClean="0"/>
              <a:t>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tillfärlitliga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 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Därefter</a:t>
            </a:r>
            <a:r>
              <a:rPr lang="en-US" dirty="0" smtClean="0"/>
              <a:t>, </a:t>
            </a:r>
            <a:r>
              <a:rPr lang="en-US" dirty="0" err="1" smtClean="0"/>
              <a:t>när</a:t>
            </a:r>
            <a:r>
              <a:rPr lang="en-US" dirty="0" smtClean="0"/>
              <a:t> vi </a:t>
            </a:r>
            <a:r>
              <a:rPr lang="en-US" dirty="0" err="1" smtClean="0"/>
              <a:t>flyttat</a:t>
            </a:r>
            <a:r>
              <a:rPr lang="en-US" dirty="0" smtClean="0"/>
              <a:t> </a:t>
            </a:r>
            <a:r>
              <a:rPr lang="en-US" dirty="0" err="1" smtClean="0"/>
              <a:t>alla</a:t>
            </a:r>
            <a:r>
              <a:rPr lang="en-US" dirty="0" smtClean="0"/>
              <a:t> </a:t>
            </a:r>
            <a:r>
              <a:rPr lang="en-US" dirty="0" err="1" smtClean="0"/>
              <a:t>replikor</a:t>
            </a:r>
            <a:r>
              <a:rPr lang="en-US" dirty="0" smtClean="0"/>
              <a:t> till de</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behöver</a:t>
            </a:r>
            <a:r>
              <a:rPr lang="en-US" baseline="0" dirty="0" smtClean="0"/>
              <a:t> </a:t>
            </a:r>
            <a:r>
              <a:rPr lang="en-US" baseline="0" dirty="0" err="1" smtClean="0"/>
              <a:t>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längre</a:t>
            </a:r>
            <a:r>
              <a:rPr lang="en-US" baseline="0" dirty="0" smtClean="0"/>
              <a:t>.</a:t>
            </a:r>
          </a:p>
          <a:p>
            <a:endParaRPr lang="en-US" baseline="0" dirty="0" smtClean="0"/>
          </a:p>
          <a:p>
            <a:r>
              <a:rPr lang="en-US" baseline="0" dirty="0" err="1" smtClean="0"/>
              <a:t>Därför</a:t>
            </a:r>
            <a:r>
              <a:rPr lang="en-US" baseline="0" dirty="0" smtClean="0"/>
              <a:t>, </a:t>
            </a:r>
            <a:r>
              <a:rPr lang="en-US" baseline="0" dirty="0" err="1" smtClean="0"/>
              <a:t>så</a:t>
            </a:r>
            <a:r>
              <a:rPr lang="en-US" baseline="0" dirty="0" smtClean="0"/>
              <a:t> </a:t>
            </a:r>
            <a:r>
              <a:rPr lang="en-US" baseline="0" dirty="0" err="1" smtClean="0"/>
              <a:t>tas</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bort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Vår</a:t>
            </a:r>
            <a:r>
              <a:rPr lang="en-US" baseline="0" dirty="0" smtClean="0"/>
              <a:t> </a:t>
            </a:r>
            <a:r>
              <a:rPr lang="en-US" baseline="0" dirty="0" err="1" smtClean="0"/>
              <a:t>tillförlitlighetsmodell</a:t>
            </a:r>
            <a:r>
              <a:rPr lang="en-US" baseline="0" dirty="0" smtClean="0"/>
              <a:t> </a:t>
            </a:r>
            <a:r>
              <a:rPr lang="en-US" baseline="0" dirty="0" err="1" smtClean="0"/>
              <a:t>bygger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på</a:t>
            </a:r>
            <a:r>
              <a:rPr lang="en-US" baseline="0" dirty="0" smtClean="0"/>
              <a:t> mean-time-between-failures, </a:t>
            </a:r>
            <a:r>
              <a:rPr lang="en-US" baseline="0" dirty="0" err="1" smtClean="0"/>
              <a:t>algoritmen</a:t>
            </a:r>
            <a:r>
              <a:rPr lang="en-US" baseline="0" dirty="0" smtClean="0"/>
              <a:t> </a:t>
            </a:r>
            <a:r>
              <a:rPr lang="en-US" baseline="0" dirty="0" err="1" smtClean="0"/>
              <a:t>som</a:t>
            </a:r>
            <a:r>
              <a:rPr lang="en-US" baseline="0" dirty="0" smtClean="0"/>
              <a:t>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då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(med </a:t>
            </a:r>
            <a:r>
              <a:rPr lang="en-US" baseline="0" dirty="0" err="1" smtClean="0"/>
              <a:t>en</a:t>
            </a:r>
            <a:r>
              <a:rPr lang="en-US" baseline="0" dirty="0" smtClean="0"/>
              <a:t> </a:t>
            </a:r>
            <a:r>
              <a:rPr lang="en-US" baseline="0" dirty="0" err="1" smtClean="0"/>
              <a:t>frekvens</a:t>
            </a:r>
            <a:r>
              <a:rPr lang="en-US" baseline="0" dirty="0" smtClean="0"/>
              <a:t> </a:t>
            </a:r>
            <a:r>
              <a:rPr lang="en-US" baseline="0" dirty="0" err="1" smtClean="0"/>
              <a:t>på</a:t>
            </a:r>
            <a:r>
              <a:rPr lang="en-US" baseline="0" dirty="0" smtClean="0"/>
              <a:t> 200 </a:t>
            </a:r>
            <a:r>
              <a:rPr lang="en-US" baseline="0" dirty="0" err="1" smtClean="0"/>
              <a:t>ms</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500 </a:t>
            </a:r>
            <a:r>
              <a:rPr lang="en-US" baseline="0" dirty="0" err="1" smtClean="0"/>
              <a:t>ms</a:t>
            </a:r>
            <a:r>
              <a:rPr lang="en-US" baseline="0" dirty="0" smtClean="0"/>
              <a: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Timeout-</a:t>
            </a:r>
            <a:r>
              <a:rPr lang="en-US" baseline="0" dirty="0" err="1" smtClean="0"/>
              <a:t>tiden</a:t>
            </a:r>
            <a:r>
              <a:rPr lang="en-US" baseline="0" dirty="0" smtClean="0"/>
              <a:t> </a:t>
            </a:r>
            <a:r>
              <a:rPr lang="en-US" baseline="0" dirty="0" err="1" smtClean="0"/>
              <a:t>på</a:t>
            </a:r>
            <a:r>
              <a:rPr lang="en-US" baseline="0" dirty="0" smtClean="0"/>
              <a:t> 500 </a:t>
            </a:r>
            <a:r>
              <a:rPr lang="en-US" baseline="0" dirty="0" err="1" smtClean="0"/>
              <a:t>ms</a:t>
            </a:r>
            <a:r>
              <a:rPr lang="en-US" baseline="0" dirty="0" smtClean="0"/>
              <a:t> </a:t>
            </a:r>
            <a:r>
              <a:rPr lang="en-US" baseline="0" dirty="0" err="1" smtClean="0"/>
              <a:t>är</a:t>
            </a:r>
            <a:r>
              <a:rPr lang="en-US" baseline="0" dirty="0" smtClean="0"/>
              <a:t> </a:t>
            </a:r>
            <a:r>
              <a:rPr lang="en-US" baseline="0" dirty="0" err="1" smtClean="0"/>
              <a:t>enbart</a:t>
            </a:r>
            <a:r>
              <a:rPr lang="en-US" baseline="0" dirty="0" smtClean="0"/>
              <a:t> en </a:t>
            </a:r>
            <a:r>
              <a:rPr lang="en-US" baseline="0" dirty="0" err="1" smtClean="0"/>
              <a:t>övre</a:t>
            </a:r>
            <a:r>
              <a:rPr lang="en-US" baseline="0" dirty="0" smtClean="0"/>
              <a:t> </a:t>
            </a:r>
            <a:r>
              <a:rPr lang="en-US" baseline="0" dirty="0" err="1" smtClean="0"/>
              <a:t>gräns</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lång</a:t>
            </a:r>
            <a:r>
              <a:rPr lang="en-US" baseline="0" dirty="0" smtClean="0"/>
              <a:t> </a:t>
            </a:r>
            <a:r>
              <a:rPr lang="en-US" baseline="0" dirty="0" err="1" smtClean="0"/>
              <a:t>tid</a:t>
            </a:r>
            <a:r>
              <a:rPr lang="en-US" baseline="0" dirty="0" smtClean="0"/>
              <a:t> </a:t>
            </a:r>
            <a:r>
              <a:rPr lang="en-US" baseline="0" dirty="0" err="1" smtClean="0"/>
              <a:t>det</a:t>
            </a:r>
            <a:r>
              <a:rPr lang="en-US" baseline="0" dirty="0" smtClean="0"/>
              <a:t> </a:t>
            </a:r>
            <a:r>
              <a:rPr lang="en-US" baseline="0" dirty="0" err="1" smtClean="0"/>
              <a:t>faktiskt</a:t>
            </a:r>
            <a:r>
              <a:rPr lang="en-US" baseline="0" dirty="0" smtClean="0"/>
              <a:t> tar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att</a:t>
            </a:r>
            <a:r>
              <a:rPr lang="en-US" baseline="0" dirty="0" smtClean="0"/>
              <a:t> en nod </a:t>
            </a:r>
            <a:r>
              <a:rPr lang="en-US" baseline="0" dirty="0" err="1" smtClean="0"/>
              <a:t>är</a:t>
            </a:r>
            <a:r>
              <a:rPr lang="en-US" baseline="0" dirty="0" smtClean="0"/>
              <a:t> </a:t>
            </a:r>
            <a:r>
              <a:rPr lang="en-US" baseline="0" dirty="0" err="1" smtClean="0"/>
              <a:t>död</a:t>
            </a:r>
            <a:r>
              <a:rPr lang="en-US" baseline="0" dirty="0" smtClean="0"/>
              <a:t>.</a:t>
            </a:r>
          </a:p>
          <a:p>
            <a:endParaRPr lang="en-US" baseline="0" dirty="0" smtClean="0"/>
          </a:p>
          <a:p>
            <a:r>
              <a:rPr lang="en-US" baseline="0" dirty="0" err="1" smtClean="0"/>
              <a:t>Bästa</a:t>
            </a:r>
            <a:r>
              <a:rPr lang="en-US" baseline="0" dirty="0" smtClean="0"/>
              <a:t> </a:t>
            </a:r>
            <a:r>
              <a:rPr lang="en-US" baseline="0" dirty="0" err="1" smtClean="0"/>
              <a:t>fallet</a:t>
            </a:r>
            <a:r>
              <a:rPr lang="en-US" baseline="0" dirty="0" smtClean="0"/>
              <a:t> </a:t>
            </a:r>
            <a:r>
              <a:rPr lang="en-US" baseline="0" dirty="0" err="1" smtClean="0"/>
              <a:t>händer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innan</a:t>
            </a:r>
            <a:r>
              <a:rPr lang="en-US" baseline="0" dirty="0" smtClean="0"/>
              <a:t> den </a:t>
            </a:r>
            <a:r>
              <a:rPr lang="en-US" baseline="0" dirty="0" err="1" smtClean="0"/>
              <a:t>skickar</a:t>
            </a:r>
            <a:r>
              <a:rPr lang="en-US" baseline="0" dirty="0" smtClean="0"/>
              <a:t> en heartbeat, </a:t>
            </a:r>
            <a:r>
              <a:rPr lang="en-US" baseline="0" dirty="0" err="1" smtClean="0"/>
              <a:t>medan</a:t>
            </a:r>
            <a:r>
              <a:rPr lang="en-US" baseline="0" dirty="0" smtClean="0"/>
              <a:t> </a:t>
            </a:r>
            <a:r>
              <a:rPr lang="en-US" baseline="0" dirty="0" err="1" smtClean="0"/>
              <a:t>värsta</a:t>
            </a:r>
            <a:r>
              <a:rPr lang="en-US" baseline="0" dirty="0" smtClean="0"/>
              <a:t> </a:t>
            </a:r>
            <a:r>
              <a:rPr lang="en-US" baseline="0" dirty="0" err="1" smtClean="0"/>
              <a:t>fallet</a:t>
            </a:r>
            <a:r>
              <a:rPr lang="en-US" baseline="0" dirty="0" smtClean="0"/>
              <a:t> </a:t>
            </a:r>
            <a:r>
              <a:rPr lang="en-US" baseline="0" dirty="0" err="1" smtClean="0"/>
              <a:t>sker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efter</a:t>
            </a:r>
            <a:r>
              <a:rPr lang="en-US" baseline="0" dirty="0" smtClean="0"/>
              <a:t> den </a:t>
            </a:r>
            <a:r>
              <a:rPr lang="en-US" baseline="0" dirty="0" err="1" smtClean="0"/>
              <a:t>skickat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Värsta</a:t>
            </a:r>
            <a:r>
              <a:rPr lang="en-US" dirty="0" smtClean="0"/>
              <a:t> fall</a:t>
            </a:r>
            <a:r>
              <a:rPr lang="en-US" baseline="0" dirty="0" smtClean="0"/>
              <a:t> till </a:t>
            </a:r>
            <a:r>
              <a:rPr lang="en-US" baseline="0" dirty="0" err="1" smtClean="0"/>
              <a:t>vänster</a:t>
            </a:r>
            <a:r>
              <a:rPr lang="en-US" baseline="0" dirty="0" smtClean="0"/>
              <a:t>, </a:t>
            </a:r>
            <a:r>
              <a:rPr lang="en-US" baseline="0" dirty="0" err="1" smtClean="0"/>
              <a:t>bästa</a:t>
            </a:r>
            <a:r>
              <a:rPr lang="en-US" baseline="0" dirty="0" smtClean="0"/>
              <a:t> till </a:t>
            </a:r>
            <a:r>
              <a:rPr lang="en-US" baseline="0" dirty="0" err="1" smtClean="0"/>
              <a:t>höger</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vi den </a:t>
            </a:r>
            <a:r>
              <a:rPr lang="en-US" baseline="0" dirty="0" err="1" smtClean="0"/>
              <a:t>övre</a:t>
            </a:r>
            <a:r>
              <a:rPr lang="en-US" baseline="0" dirty="0" smtClean="0"/>
              <a:t> </a:t>
            </a:r>
            <a:r>
              <a:rPr lang="en-US" baseline="0" dirty="0" err="1" smtClean="0"/>
              <a:t>gränsen</a:t>
            </a:r>
            <a:r>
              <a:rPr lang="en-US" baseline="0" dirty="0" smtClean="0"/>
              <a:t> 500 </a:t>
            </a:r>
            <a:r>
              <a:rPr lang="en-US" baseline="0" dirty="0" err="1" smtClean="0"/>
              <a:t>ms.</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säkert</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eller</a:t>
            </a:r>
            <a:r>
              <a:rPr lang="en-US" baseline="0" dirty="0" smtClean="0"/>
              <a:t> </a:t>
            </a:r>
            <a:r>
              <a:rPr lang="en-US" baseline="0" dirty="0" err="1" smtClean="0"/>
              <a:t>sämre</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248427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a:t>
            </a:r>
            <a:r>
              <a:rPr lang="en-US" i="0" baseline="0" dirty="0" err="1" smtClean="0"/>
              <a:t>en</a:t>
            </a:r>
            <a:r>
              <a:rPr lang="en-US" i="0" baseline="0" dirty="0" smtClean="0"/>
              <a:t>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a:t>
            </a:r>
            <a:r>
              <a:rPr lang="en-US" i="0" baseline="0" dirty="0" err="1" smtClean="0"/>
              <a:t>en</a:t>
            </a:r>
            <a:r>
              <a:rPr lang="en-US" i="0" baseline="0" dirty="0" smtClean="0"/>
              <a:t>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Tiden </a:t>
            </a:r>
            <a:r>
              <a:rPr lang="sv-SE" i="1" noProof="0" dirty="0" smtClean="0"/>
              <a:t>t</a:t>
            </a:r>
            <a:r>
              <a:rPr lang="sv-SE" i="0" noProof="0" dirty="0" smtClean="0"/>
              <a:t> som används I </a:t>
            </a:r>
            <a:r>
              <a:rPr lang="sv-SE" i="0" noProof="0" dirty="0" err="1" smtClean="0"/>
              <a:t>tillfötlighetsmodellen</a:t>
            </a:r>
            <a:r>
              <a:rPr lang="sv-SE" i="0" noProof="0" dirty="0" smtClean="0"/>
              <a:t> består av tiden det</a:t>
            </a:r>
            <a:r>
              <a:rPr lang="sv-SE" i="0" baseline="0" noProof="0" dirty="0" smtClean="0"/>
              <a:t> tar att </a:t>
            </a:r>
            <a:r>
              <a:rPr lang="sv-SE" i="0" baseline="0" noProof="0" dirty="0" err="1" smtClean="0"/>
              <a:t>detekera</a:t>
            </a:r>
            <a:r>
              <a:rPr lang="sv-SE" i="0" baseline="0" noProof="0" dirty="0" smtClean="0"/>
              <a:t> att en nod har dött, plus tiden det tar att hantera felet och eventuellt </a:t>
            </a:r>
            <a:r>
              <a:rPr lang="sv-SE" i="0" baseline="0" noProof="0" dirty="0" err="1" smtClean="0"/>
              <a:t>replicera</a:t>
            </a:r>
            <a:r>
              <a:rPr lang="sv-SE" i="0" baseline="0" noProof="0" dirty="0" smtClean="0"/>
              <a:t> en task.</a:t>
            </a:r>
          </a:p>
          <a:p>
            <a:endParaRPr lang="sv-SE" i="0" baseline="0" noProof="0" dirty="0" smtClean="0"/>
          </a:p>
          <a:p>
            <a:r>
              <a:rPr lang="sv-SE" i="0" baseline="0" noProof="0" dirty="0" smtClean="0"/>
              <a:t>Som tidigare nämnt så är tiden det tar att </a:t>
            </a:r>
            <a:r>
              <a:rPr lang="sv-SE" i="0" baseline="0" noProof="0" dirty="0" err="1" smtClean="0"/>
              <a:t>detekera</a:t>
            </a:r>
            <a:r>
              <a:rPr lang="sv-SE" i="0" baseline="0" noProof="0" dirty="0" smtClean="0"/>
              <a:t> att en nöd har dött satt till 500 ms.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a:t>
            </a:r>
            <a:r>
              <a:rPr lang="sv-SE" i="0" baseline="0" noProof="0" dirty="0" err="1" smtClean="0"/>
              <a:t>statet</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a:t>
            </a:r>
          </a:p>
          <a:p>
            <a:r>
              <a:rPr lang="sv-SE" i="0" baseline="0" noProof="0" dirty="0" smtClean="0"/>
              <a:t>Även noden vi </a:t>
            </a:r>
            <a:r>
              <a:rPr lang="sv-SE" i="0" baseline="0" noProof="0" dirty="0" err="1" smtClean="0"/>
              <a:t>replicerar</a:t>
            </a:r>
            <a:r>
              <a:rPr lang="sv-SE" i="0" baseline="0" noProof="0" dirty="0" smtClean="0"/>
              <a:t> till kan dö.</a:t>
            </a:r>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p>
          <a:p>
            <a:endParaRPr lang="sv-SE" baseline="0" noProof="0" dirty="0" smtClean="0"/>
          </a:p>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Som nämndes</a:t>
            </a:r>
            <a:r>
              <a:rPr lang="sv-SE" baseline="0" noProof="0" dirty="0" smtClean="0"/>
              <a:t> I början så har vi implementerat och utvärderat vår modell med hjälp av Calvin.</a:t>
            </a:r>
          </a:p>
          <a:p>
            <a:endParaRPr lang="sv-SE" baseline="0" noProof="0" dirty="0" smtClean="0"/>
          </a:p>
          <a:p>
            <a:r>
              <a:rPr lang="sv-SE" baseline="0" noProof="0" dirty="0" smtClean="0"/>
              <a:t>Istället för att fokusera på utveckla en </a:t>
            </a:r>
            <a:r>
              <a:rPr lang="sv-SE" baseline="0" noProof="0" dirty="0" err="1" smtClean="0"/>
              <a:t>model</a:t>
            </a:r>
            <a:r>
              <a:rPr lang="sv-SE" baseline="0" noProof="0" dirty="0" smtClean="0"/>
              <a:t> för att tillgodose tillförlitlighet för Calvin applikationer, så har snarare Calvin varit ett verktyg, eller en plattform där vi kunnat implementera vår modell.</a:t>
            </a:r>
          </a:p>
          <a:p>
            <a:endParaRPr lang="sv-SE" baseline="0" noProof="0" dirty="0" smtClean="0"/>
          </a:p>
          <a:p>
            <a:r>
              <a:rPr lang="sv-SE" baseline="0" noProof="0" dirty="0" smtClean="0"/>
              <a:t>Lite kort om Calvin: Calvins huvudkomponenter består av </a:t>
            </a:r>
          </a:p>
          <a:p>
            <a:pPr marL="171450" indent="-171450">
              <a:buFontTx/>
              <a:buChar char="-"/>
            </a:pPr>
            <a:r>
              <a:rPr lang="sv-SE" baseline="0" noProof="0" dirty="0" err="1" smtClean="0"/>
              <a:t>Runtime</a:t>
            </a:r>
            <a:endParaRPr lang="sv-SE" baseline="0" noProof="0" dirty="0" smtClean="0"/>
          </a:p>
          <a:p>
            <a:pPr marL="171450" indent="-171450">
              <a:buFontTx/>
              <a:buChar char="-"/>
            </a:pPr>
            <a:r>
              <a:rPr lang="sv-SE" baseline="0" noProof="0" dirty="0" err="1" smtClean="0"/>
              <a:t>Actor</a:t>
            </a:r>
            <a:endParaRPr lang="sv-SE" baseline="0" noProof="0" dirty="0" smtClean="0"/>
          </a:p>
          <a:p>
            <a:pPr marL="171450" indent="-171450">
              <a:buFontTx/>
              <a:buChar char="-"/>
            </a:pPr>
            <a:r>
              <a:rPr lang="sv-SE" baseline="0" noProof="0" dirty="0" smtClean="0"/>
              <a:t>Applikationer</a:t>
            </a:r>
          </a:p>
          <a:p>
            <a:pPr marL="171450" indent="-171450">
              <a:buFontTx/>
              <a:buChar char="-"/>
            </a:pPr>
            <a:r>
              <a:rPr lang="sv-SE" baseline="0" noProof="0" dirty="0" err="1" smtClean="0"/>
              <a:t>Kademlia</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Ett Calvin-</a:t>
            </a:r>
            <a:r>
              <a:rPr lang="sv-SE" dirty="0" err="1" smtClean="0"/>
              <a:t>runtime</a:t>
            </a:r>
            <a:r>
              <a:rPr lang="sv-SE" baseline="0" dirty="0" smtClean="0"/>
              <a:t> är en container för aktörer. </a:t>
            </a:r>
          </a:p>
          <a:p>
            <a:endParaRPr lang="sv-SE" baseline="0" dirty="0" smtClean="0"/>
          </a:p>
          <a:p>
            <a:r>
              <a:rPr lang="sv-SE" baseline="0" dirty="0" err="1" smtClean="0"/>
              <a:t>Runtimet</a:t>
            </a:r>
            <a:r>
              <a:rPr lang="sv-SE" baseline="0" dirty="0" smtClean="0"/>
              <a:t> sköter allt med datatransport mellan aktörer, både på samma </a:t>
            </a:r>
            <a:r>
              <a:rPr lang="sv-SE" baseline="0" dirty="0" err="1" smtClean="0"/>
              <a:t>runtime</a:t>
            </a:r>
            <a:r>
              <a:rPr lang="sv-SE" baseline="0" dirty="0" smtClean="0"/>
              <a:t> men även mellan </a:t>
            </a:r>
            <a:r>
              <a:rPr lang="sv-SE" baseline="0" dirty="0" err="1" smtClean="0"/>
              <a:t>runtimes</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3210958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a:t>
            </a:r>
            <a:r>
              <a:rPr lang="sv-SE" baseline="0" dirty="0" smtClean="0"/>
              <a:t> aktor i Calvin består av portat, actions och villkor för under vilka aktorn kan köras.</a:t>
            </a:r>
          </a:p>
          <a:p>
            <a:endParaRPr lang="sv-SE" baseline="0" dirty="0" smtClean="0"/>
          </a:p>
          <a:p>
            <a:r>
              <a:rPr lang="sv-SE" baseline="0" dirty="0" smtClean="0"/>
              <a:t>För varje </a:t>
            </a:r>
            <a:r>
              <a:rPr lang="sv-SE" baseline="0" dirty="0" err="1" smtClean="0"/>
              <a:t>inport</a:t>
            </a:r>
            <a:r>
              <a:rPr lang="sv-SE" baseline="0" dirty="0" smtClean="0"/>
              <a:t> finns det en kö av meddelanden, kallade tokens att </a:t>
            </a:r>
            <a:r>
              <a:rPr lang="sv-SE" baseline="0" dirty="0" err="1" smtClean="0"/>
              <a:t>processera</a:t>
            </a:r>
            <a:r>
              <a:rPr lang="sv-SE" baseline="0" dirty="0" smtClean="0"/>
              <a:t>. För varje </a:t>
            </a:r>
            <a:r>
              <a:rPr lang="sv-SE" baseline="0" dirty="0" err="1" smtClean="0"/>
              <a:t>utport</a:t>
            </a:r>
            <a:r>
              <a:rPr lang="sv-SE" baseline="0" dirty="0" smtClean="0"/>
              <a:t> finns en kö av tokens att skicka vidare till nästa aktor.</a:t>
            </a:r>
          </a:p>
          <a:p>
            <a:endParaRPr lang="sv-SE" baseline="0" dirty="0" smtClean="0"/>
          </a:p>
          <a:p>
            <a:r>
              <a:rPr lang="sv-SE" baseline="0" dirty="0" smtClean="0"/>
              <a:t>En aktors </a:t>
            </a:r>
            <a:r>
              <a:rPr lang="sv-SE" baseline="0" dirty="0" err="1" smtClean="0"/>
              <a:t>state</a:t>
            </a:r>
            <a:r>
              <a:rPr lang="sv-SE" baseline="0" dirty="0" smtClean="0"/>
              <a:t> används vid </a:t>
            </a:r>
            <a:r>
              <a:rPr lang="sv-SE" baseline="0" dirty="0" err="1" smtClean="0"/>
              <a:t>emigrering</a:t>
            </a:r>
            <a:r>
              <a:rPr lang="sv-SE" baseline="0" dirty="0" smtClean="0"/>
              <a:t> och </a:t>
            </a:r>
            <a:r>
              <a:rPr lang="sv-SE" baseline="0" dirty="0" err="1" smtClean="0"/>
              <a:t>replicering</a:t>
            </a:r>
            <a:r>
              <a:rPr lang="sv-SE" baseline="0" dirty="0" smtClean="0"/>
              <a:t> av aktörer och består främst av:</a:t>
            </a:r>
          </a:p>
          <a:p>
            <a:pPr marL="171450" indent="-171450">
              <a:buFontTx/>
              <a:buChar char="-"/>
            </a:pPr>
            <a:r>
              <a:rPr lang="sv-SE" baseline="0" dirty="0" smtClean="0"/>
              <a:t>Aktors typ</a:t>
            </a:r>
          </a:p>
          <a:p>
            <a:pPr marL="171450" indent="-171450">
              <a:buFontTx/>
              <a:buChar char="-"/>
            </a:pPr>
            <a:r>
              <a:rPr lang="sv-SE" baseline="0" dirty="0" smtClean="0"/>
              <a:t>Argument som behövs vid skapandet av aktorn</a:t>
            </a:r>
          </a:p>
          <a:p>
            <a:pPr marL="171450" indent="-171450">
              <a:buFontTx/>
              <a:buChar char="-"/>
            </a:pPr>
            <a:r>
              <a:rPr lang="sv-SE" baseline="0" dirty="0" smtClean="0"/>
              <a:t>Information om portar</a:t>
            </a:r>
          </a:p>
          <a:p>
            <a:pPr marL="171450" indent="-171450">
              <a:buFontTx/>
              <a:buChar char="-"/>
            </a:pPr>
            <a:r>
              <a:rPr lang="sv-SE" baseline="0" dirty="0" err="1" smtClean="0"/>
              <a:t>Portköer</a:t>
            </a:r>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41164609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applikation</a:t>
            </a:r>
            <a:r>
              <a:rPr lang="sv-SE" baseline="0" dirty="0" smtClean="0"/>
              <a:t> i Calvin byggs upp av sammankopplade aktörer</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2432909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a:t>
            </a:r>
            <a:r>
              <a:rPr lang="en-US" baseline="0" dirty="0" err="1" smtClean="0"/>
              <a:t>ett</a:t>
            </a:r>
            <a:r>
              <a:rPr lang="en-US" baseline="0" dirty="0" smtClean="0"/>
              <a:t>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46</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a:t>
            </a:r>
            <a:r>
              <a:rPr lang="sv-SE" baseline="0" dirty="0" err="1" smtClean="0"/>
              <a:t>runtimesen</a:t>
            </a:r>
            <a:r>
              <a:rPr lang="sv-SE" baseline="0" dirty="0" smtClean="0"/>
              <a:t> vara vid liv en tid t tagen 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actor.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a:t>
            </a:r>
          </a:p>
          <a:p>
            <a:endParaRPr lang="en-US" baseline="0" dirty="0" smtClean="0"/>
          </a:p>
          <a:p>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Calvin</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optimerat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aktörer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tex</a:t>
            </a:r>
            <a:r>
              <a:rPr lang="en-US" baseline="0" dirty="0" smtClean="0"/>
              <a:t> </a:t>
            </a:r>
            <a:r>
              <a:rPr lang="en-US" baseline="0" dirty="0" err="1" smtClean="0"/>
              <a:t>skrivet</a:t>
            </a:r>
            <a:r>
              <a:rPr lang="en-US" baseline="0" dirty="0" smtClean="0"/>
              <a:t> I python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snabbaste</a:t>
            </a:r>
            <a:r>
              <a:rPr lang="en-US" baseline="0" dirty="0" smtClean="0"/>
              <a:t> </a:t>
            </a:r>
            <a:r>
              <a:rPr lang="en-US" baseline="0" dirty="0" err="1" smtClean="0"/>
              <a:t>språket</a:t>
            </a:r>
            <a:r>
              <a:rPr lang="en-US" baseline="0" dirty="0" smtClean="0"/>
              <a:t> </a:t>
            </a:r>
            <a:r>
              <a:rPr lang="en-US" baseline="0" dirty="0" err="1" smtClean="0"/>
              <a:t>direkt</a:t>
            </a:r>
            <a:r>
              <a:rPr lang="en-US" baseline="0" dirty="0" smtClean="0"/>
              <a:t>. </a:t>
            </a:r>
            <a:r>
              <a:rPr lang="en-US" baseline="0" dirty="0" err="1" smtClean="0"/>
              <a:t>Ändå</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replicera</a:t>
            </a:r>
            <a:r>
              <a:rPr lang="en-US" baseline="0" dirty="0" smtClean="0"/>
              <a:t> </a:t>
            </a:r>
            <a:r>
              <a:rPr lang="en-US" baseline="0" dirty="0" err="1" smtClean="0"/>
              <a:t>aktörer</a:t>
            </a:r>
            <a:r>
              <a:rPr lang="en-US" baseline="0" dirty="0" smtClean="0"/>
              <a:t> med </a:t>
            </a:r>
            <a:r>
              <a:rPr lang="en-US" baseline="0" dirty="0" err="1" smtClean="0"/>
              <a:t>ett</a:t>
            </a:r>
            <a:r>
              <a:rPr lang="en-US" baseline="0" dirty="0" smtClean="0"/>
              <a:t> state </a:t>
            </a:r>
            <a:r>
              <a:rPr lang="en-US" baseline="0" dirty="0" err="1" smtClean="0"/>
              <a:t>på</a:t>
            </a:r>
            <a:r>
              <a:rPr lang="en-US" baseline="0" dirty="0" smtClean="0"/>
              <a:t> 1 GB under en </a:t>
            </a:r>
            <a:r>
              <a:rPr lang="en-US" baseline="0" dirty="0" err="1" smtClean="0"/>
              <a:t>timme</a:t>
            </a:r>
            <a:r>
              <a:rPr lang="en-US" baseline="0" dirty="0" smtClean="0"/>
              <a:t>.</a:t>
            </a:r>
          </a:p>
          <a:p>
            <a:endParaRPr lang="en-US" baseline="0" dirty="0" smtClean="0"/>
          </a:p>
          <a:p>
            <a:r>
              <a:rPr lang="en-US" dirty="0" err="1" smtClean="0"/>
              <a:t>En</a:t>
            </a:r>
            <a:r>
              <a:rPr lang="en-US" dirty="0" smtClean="0"/>
              <a:t> </a:t>
            </a:r>
            <a:r>
              <a:rPr lang="en-US" dirty="0" err="1" smtClean="0"/>
              <a:t>mer</a:t>
            </a:r>
            <a:r>
              <a:rPr lang="en-US" dirty="0" smtClean="0"/>
              <a:t> </a:t>
            </a:r>
            <a:r>
              <a:rPr lang="en-US" dirty="0" err="1" smtClean="0"/>
              <a:t>effektiv</a:t>
            </a:r>
            <a:r>
              <a:rPr lang="en-US" dirty="0" smtClean="0"/>
              <a:t> implementation </a:t>
            </a:r>
            <a:r>
              <a:rPr lang="en-US" dirty="0" err="1" smtClean="0"/>
              <a:t>i</a:t>
            </a:r>
            <a:r>
              <a:rPr lang="en-US" dirty="0" smtClean="0"/>
              <a:t> </a:t>
            </a:r>
            <a:r>
              <a:rPr lang="en-US" dirty="0" err="1" smtClean="0"/>
              <a:t>t.ex</a:t>
            </a:r>
            <a:r>
              <a:rPr lang="en-US" dirty="0" smtClean="0"/>
              <a:t>. C++ </a:t>
            </a:r>
            <a:r>
              <a:rPr lang="en-US" dirty="0" err="1" smtClean="0"/>
              <a:t>borde</a:t>
            </a:r>
            <a:r>
              <a:rPr lang="en-US" baseline="0" dirty="0" smtClean="0"/>
              <a:t> </a:t>
            </a:r>
            <a:r>
              <a:rPr lang="en-US" baseline="0" dirty="0" err="1" smtClean="0"/>
              <a:t>minska</a:t>
            </a:r>
            <a:r>
              <a:rPr lang="en-US" baseline="0" dirty="0" smtClean="0"/>
              <a:t> </a:t>
            </a:r>
            <a:r>
              <a:rPr lang="en-US" baseline="0" dirty="0" err="1" smtClean="0"/>
              <a:t>repliceringstiden</a:t>
            </a:r>
            <a:r>
              <a:rPr lang="en-US" baseline="0" dirty="0" smtClean="0"/>
              <a:t>. </a:t>
            </a:r>
            <a:r>
              <a:rPr lang="en-US" baseline="0" dirty="0" err="1" smtClean="0"/>
              <a:t>Åtminstonde</a:t>
            </a:r>
            <a:r>
              <a:rPr lang="en-US" baseline="0" dirty="0" smtClean="0"/>
              <a:t> </a:t>
            </a:r>
            <a:r>
              <a:rPr lang="en-US" baseline="0" dirty="0" err="1" smtClean="0"/>
              <a:t>för</a:t>
            </a:r>
            <a:r>
              <a:rPr lang="en-US" baseline="0" dirty="0" smtClean="0"/>
              <a:t> </a:t>
            </a:r>
            <a:r>
              <a:rPr lang="en-US" baseline="0" dirty="0" err="1" smtClean="0"/>
              <a:t>mindre</a:t>
            </a:r>
            <a:r>
              <a:rPr lang="en-US" baseline="0" dirty="0" smtClean="0"/>
              <a:t> </a:t>
            </a:r>
            <a:r>
              <a:rPr lang="en-US" baseline="0" dirty="0" err="1" smtClean="0"/>
              <a:t>aktörer</a:t>
            </a:r>
            <a:r>
              <a:rPr lang="en-US" baseline="0" dirty="0" smtClean="0"/>
              <a:t> </a:t>
            </a:r>
            <a:r>
              <a:rPr lang="en-US" baseline="0" dirty="0" err="1" smtClean="0"/>
              <a:t>där</a:t>
            </a:r>
            <a:r>
              <a:rPr lang="en-US" baseline="0" dirty="0" smtClean="0"/>
              <a:t>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är</a:t>
            </a:r>
            <a:r>
              <a:rPr lang="en-US" baseline="0" dirty="0" smtClean="0"/>
              <a:t> significant </a:t>
            </a:r>
            <a:r>
              <a:rPr lang="en-US" baseline="0" dirty="0" err="1" smtClean="0"/>
              <a:t>störst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på</a:t>
            </a:r>
            <a:r>
              <a:rPr lang="en-US" baseline="0" dirty="0" smtClean="0"/>
              <a:t> </a:t>
            </a:r>
            <a:r>
              <a:rPr lang="en-US" baseline="0" dirty="0" err="1" smtClean="0"/>
              <a:t>statet</a:t>
            </a:r>
            <a:r>
              <a:rPr lang="en-US" baseline="0" dirty="0" smtClean="0"/>
              <a:t> </a:t>
            </a:r>
            <a:r>
              <a:rPr lang="en-US" baseline="0" dirty="0" err="1" smtClean="0"/>
              <a:t>så</a:t>
            </a:r>
            <a:r>
              <a:rPr lang="en-US" baseline="0" dirty="0" smtClean="0"/>
              <a:t> </a:t>
            </a:r>
            <a:r>
              <a:rPr lang="en-US" baseline="0" dirty="0" err="1" smtClean="0"/>
              <a:t>gick</a:t>
            </a:r>
            <a:r>
              <a:rPr lang="en-US" baseline="0" dirty="0" smtClean="0"/>
              <a:t> </a:t>
            </a:r>
            <a:r>
              <a:rPr lang="en-US" baseline="0" dirty="0" err="1" smtClean="0"/>
              <a:t>största</a:t>
            </a:r>
            <a:r>
              <a:rPr lang="en-US" baseline="0" dirty="0" smtClean="0"/>
              <a:t> </a:t>
            </a:r>
            <a:r>
              <a:rPr lang="en-US" baseline="0" dirty="0" err="1" smtClean="0"/>
              <a:t>tiden</a:t>
            </a:r>
            <a:r>
              <a:rPr lang="en-US" baseline="0" dirty="0" smtClean="0"/>
              <a:t> </a:t>
            </a:r>
            <a:r>
              <a:rPr lang="en-US" baseline="0" dirty="0" err="1" smtClean="0"/>
              <a:t>åt</a:t>
            </a:r>
            <a:r>
              <a:rPr lang="en-US" baseline="0" dirty="0" smtClean="0"/>
              <a:t>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statet</a:t>
            </a:r>
            <a:r>
              <a:rPr lang="en-US" baseline="0" dirty="0" smtClean="0"/>
              <a:t> </a:t>
            </a:r>
            <a:r>
              <a:rPr lang="en-US" baseline="0" dirty="0" err="1" smtClean="0"/>
              <a:t>mellan</a:t>
            </a:r>
            <a:r>
              <a:rPr lang="en-US" baseline="0" dirty="0" smtClean="0"/>
              <a:t> </a:t>
            </a:r>
            <a:r>
              <a:rPr lang="en-US" baseline="0" dirty="0" err="1" smtClean="0"/>
              <a:t>runtimesen</a:t>
            </a:r>
            <a:r>
              <a:rPr lang="en-US" baseline="0" dirty="0" smtClean="0"/>
              <a:t>, </a:t>
            </a:r>
            <a:r>
              <a:rPr lang="en-US" baseline="0" dirty="0" err="1" smtClean="0"/>
              <a:t>så</a:t>
            </a:r>
            <a:r>
              <a:rPr lang="en-US" baseline="0" dirty="0" smtClean="0"/>
              <a:t> </a:t>
            </a:r>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kanske</a:t>
            </a:r>
            <a:r>
              <a:rPr lang="en-US" baseline="0" dirty="0" smtClean="0"/>
              <a:t> man </a:t>
            </a:r>
            <a:r>
              <a:rPr lang="en-US" baseline="0" dirty="0" err="1" smtClean="0"/>
              <a:t>inte</a:t>
            </a:r>
            <a:r>
              <a:rPr lang="en-US" baseline="0" dirty="0" smtClean="0"/>
              <a:t> </a:t>
            </a:r>
            <a:r>
              <a:rPr lang="en-US" baseline="0" dirty="0" err="1" smtClean="0"/>
              <a:t>kan</a:t>
            </a:r>
            <a:r>
              <a:rPr lang="en-US" baseline="0" dirty="0" smtClean="0"/>
              <a:t> </a:t>
            </a:r>
            <a:r>
              <a:rPr lang="en-US" baseline="0" dirty="0" err="1" smtClean="0"/>
              <a:t>minska</a:t>
            </a:r>
            <a:r>
              <a:rPr lang="en-US" baseline="0" dirty="0" smtClean="0"/>
              <a:t> </a:t>
            </a:r>
            <a:r>
              <a:rPr lang="en-US" baseline="0" dirty="0" err="1" smtClean="0"/>
              <a:t>tiden</a:t>
            </a:r>
            <a:r>
              <a:rPr lang="en-US" baseline="0" dirty="0" smtClean="0"/>
              <a:t> </a:t>
            </a:r>
            <a:r>
              <a:rPr lang="en-US" baseline="0" dirty="0" err="1" smtClean="0"/>
              <a:t>särskilt</a:t>
            </a:r>
            <a:r>
              <a:rPr lang="en-US" baseline="0" dirty="0" smtClean="0"/>
              <a:t> </a:t>
            </a:r>
            <a:r>
              <a:rPr lang="en-US" baseline="0" dirty="0" err="1" smtClean="0"/>
              <a:t>mycket</a:t>
            </a:r>
            <a:r>
              <a:rPr lang="en-US" baseline="0" dirty="0" smtClean="0"/>
              <a:t> med en </a:t>
            </a:r>
            <a:r>
              <a:rPr lang="en-US" baseline="0" dirty="0" err="1" smtClean="0"/>
              <a:t>effektivare</a:t>
            </a:r>
            <a:r>
              <a:rPr lang="en-US" baseline="0" dirty="0" smtClean="0"/>
              <a:t> </a:t>
            </a:r>
            <a:r>
              <a:rPr lang="en-US" baseline="0" dirty="0" err="1" smtClean="0"/>
              <a:t>implementering</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8658385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a:t>
            </a:r>
            <a:r>
              <a:rPr lang="en-US" dirty="0" err="1" smtClean="0"/>
              <a:t>mätte</a:t>
            </a:r>
            <a:r>
              <a:rPr lang="en-US" dirty="0" smtClean="0"/>
              <a:t> </a:t>
            </a:r>
            <a:r>
              <a:rPr lang="en-US" dirty="0" err="1" smtClean="0"/>
              <a:t>även</a:t>
            </a:r>
            <a:r>
              <a:rPr lang="en-US" dirty="0" smtClean="0"/>
              <a:t> </a:t>
            </a:r>
            <a:r>
              <a:rPr lang="en-US" dirty="0" err="1" smtClean="0"/>
              <a:t>tiden</a:t>
            </a:r>
            <a:r>
              <a:rPr lang="en-US" dirty="0" smtClean="0"/>
              <a:t> </a:t>
            </a:r>
            <a:r>
              <a:rPr lang="en-US" dirty="0" err="1" smtClean="0"/>
              <a:t>det</a:t>
            </a:r>
            <a:r>
              <a:rPr lang="en-US" baseline="0" dirty="0" smtClean="0"/>
              <a:t> tog </a:t>
            </a:r>
            <a:r>
              <a:rPr lang="en-US" baseline="0" dirty="0" err="1" smtClean="0"/>
              <a:t>att</a:t>
            </a:r>
            <a:r>
              <a:rPr lang="en-US" baseline="0" dirty="0" smtClean="0"/>
              <a:t> </a:t>
            </a:r>
            <a:r>
              <a:rPr lang="en-US" baseline="0" dirty="0" err="1" smtClean="0"/>
              <a:t>replicera</a:t>
            </a:r>
            <a:r>
              <a:rPr lang="en-US" baseline="0" dirty="0" smtClean="0"/>
              <a:t> en task I Calvin – </a:t>
            </a:r>
            <a:r>
              <a:rPr lang="en-US" baseline="0" dirty="0" err="1" smtClean="0"/>
              <a:t>där</a:t>
            </a:r>
            <a:r>
              <a:rPr lang="en-US" baseline="0" dirty="0" smtClean="0"/>
              <a:t> vi </a:t>
            </a:r>
            <a:r>
              <a:rPr lang="en-US" baseline="0" dirty="0" err="1" smtClean="0"/>
              <a:t>implementerat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p>
          <a:p>
            <a:r>
              <a:rPr lang="en-US" baseline="0" dirty="0" smtClean="0"/>
              <a:t>Vi </a:t>
            </a:r>
            <a:r>
              <a:rPr lang="en-US" baseline="0" dirty="0" err="1" smtClean="0"/>
              <a:t>såg</a:t>
            </a:r>
            <a:r>
              <a:rPr lang="en-US" baseline="0" dirty="0" smtClean="0"/>
              <a:t> </a:t>
            </a:r>
            <a:r>
              <a:rPr lang="en-US" baseline="0" dirty="0" err="1" smtClean="0"/>
              <a:t>då</a:t>
            </a:r>
            <a:r>
              <a:rPr lang="en-US" baseline="0" dirty="0" smtClean="0"/>
              <a:t> </a:t>
            </a:r>
            <a:r>
              <a:rPr lang="en-US" baseline="0" dirty="0" err="1" smtClean="0"/>
              <a:t>att</a:t>
            </a:r>
            <a:r>
              <a:rPr lang="en-US" baseline="0" dirty="0" smtClean="0"/>
              <a:t> </a:t>
            </a:r>
            <a:r>
              <a:rPr lang="en-US" baseline="0" dirty="0" err="1" smtClean="0"/>
              <a:t>det</a:t>
            </a:r>
            <a:r>
              <a:rPr lang="en-US" baseline="0" dirty="0" smtClean="0"/>
              <a:t> tog </a:t>
            </a:r>
            <a:r>
              <a:rPr lang="en-US" baseline="0" dirty="0" err="1" smtClean="0"/>
              <a:t>mindre</a:t>
            </a:r>
            <a:r>
              <a:rPr lang="en-US" baseline="0" dirty="0" smtClean="0"/>
              <a:t> </a:t>
            </a:r>
            <a:r>
              <a:rPr lang="en-US" baseline="0" dirty="0" err="1" smtClean="0"/>
              <a:t>än</a:t>
            </a:r>
            <a:r>
              <a:rPr lang="en-US" baseline="0" dirty="0" smtClean="0"/>
              <a:t> en </a:t>
            </a:r>
            <a:r>
              <a:rPr lang="en-US" baseline="0" dirty="0" err="1" smtClean="0"/>
              <a:t>timme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en task med </a:t>
            </a:r>
            <a:r>
              <a:rPr lang="en-US" baseline="0" dirty="0" err="1" smtClean="0"/>
              <a:t>ett</a:t>
            </a:r>
            <a:r>
              <a:rPr lang="en-US" baseline="0" dirty="0" smtClean="0"/>
              <a:t> state </a:t>
            </a:r>
            <a:r>
              <a:rPr lang="en-US" baseline="0" dirty="0" err="1" smtClean="0"/>
              <a:t>på</a:t>
            </a:r>
            <a:r>
              <a:rPr lang="en-US" baseline="0" dirty="0" smtClean="0"/>
              <a:t> 1 GB.</a:t>
            </a:r>
          </a:p>
          <a:p>
            <a:endParaRPr lang="en-US" baseline="0" dirty="0" smtClean="0"/>
          </a:p>
          <a:p>
            <a:endParaRPr lang="en-US" baseline="0" dirty="0" smtClean="0"/>
          </a:p>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53</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tillförlitlighet</a:t>
            </a:r>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a:t>
            </a:r>
            <a:r>
              <a:rPr lang="sv-SE" baseline="0" dirty="0" err="1" smtClean="0"/>
              <a:t>konsensusalrogitm</a:t>
            </a:r>
            <a:r>
              <a:rPr lang="sv-SE" baseline="0" dirty="0" smtClean="0"/>
              <a:t> för att upptäcka när fel 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54</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a:t>
            </a:r>
            <a:r>
              <a:rPr lang="en-US" baseline="0" dirty="0" err="1" smtClean="0"/>
              <a:t>synkroniseringsprpblem</a:t>
            </a:r>
            <a:r>
              <a:rPr lang="en-US" baseline="0" dirty="0" smtClean="0"/>
              <a:t>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externa </a:t>
            </a:r>
            <a:r>
              <a:rPr lang="en-US" baseline="0" dirty="0" err="1" smtClean="0"/>
              <a:t>anrop</a:t>
            </a:r>
            <a:r>
              <a:rPr lang="en-US" baseline="0" dirty="0" smtClean="0"/>
              <a:t>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anropet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2770987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beräkna</a:t>
            </a:r>
            <a:r>
              <a:rPr lang="en-US" dirty="0" smtClean="0"/>
              <a:t> MTBF </a:t>
            </a:r>
            <a:r>
              <a:rPr lang="en-US" dirty="0" err="1" smtClean="0"/>
              <a:t>så</a:t>
            </a:r>
            <a:r>
              <a:rPr lang="en-US" dirty="0" smtClean="0"/>
              <a:t> </a:t>
            </a:r>
            <a:r>
              <a:rPr lang="en-US" dirty="0" err="1" smtClean="0"/>
              <a:t>använder</a:t>
            </a:r>
            <a:r>
              <a:rPr lang="en-US"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tiderna</a:t>
            </a:r>
            <a:endParaRPr lang="en-US" baseline="0" dirty="0" smtClean="0"/>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faktiska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en nod.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nämnt</a:t>
            </a:r>
            <a:r>
              <a:rPr lang="en-US" dirty="0" smtClean="0"/>
              <a:t>, </a:t>
            </a:r>
            <a:r>
              <a:rPr lang="en-US" dirty="0" err="1" smtClean="0"/>
              <a:t>så</a:t>
            </a:r>
            <a:r>
              <a:rPr lang="en-US" dirty="0" smtClean="0"/>
              <a:t> </a:t>
            </a:r>
            <a:r>
              <a:rPr lang="en-US" dirty="0" err="1" smtClean="0"/>
              <a:t>definieras</a:t>
            </a:r>
            <a:r>
              <a:rPr lang="en-US" baseline="0" dirty="0" smtClean="0"/>
              <a:t> </a:t>
            </a:r>
            <a:r>
              <a:rPr lang="en-US" baseline="0" dirty="0" err="1" smtClean="0"/>
              <a:t>tillförlitlighet</a:t>
            </a:r>
            <a:r>
              <a:rPr lang="en-US" baseline="0" dirty="0" smtClean="0"/>
              <a:t> </a:t>
            </a:r>
            <a:r>
              <a:rPr lang="en-US" baseline="0" dirty="0" err="1" smtClean="0"/>
              <a:t>ofta</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en process </a:t>
            </a:r>
            <a:r>
              <a:rPr lang="en-US" baseline="0" dirty="0" err="1" smtClean="0"/>
              <a:t>som</a:t>
            </a:r>
            <a:r>
              <a:rPr lang="en-US" baseline="0" dirty="0" smtClean="0"/>
              <a:t> </a:t>
            </a:r>
            <a:r>
              <a:rPr lang="en-US" baseline="0" dirty="0" err="1" smtClean="0"/>
              <a:t>behandlar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kom</a:t>
            </a:r>
            <a:r>
              <a:rPr lang="en-US" baseline="0" dirty="0" smtClean="0"/>
              <a:t> </a:t>
            </a:r>
            <a:r>
              <a:rPr lang="en-US" baseline="0" dirty="0" err="1" smtClean="0"/>
              <a:t>ihåg</a:t>
            </a:r>
            <a:r>
              <a:rPr lang="en-US" baseline="0" dirty="0" smtClean="0"/>
              <a:t> streaming </a:t>
            </a:r>
            <a:r>
              <a:rPr lang="en-US" baseline="0" dirty="0" err="1" smtClean="0"/>
              <a:t>applikationen</a:t>
            </a:r>
            <a:r>
              <a:rPr lang="en-US" baseline="0" dirty="0" smtClean="0"/>
              <a:t>, </a:t>
            </a:r>
            <a:r>
              <a:rPr lang="en-US" baseline="0" dirty="0" err="1" smtClean="0"/>
              <a:t>som</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075629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5/24/2016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5/24/2016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5/24/2016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panose="02040503050406030204" pitchFamily="18"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will happen</a:t>
            </a:r>
          </a:p>
          <a:p>
            <a:pPr lvl="0">
              <a:buFont typeface="Arial" charset="0"/>
              <a:buChar char="•"/>
            </a:pPr>
            <a:r>
              <a:rPr lang="en-US" dirty="0" smtClean="0"/>
              <a:t>Failures must be detected and new replicas be created to fulfill the desired reliability</a:t>
            </a:r>
          </a:p>
          <a:p>
            <a:pPr lvl="0">
              <a:buFont typeface="Arial" charset="0"/>
              <a:buChar char="•"/>
            </a:pPr>
            <a:r>
              <a:rPr lang="en-US" dirty="0" smtClean="0"/>
              <a:t>In order to create a new replica, at least one existing replica must be alive during the time it takes to replicate it</a:t>
            </a:r>
          </a:p>
          <a:p>
            <a:pPr lvl="0">
              <a:buFont typeface="Arial" charset="0"/>
              <a:buChar char="•"/>
            </a:pPr>
            <a:r>
              <a:rPr lang="en-US" dirty="0" smtClean="0"/>
              <a:t>The 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r>
              <a:rPr lang="is-IS" dirty="0" smtClean="0"/>
              <a:t>Note that since only considering node failures, and failures do not depend on the job they do, the reliability depends on the nodes on which the replicas are running, not the number of replicas themselves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12550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125501"/>
              </a:xfrm>
              <a:prstGeom prst="rect">
                <a:avLst/>
              </a:prstGeom>
              <a:blipFill rotWithShape="0">
                <a:blip r:embed="rId3"/>
                <a:stretch>
                  <a:fillRect t="-31351"/>
                </a:stretch>
              </a:blipFill>
            </p:spPr>
            <p:txBody>
              <a:bodyPr/>
              <a:lstStyle/>
              <a:p>
                <a:r>
                  <a:rPr lang="en-US">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smtClean="0"/>
              <a:t>Optimize by choosing the most reliable nodes to place replicas on</a:t>
            </a:r>
          </a:p>
          <a:p>
            <a:pPr lvl="1">
              <a:buFont typeface="Arial" charset="0"/>
              <a:buChar char="•"/>
            </a:pPr>
            <a:r>
              <a:rPr lang="en-US" dirty="0"/>
              <a:t>Detect failures and create new replicas if </a:t>
            </a:r>
            <a:r>
              <a:rPr lang="en-US" dirty="0" smtClean="0"/>
              <a:t>needed</a:t>
            </a:r>
          </a:p>
          <a:p>
            <a:pPr lvl="1">
              <a:buFont typeface="Arial" charset="0"/>
              <a:buChar char="•"/>
            </a:pPr>
            <a:r>
              <a:rPr lang="en-US" dirty="0" smtClean="0"/>
              <a:t>Register system events in order to adapt to changing system behavior, e.g. nodes failure rates or more reliable nodes being available</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sSub>
                      <m:sSubPr>
                        <m:ctrlPr>
                          <a:rPr lang="en-US" b="0" i="1" smtClean="0">
                            <a:latin typeface="Cambria Math" panose="02040503050406030204" pitchFamily="18" charset="0"/>
                          </a:rPr>
                        </m:ctrlPr>
                      </m:sSubPr>
                      <m:e>
                        <m:r>
                          <a:rPr lang="en-GB" b="0" i="1" smtClean="0">
                            <a:latin typeface="Cambria Math" charset="0"/>
                          </a:rPr>
                          <m:t>𝑅</m:t>
                        </m:r>
                      </m:e>
                      <m:sub>
                        <m:r>
                          <a:rPr lang="en-GB" b="0" i="1" smtClean="0">
                            <a:latin typeface="Cambria Math" charset="0"/>
                          </a:rPr>
                          <m:t>𝑟𝑒𝑞</m:t>
                        </m:r>
                      </m:sub>
                    </m:sSub>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758"/>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03500"/>
            <a:ext cx="7835900" cy="31623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0.95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a:t>
                </a:r>
                <a:br>
                  <a:rPr lang="sv-SE" b="0" dirty="0" smtClean="0"/>
                </a:br>
                <a:r>
                  <a:rPr lang="sv-SE" b="0" dirty="0" smtClean="0"/>
                  <a:t>	= 0.99925 &gt;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when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reliable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55530"/>
            <a:ext cx="4550815" cy="4392870"/>
          </a:xfr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_TODO kola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 – TODO needed?</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replicas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356139"/>
            <a:ext cx="7400804" cy="2686916"/>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801" y="2122594"/>
            <a:ext cx="3619500" cy="3746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48" y="2984905"/>
            <a:ext cx="4806453" cy="1745018"/>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a:t>
            </a:r>
            <a:br>
              <a:rPr lang="en-US" dirty="0" smtClean="0"/>
            </a:b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22594"/>
            <a:ext cx="5257800" cy="3746500"/>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r>
              <a:rPr lang="is-IS" dirty="0" smtClean="0"/>
              <a:t>and</a:t>
            </a:r>
            <a:br>
              <a:rPr lang="is-IS" dirty="0" smtClean="0"/>
            </a:br>
            <a:r>
              <a:rPr lang="is-IS" dirty="0" smtClean="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nodes</a:t>
            </a:r>
            <a:r>
              <a:rPr lang="en-US" dirty="0" smtClean="0"/>
              <a:t>...”</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(1 – 0.9)</a:t>
            </a:r>
            <a:br>
              <a:rPr lang="is-IS" dirty="0" smtClean="0"/>
            </a:br>
            <a:r>
              <a:rPr lang="is-IS" dirty="0" smtClean="0"/>
              <a:t>	= </a:t>
            </a:r>
            <a:r>
              <a:rPr lang="nb-NO" b="1" dirty="0"/>
              <a:t>0.99995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(A2):</a:t>
            </a:r>
          </a:p>
          <a:p>
            <a:pPr marL="0" indent="0">
              <a:lnSpc>
                <a:spcPct val="100000"/>
              </a:lnSpc>
              <a:spcBef>
                <a:spcPts val="0"/>
              </a:spcBef>
              <a:spcAft>
                <a:spcPts val="0"/>
              </a:spcAft>
              <a:buClrTx/>
              <a:buSzTx/>
              <a:buNone/>
              <a:defRPr/>
            </a:pPr>
            <a:r>
              <a:rPr lang="is-IS" dirty="0" smtClean="0"/>
              <a:t>1 </a:t>
            </a:r>
            <a:r>
              <a:rPr lang="is-IS" dirty="0"/>
              <a:t>– (</a:t>
            </a:r>
            <a:r>
              <a:rPr lang="is-IS" dirty="0" smtClean="0"/>
              <a:t>1 – 0.99</a:t>
            </a:r>
            <a:r>
              <a:rPr lang="is-IS" dirty="0"/>
              <a:t>) * (</a:t>
            </a:r>
            <a:r>
              <a:rPr lang="is-IS" dirty="0" smtClean="0"/>
              <a:t>1 – 0.95) = </a:t>
            </a:r>
            <a:r>
              <a:rPr lang="it-IT" b="1" dirty="0" smtClean="0"/>
              <a:t>0.9995</a:t>
            </a:r>
          </a:p>
          <a:p>
            <a:pPr marL="0" indent="0">
              <a:lnSpc>
                <a:spcPct val="100000"/>
              </a:lnSpc>
              <a:spcBef>
                <a:spcPts val="0"/>
              </a:spcBef>
              <a:spcAft>
                <a:spcPts val="0"/>
              </a:spcAft>
              <a:buClrTx/>
              <a:buSzTx/>
              <a:buNone/>
              <a:defRPr/>
            </a:pPr>
            <a:r>
              <a:rPr lang="it-IT" dirty="0" smtClean="0"/>
              <a:t>0.9995 &gt; 0.999 --&gt; Delete A2.</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a:t>
            </a:r>
            <a:r>
              <a:rPr lang="nb-NO" b="1" dirty="0" smtClean="0"/>
              <a:t>0.9995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(C):</a:t>
            </a:r>
          </a:p>
          <a:p>
            <a:pPr marL="0" indent="0">
              <a:lnSpc>
                <a:spcPct val="100000"/>
              </a:lnSpc>
              <a:spcBef>
                <a:spcPts val="0"/>
              </a:spcBef>
              <a:spcAft>
                <a:spcPts val="0"/>
              </a:spcAft>
              <a:buClrTx/>
              <a:buSzTx/>
              <a:buNone/>
              <a:defRPr/>
            </a:pPr>
            <a:r>
              <a:rPr lang="is-IS" dirty="0" smtClean="0"/>
              <a:t>1 </a:t>
            </a:r>
            <a:r>
              <a:rPr lang="is-IS" dirty="0"/>
              <a:t>– (</a:t>
            </a:r>
            <a:r>
              <a:rPr lang="is-IS" dirty="0" smtClean="0"/>
              <a:t>1 – 0.99) = </a:t>
            </a:r>
            <a:r>
              <a:rPr lang="is-IS" b="1" dirty="0" smtClean="0"/>
              <a:t>0.99</a:t>
            </a:r>
            <a:endParaRPr lang="it-IT" b="1" dirty="0" smtClean="0"/>
          </a:p>
          <a:p>
            <a:pPr marL="0" indent="0">
              <a:lnSpc>
                <a:spcPct val="100000"/>
              </a:lnSpc>
              <a:spcBef>
                <a:spcPts val="0"/>
              </a:spcBef>
              <a:spcAft>
                <a:spcPts val="0"/>
              </a:spcAft>
              <a:buClrTx/>
              <a:buSzTx/>
              <a:buNone/>
              <a:defRPr/>
            </a:pPr>
            <a:r>
              <a:rPr lang="it-IT" dirty="0" smtClean="0"/>
              <a:t>0.99 &lt; </a:t>
            </a:r>
            <a:r>
              <a:rPr lang="it-IT" dirty="0"/>
              <a:t>0.999 --&gt; </a:t>
            </a:r>
            <a:r>
              <a:rPr lang="it-IT" dirty="0" err="1" smtClean="0"/>
              <a:t>We’re</a:t>
            </a:r>
            <a:r>
              <a:rPr lang="it-IT" dirty="0" smtClean="0"/>
              <a:t> </a:t>
            </a:r>
            <a:r>
              <a:rPr lang="it-IT" dirty="0" err="1" smtClean="0"/>
              <a:t>done</a:t>
            </a:r>
            <a:r>
              <a:rPr lang="it-IT"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47994"/>
            <a:ext cx="5270500" cy="37211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lnSpc>
                    <a:spcPct val="100000"/>
                  </a:lnSpc>
                  <a:spcBef>
                    <a:spcPts val="0"/>
                  </a:spcBef>
                  <a:spcAft>
                    <a:spcPts val="0"/>
                  </a:spcAft>
                  <a:buSzTx/>
                  <a:buNone/>
                  <a:defRPr/>
                </a:pPr>
                <a:r>
                  <a:rPr lang="en-US" dirty="0" smtClean="0"/>
                  <a:t>Heartbeats are periodically sent between runtimes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In our implementation we used:</a:t>
                </a:r>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i="1">
                            <a:latin typeface="Cambria Math" panose="02040503050406030204" pitchFamily="18" charset="0"/>
                          </a:rPr>
                          <m:t>h</m:t>
                        </m:r>
                      </m:sub>
                    </m:sSub>
                    <m:r>
                      <a:rPr lang="sv-SE" b="0" i="1" smtClean="0">
                        <a:latin typeface="Cambria Math" panose="02040503050406030204" pitchFamily="18" charset="0"/>
                      </a:rPr>
                      <m:t>=0.2 </m:t>
                    </m:r>
                    <m:r>
                      <a:rPr lang="sv-SE" b="0" i="1" smtClean="0">
                        <a:latin typeface="Cambria Math" panose="02040503050406030204" pitchFamily="18" charset="0"/>
                      </a:rPr>
                      <m:t>𝑠</m:t>
                    </m:r>
                  </m:oMath>
                </a14:m>
                <a:endParaRPr lang="en-US" dirty="0"/>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r>
                      <a:rPr lang="sv-SE" i="1">
                        <a:latin typeface="Cambria Math" panose="02040503050406030204" pitchFamily="18" charset="0"/>
                      </a:rPr>
                      <m:t>=0.</m:t>
                    </m:r>
                    <m:r>
                      <a:rPr lang="sv-SE" b="0" i="1" smtClean="0">
                        <a:latin typeface="Cambria Math" panose="02040503050406030204" pitchFamily="18" charset="0"/>
                      </a:rPr>
                      <m:t>5</m:t>
                    </m:r>
                    <m:r>
                      <a:rPr lang="sv-SE" i="1">
                        <a:latin typeface="Cambria Math" panose="02040503050406030204" pitchFamily="18" charset="0"/>
                      </a:rPr>
                      <m:t> </m:t>
                    </m:r>
                    <m:r>
                      <a:rPr lang="sv-SE" i="1">
                        <a:latin typeface="Cambria Math" panose="02040503050406030204" pitchFamily="18" charset="0"/>
                      </a:rPr>
                      <m:t>𝑠</m:t>
                    </m:r>
                  </m:oMath>
                </a14:m>
                <a:endParaRPr lang="sv-SE" dirty="0" smtClean="0"/>
              </a:p>
              <a:p>
                <a:pPr marL="201168" lvl="1" indent="0">
                  <a:lnSpc>
                    <a:spcPct val="100000"/>
                  </a:lnSpc>
                  <a:spcBef>
                    <a:spcPts val="0"/>
                  </a:spcBef>
                  <a:spcAft>
                    <a:spcPts val="0"/>
                  </a:spcAft>
                  <a:buNone/>
                  <a:defRPr/>
                </a:pPr>
                <a:endParaRPr lang="en-US" dirty="0" smtClean="0"/>
              </a:p>
              <a:p>
                <a:pPr marL="0" lvl="0" indent="0">
                  <a:lnSpc>
                    <a:spcPct val="100000"/>
                  </a:lnSpc>
                  <a:spcBef>
                    <a:spcPts val="0"/>
                  </a:spcBef>
                  <a:spcAft>
                    <a:spcPts val="0"/>
                  </a:spcAft>
                  <a:buSzTx/>
                  <a:buNone/>
                </a:pPr>
                <a:r>
                  <a:rPr lang="en-US" dirty="0" smtClean="0"/>
                  <a:t>Since we assume high bandwidth low latency connections, the time it takes to send the heartbeat is negligible.</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This gives us a worst case scenario of detecting node failures of 500 </a:t>
                </a:r>
                <a:r>
                  <a:rPr lang="en-US" dirty="0" err="1" smtClean="0"/>
                  <a:t>ms</a:t>
                </a:r>
                <a:r>
                  <a:rPr lang="en-US" dirty="0" smtClean="0"/>
                  <a:t>, and best case of 300 </a:t>
                </a:r>
                <a:r>
                  <a:rPr lang="en-US" dirty="0" err="1" smtClean="0"/>
                  <a:t>ms.</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758"/>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or </a:t>
            </a:r>
            <a:r>
              <a:rPr lang="en-US" dirty="0" smtClean="0"/>
              <a:t>services running </a:t>
            </a:r>
            <a:r>
              <a:rPr lang="en-US" dirty="0" smtClean="0"/>
              <a:t>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a:t>
            </a:r>
            <a:r>
              <a:rPr lang="en-US" dirty="0" smtClean="0"/>
              <a:t>etc.</a:t>
            </a:r>
          </a:p>
          <a:p>
            <a:pPr marL="201168" lvl="1" indent="0">
              <a:buNone/>
            </a:pPr>
            <a:endParaRPr lang="en-US" dirty="0" smtClean="0"/>
          </a:p>
          <a:p>
            <a:pPr lvl="1">
              <a:buFont typeface="Arial" charset="0"/>
              <a:buChar char="•"/>
            </a:pPr>
            <a:r>
              <a:rPr lang="en-US" dirty="0" smtClean="0"/>
              <a:t>For </a:t>
            </a:r>
            <a:r>
              <a:rPr lang="en-US" dirty="0" smtClean="0"/>
              <a:t>many applications, e.g. stream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 - best and worst case TODO update pic or delete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298" y="1921567"/>
            <a:ext cx="5050754" cy="402272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801" y="1921567"/>
            <a:ext cx="5620640" cy="4022725"/>
          </a:xfrm>
          <a:prstGeom prst="rect">
            <a:avLst/>
          </a:prstGeom>
        </p:spPr>
      </p:pic>
      <p:sp>
        <p:nvSpPr>
          <p:cNvPr id="6" name="TextBox 5"/>
          <p:cNvSpPr txBox="1"/>
          <p:nvPr/>
        </p:nvSpPr>
        <p:spPr>
          <a:xfrm>
            <a:off x="2046623" y="5940989"/>
            <a:ext cx="1904103" cy="369332"/>
          </a:xfrm>
          <a:prstGeom prst="rect">
            <a:avLst/>
          </a:prstGeom>
          <a:noFill/>
        </p:spPr>
        <p:txBody>
          <a:bodyPr wrap="square" rtlCol="0">
            <a:spAutoFit/>
          </a:bodyPr>
          <a:lstStyle/>
          <a:p>
            <a:r>
              <a:rPr lang="en-US" dirty="0" smtClean="0"/>
              <a:t>Worst: </a:t>
            </a:r>
            <a:r>
              <a:rPr lang="en-US" i="1" dirty="0" smtClean="0"/>
              <a:t>t</a:t>
            </a:r>
            <a:r>
              <a:rPr lang="en-US" dirty="0" smtClean="0"/>
              <a:t> = 500’ </a:t>
            </a:r>
            <a:r>
              <a:rPr lang="en-US" dirty="0" err="1" smtClean="0"/>
              <a:t>ms</a:t>
            </a:r>
            <a:endParaRPr lang="en-US" dirty="0"/>
          </a:p>
        </p:txBody>
      </p:sp>
      <p:sp>
        <p:nvSpPr>
          <p:cNvPr id="7" name="TextBox 6"/>
          <p:cNvSpPr txBox="1"/>
          <p:nvPr/>
        </p:nvSpPr>
        <p:spPr>
          <a:xfrm>
            <a:off x="7699751" y="5939605"/>
            <a:ext cx="1742740" cy="369332"/>
          </a:xfrm>
          <a:prstGeom prst="rect">
            <a:avLst/>
          </a:prstGeom>
          <a:noFill/>
        </p:spPr>
        <p:txBody>
          <a:bodyPr wrap="square" rtlCol="0">
            <a:spAutoFit/>
          </a:bodyPr>
          <a:lstStyle/>
          <a:p>
            <a:r>
              <a:rPr lang="en-US" smtClean="0"/>
              <a:t>Best: </a:t>
            </a:r>
            <a:r>
              <a:rPr lang="en-US" i="1" dirty="0"/>
              <a:t>t</a:t>
            </a:r>
            <a:r>
              <a:rPr lang="en-US" dirty="0"/>
              <a:t> </a:t>
            </a:r>
            <a:r>
              <a:rPr lang="en-US"/>
              <a:t>= </a:t>
            </a:r>
            <a:r>
              <a:rPr lang="en-US" smtClean="0"/>
              <a:t>300’ </a:t>
            </a:r>
            <a:r>
              <a:rPr lang="en-US" dirty="0" err="1"/>
              <a:t>ms</a:t>
            </a:r>
            <a:endParaRPr lang="en-US" dirty="0"/>
          </a:p>
        </p:txBody>
      </p:sp>
    </p:spTree>
    <p:extLst>
      <p:ext uri="{BB962C8B-B14F-4D97-AF65-F5344CB8AC3E}">
        <p14:creationId xmlns:p14="http://schemas.microsoft.com/office/powerpoint/2010/main" val="1139611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endParaRPr lang="en-US" dirty="0" smtClean="0"/>
          </a:p>
          <a:p>
            <a:pPr marL="0" lvl="0" indent="0">
              <a:lnSpc>
                <a:spcPct val="100000"/>
              </a:lnSpc>
              <a:spcBef>
                <a:spcPts val="0"/>
              </a:spcBef>
              <a:spcAft>
                <a:spcPts val="0"/>
              </a:spcAft>
              <a:buSzTx/>
              <a:buNone/>
              <a:defRPr/>
            </a:pPr>
            <a:r>
              <a:rPr lang="en-US" dirty="0" smtClean="0"/>
              <a:t>Only </a:t>
            </a:r>
            <a:r>
              <a:rPr lang="en-US" dirty="0"/>
              <a:t>a single node </a:t>
            </a:r>
            <a:r>
              <a:rPr lang="en-US" dirty="0" smtClean="0"/>
              <a:t>should run </a:t>
            </a:r>
            <a:r>
              <a:rPr lang="en-US" dirty="0"/>
              <a:t>this </a:t>
            </a:r>
            <a:r>
              <a:rPr lang="en-US" dirty="0" smtClean="0"/>
              <a:t>algorithm, otherwise a lot of new replicas could be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48554"/>
            <a:ext cx="7270865" cy="2934271"/>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sv-SE" dirty="0" err="1" smtClean="0"/>
              <a:t>Recall</a:t>
            </a:r>
            <a:endParaRPr lang="sv-SE" dirty="0" smtClean="0"/>
          </a:p>
          <a:p>
            <a:pPr>
              <a:buFont typeface="Arial" charset="0"/>
              <a:buChar char="•"/>
            </a:pPr>
            <a:endParaRPr lang="sv-SE" dirty="0" smtClean="0"/>
          </a:p>
          <a:p>
            <a:pPr>
              <a:buFont typeface="Arial" charset="0"/>
              <a:buChar char="•"/>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AlternateContent xmlns:mc="http://schemas.openxmlformats.org/markup-compatibility/2006" xmlns:a14="http://schemas.microsoft.com/office/drawing/2010/main">
        <mc:Choice Requires="a14">
          <p:sp>
            <p:nvSpPr>
              <p:cNvPr id="5" name="TextBox 4"/>
              <p:cNvSpPr txBox="1"/>
              <p:nvPr/>
            </p:nvSpPr>
            <p:spPr>
              <a:xfrm>
                <a:off x="5536767" y="3212418"/>
                <a:ext cx="1179425"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panose="02040503050406030204" pitchFamily="18" charset="0"/>
                            </a:rPr>
                          </m:ctrlPr>
                        </m:sSubPr>
                        <m:e>
                          <m:r>
                            <a:rPr lang="en-US" i="1">
                              <a:latin typeface="Cambria Math" charset="0"/>
                            </a:rPr>
                            <m:t>𝑇</m:t>
                          </m:r>
                        </m:e>
                        <m:sub>
                          <m:r>
                            <a:rPr lang="en-GB" b="0" i="1" smtClean="0">
                              <a:latin typeface="Cambria Math" charset="0"/>
                            </a:rPr>
                            <m:t>𝑓</m:t>
                          </m:r>
                        </m:sub>
                      </m:sSub>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179425" cy="299249"/>
              </a:xfrm>
              <a:prstGeom prst="rect">
                <a:avLst/>
              </a:prstGeom>
              <a:blipFill rotWithShape="0">
                <a:blip r:embed="rId3"/>
                <a:stretch>
                  <a:fillRect l="-3608" r="-103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Several distributions was tested, and 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smtClean="0"/>
              <a:t>Design a model for expressing the reliability for an application running in a distributed </a:t>
            </a:r>
            <a:r>
              <a:rPr lang="en-US" dirty="0" smtClean="0"/>
              <a:t>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 after which the 95th percentile value is used.</a:t>
            </a:r>
          </a:p>
          <a:p>
            <a:pPr>
              <a:buFont typeface="Arial" charset="0"/>
              <a:buChar char="•"/>
            </a:pPr>
            <a:endParaRPr lang="en-US" dirty="0" smtClean="0"/>
          </a:p>
          <a:p>
            <a:pPr>
              <a:buFont typeface="Arial" charset="0"/>
              <a:buChar char="•"/>
            </a:pPr>
            <a:endParaRPr lang="en-US"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a:t> The model was implemented and tested using Calvin</a:t>
            </a:r>
          </a:p>
          <a:p>
            <a:pPr>
              <a:buFont typeface="Arial" panose="020B0604020202020204" pitchFamily="34" charset="0"/>
              <a:buChar char="•"/>
            </a:pPr>
            <a:r>
              <a:rPr lang="en-US" dirty="0" smtClean="0"/>
              <a:t>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smtClean="0"/>
              <a:t>Actors,</a:t>
            </a:r>
          </a:p>
          <a:p>
            <a:pPr lvl="1">
              <a:buFont typeface="Arial" panose="020B0604020202020204" pitchFamily="34" charset="0"/>
              <a:buChar char="•"/>
            </a:pPr>
            <a:r>
              <a:rPr lang="en-US" dirty="0" smtClean="0"/>
              <a:t>Applications,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runtime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Calvin runtime </a:t>
            </a:r>
            <a:r>
              <a:rPr lang="en-US" dirty="0"/>
              <a:t>is a self-managed container for application </a:t>
            </a:r>
            <a:r>
              <a:rPr lang="en-US" dirty="0" smtClean="0"/>
              <a:t>actors</a:t>
            </a:r>
          </a:p>
          <a:p>
            <a:pPr>
              <a:buFont typeface="Arial" panose="020B0604020202020204" pitchFamily="34" charset="0"/>
              <a:buChar char="•"/>
            </a:pPr>
            <a:r>
              <a:rPr lang="en-US" dirty="0" smtClean="0"/>
              <a:t> Provides </a:t>
            </a:r>
            <a:r>
              <a:rPr lang="en-US" dirty="0"/>
              <a:t>data transport between actors both within the same runtime and between </a:t>
            </a:r>
            <a:r>
              <a:rPr lang="en-US" dirty="0" smtClean="0"/>
              <a:t>different </a:t>
            </a:r>
            <a:r>
              <a:rPr lang="en-US" dirty="0"/>
              <a:t>runtimes</a:t>
            </a:r>
            <a:r>
              <a:rPr lang="en-US" dirty="0" smtClean="0"/>
              <a:t>.</a:t>
            </a:r>
            <a:endParaRPr lang="en-US" dirty="0"/>
          </a:p>
        </p:txBody>
      </p:sp>
    </p:spTree>
    <p:extLst>
      <p:ext uri="{BB962C8B-B14F-4D97-AF65-F5344CB8AC3E}">
        <p14:creationId xmlns:p14="http://schemas.microsoft.com/office/powerpoint/2010/main" val="11847455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actor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actor in Calvin consists of ports, actions, and preconditions under which actions can fire.</a:t>
            </a:r>
          </a:p>
          <a:p>
            <a:pPr>
              <a:buFont typeface="Arial" panose="020B0604020202020204" pitchFamily="34" charset="0"/>
              <a:buChar char="•"/>
            </a:pPr>
            <a:r>
              <a:rPr lang="en-US" dirty="0"/>
              <a:t> </a:t>
            </a:r>
            <a:r>
              <a:rPr lang="en-US" dirty="0" smtClean="0"/>
              <a:t>For each in-port there is a queue of messages, called tokens, to process. Each out-port has a queue of tokens to send to another actors in-port.</a:t>
            </a:r>
          </a:p>
          <a:p>
            <a:pPr>
              <a:buFont typeface="Arial" panose="020B0604020202020204" pitchFamily="34" charset="0"/>
              <a:buChar char="•"/>
            </a:pPr>
            <a:r>
              <a:rPr lang="en-US" dirty="0"/>
              <a:t> </a:t>
            </a:r>
            <a:r>
              <a:rPr lang="en-US" dirty="0" smtClean="0"/>
              <a:t>The state of an actor is used when migrating or replicating an actor and consists mainly of</a:t>
            </a:r>
          </a:p>
          <a:p>
            <a:pPr lvl="1">
              <a:buFont typeface="Arial" charset="0"/>
              <a:buChar char="•"/>
            </a:pPr>
            <a:r>
              <a:rPr lang="en-US" dirty="0" smtClean="0"/>
              <a:t>The type of actor</a:t>
            </a:r>
          </a:p>
          <a:p>
            <a:pPr lvl="1">
              <a:buFont typeface="Arial" charset="0"/>
              <a:buChar char="•"/>
            </a:pPr>
            <a:r>
              <a:rPr lang="en-US" dirty="0" smtClean="0"/>
              <a:t>Arguments needed to create the actor</a:t>
            </a:r>
          </a:p>
          <a:p>
            <a:pPr lvl="1">
              <a:buFont typeface="Arial" charset="0"/>
              <a:buChar char="•"/>
            </a:pPr>
            <a:r>
              <a:rPr lang="en-US" dirty="0" smtClean="0"/>
              <a:t>Port connections information</a:t>
            </a:r>
          </a:p>
          <a:p>
            <a:pPr lvl="1">
              <a:buFont typeface="Arial" charset="0"/>
              <a:buChar char="•"/>
            </a:pPr>
            <a:r>
              <a:rPr lang="en-US" dirty="0" smtClean="0"/>
              <a:t>Port queues</a:t>
            </a:r>
          </a:p>
        </p:txBody>
      </p:sp>
    </p:spTree>
    <p:extLst>
      <p:ext uri="{BB962C8B-B14F-4D97-AF65-F5344CB8AC3E}">
        <p14:creationId xmlns:p14="http://schemas.microsoft.com/office/powerpoint/2010/main" val="5689838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a:p>
            <a:pPr marL="0" indent="0">
              <a:buNone/>
            </a:pPr>
            <a:r>
              <a:rPr lang="en-US" dirty="0" smtClean="0"/>
              <a:t>Example:</a:t>
            </a:r>
            <a:endParaRPr lang="en-US" dirty="0"/>
          </a:p>
          <a:p>
            <a:pPr marL="0" indent="0">
              <a:buNone/>
            </a:pPr>
            <a:r>
              <a:rPr lang="en-US" dirty="0" err="1" smtClean="0">
                <a:latin typeface="Monaco" charset="0"/>
                <a:ea typeface="Monaco" charset="0"/>
                <a:cs typeface="Monaco" charset="0"/>
              </a:rPr>
              <a:t>src</a:t>
            </a:r>
            <a:r>
              <a:rPr lang="en-US" dirty="0" smtClean="0">
                <a:latin typeface="Monaco" charset="0"/>
                <a:ea typeface="Monaco" charset="0"/>
                <a:cs typeface="Monaco" charset="0"/>
              </a:rPr>
              <a:t> : </a:t>
            </a:r>
            <a:r>
              <a:rPr lang="en-US" dirty="0" err="1" smtClean="0">
                <a:latin typeface="Monaco" charset="0"/>
                <a:ea typeface="Monaco" charset="0"/>
                <a:cs typeface="Monaco" charset="0"/>
              </a:rPr>
              <a:t>std.CountTimer</a:t>
            </a:r>
            <a:r>
              <a:rPr lang="en-US" dirty="0" smtClean="0">
                <a:latin typeface="Monaco" charset="0"/>
                <a:ea typeface="Monaco" charset="0"/>
                <a:cs typeface="Monaco" charset="0"/>
              </a:rPr>
              <a:t>(sleep=0.5)</a:t>
            </a:r>
          </a:p>
          <a:p>
            <a:pPr marL="0" indent="0">
              <a:buNone/>
            </a:pPr>
            <a:r>
              <a:rPr lang="en-US" dirty="0" smtClean="0">
                <a:latin typeface="Monaco" charset="0"/>
                <a:ea typeface="Monaco" charset="0"/>
                <a:cs typeface="Monaco" charset="0"/>
              </a:rPr>
              <a:t>id : </a:t>
            </a:r>
            <a:r>
              <a:rPr lang="en-US" dirty="0" err="1" smtClean="0">
                <a:latin typeface="Monaco" charset="0"/>
                <a:ea typeface="Monaco" charset="0"/>
                <a:cs typeface="Monaco" charset="0"/>
              </a:rPr>
              <a:t>std.Identity</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snk</a:t>
            </a:r>
            <a:r>
              <a:rPr lang="en-US" dirty="0" smtClean="0">
                <a:latin typeface="Monaco" charset="0"/>
                <a:ea typeface="Monaco" charset="0"/>
                <a:cs typeface="Monaco" charset="0"/>
              </a:rPr>
              <a:t> : </a:t>
            </a:r>
            <a:r>
              <a:rPr lang="en-US" dirty="0" err="1" smtClean="0">
                <a:latin typeface="Monaco" charset="0"/>
                <a:ea typeface="Monaco" charset="0"/>
                <a:cs typeface="Monaco" charset="0"/>
              </a:rPr>
              <a:t>io.Print</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src.integer</a:t>
            </a:r>
            <a:r>
              <a:rPr lang="en-US" dirty="0" smtClean="0">
                <a:latin typeface="Monaco" charset="0"/>
                <a:ea typeface="Monaco" charset="0"/>
                <a:cs typeface="Monaco" charset="0"/>
              </a:rPr>
              <a:t> </a:t>
            </a:r>
            <a:r>
              <a:rPr lang="en-US" dirty="0">
                <a:latin typeface="Monaco" charset="0"/>
                <a:ea typeface="Monaco" charset="0"/>
                <a:cs typeface="Monaco" charset="0"/>
              </a:rPr>
              <a:t>&gt; </a:t>
            </a:r>
            <a:r>
              <a:rPr lang="en-US" dirty="0" err="1" smtClean="0">
                <a:latin typeface="Monaco" charset="0"/>
                <a:ea typeface="Monaco" charset="0"/>
                <a:cs typeface="Monaco" charset="0"/>
              </a:rPr>
              <a:t>id.token</a:t>
            </a:r>
            <a:endParaRPr lang="en-US" dirty="0" smtClean="0">
              <a:latin typeface="Monaco" charset="0"/>
              <a:ea typeface="Monaco" charset="0"/>
              <a:cs typeface="Monaco" charset="0"/>
            </a:endParaRPr>
          </a:p>
          <a:p>
            <a:pPr marL="0" indent="0">
              <a:buNone/>
            </a:pPr>
            <a:r>
              <a:rPr lang="en-US" dirty="0" err="1" smtClean="0">
                <a:latin typeface="Monaco" charset="0"/>
                <a:ea typeface="Monaco" charset="0"/>
                <a:cs typeface="Monaco" charset="0"/>
              </a:rPr>
              <a:t>id.token</a:t>
            </a:r>
            <a:r>
              <a:rPr lang="en-US" dirty="0" smtClean="0">
                <a:latin typeface="Monaco" charset="0"/>
                <a:ea typeface="Monaco" charset="0"/>
                <a:cs typeface="Monaco" charset="0"/>
              </a:rPr>
              <a:t> &gt; </a:t>
            </a:r>
            <a:r>
              <a:rPr lang="en-US" dirty="0" err="1" smtClean="0">
                <a:latin typeface="Monaco" charset="0"/>
                <a:ea typeface="Monaco" charset="0"/>
                <a:cs typeface="Monaco" charset="0"/>
              </a:rPr>
              <a:t>snk.token</a:t>
            </a:r>
            <a:endParaRPr lang="en-US" dirty="0" smtClean="0">
              <a:latin typeface="Monaco" charset="0"/>
              <a:ea typeface="Monaco" charset="0"/>
              <a:cs typeface="Monaco"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7780" y="5053605"/>
            <a:ext cx="7137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749808" lvl="1" indent="-457200">
              <a:buFont typeface="+mj-lt"/>
              <a:buAutoNum type="arabicPeriod"/>
            </a:pPr>
            <a:r>
              <a:rPr lang="en-US" dirty="0" smtClean="0"/>
              <a:t>choosing the most reliable nodes, and </a:t>
            </a:r>
          </a:p>
          <a:p>
            <a:pPr marL="749808" lvl="1" indent="-457200">
              <a:buFont typeface="+mj-lt"/>
              <a:buAutoNum type="arabicPeriod"/>
            </a:pPr>
            <a:r>
              <a:rPr lang="en-US" dirty="0" smtClean="0"/>
              <a:t>moving replicas to more reliable nodes as they become available, and </a:t>
            </a:r>
          </a:p>
          <a:p>
            <a:pPr marL="749808" lvl="1" indent="-457200">
              <a:buFont typeface="+mj-lt"/>
              <a:buAutoNum type="arabicPeriod"/>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710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Recall MTBF is based on latest 3 failure times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All values such as heartbeat timeout time, default MTBF/replication time, etc. was chosen so that we could run experiments for a couple of minutes and still have a lot of failures</a:t>
            </a:r>
          </a:p>
          <a:p>
            <a:pPr>
              <a:buFont typeface="Arial" charset="0"/>
              <a:buChar char="•"/>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a:buFont typeface="Arial" charset="0"/>
              <a:buChar char="•"/>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We’ve only run experiments with a single application</a:t>
            </a:r>
          </a:p>
          <a:p>
            <a:pPr lvl="1">
              <a:buFont typeface="Arial" charset="0"/>
              <a:buChar char="•"/>
            </a:pPr>
            <a:r>
              <a:rPr lang="en-US" dirty="0" smtClean="0"/>
              <a:t>Considering 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a:t>
            </a:r>
            <a:endParaRPr lang="en-US" dirty="0"/>
          </a:p>
        </p:txBody>
      </p:sp>
      <p:sp>
        <p:nvSpPr>
          <p:cNvPr id="3" name="Content Placeholder 2"/>
          <p:cNvSpPr>
            <a:spLocks noGrp="1"/>
          </p:cNvSpPr>
          <p:nvPr>
            <p:ph idx="1"/>
          </p:nvPr>
        </p:nvSpPr>
        <p:spPr/>
        <p:txBody>
          <a:bodyPr/>
          <a:lstStyle/>
          <a:p>
            <a:pPr>
              <a:buFont typeface="Arial" charset="0"/>
              <a:buChar char="•"/>
            </a:pPr>
            <a:r>
              <a:rPr lang="en-US" dirty="0"/>
              <a:t>Calvin not optimized for </a:t>
            </a:r>
            <a:r>
              <a:rPr lang="en-US" dirty="0" smtClean="0"/>
              <a:t>replicating actors. Still, we can replicate an actor with a state of 1 GB, in less than one hour</a:t>
            </a:r>
          </a:p>
          <a:p>
            <a:pPr>
              <a:buFont typeface="Arial" charset="0"/>
              <a:buChar char="•"/>
            </a:pPr>
            <a:r>
              <a:rPr lang="en-US" dirty="0" smtClean="0"/>
              <a:t>A more efficient implementation, e.g. in C++, would most likely reduce the replication time. At least for the lower state sizes, where the time to create the new actor is a significant part of the total replication time</a:t>
            </a:r>
            <a:endParaRPr lang="en-US" dirty="0"/>
          </a:p>
        </p:txBody>
      </p:sp>
    </p:spTree>
    <p:extLst>
      <p:ext uri="{BB962C8B-B14F-4D97-AF65-F5344CB8AC3E}">
        <p14:creationId xmlns:p14="http://schemas.microsoft.com/office/powerpoint/2010/main" val="7576186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charset="0"/>
              <a:buChar char="•"/>
            </a:pPr>
            <a:r>
              <a:rPr lang="en-US" dirty="0"/>
              <a:t>When measuring the replication time for various state sizes (assumed replication is described). We replicated a state of 1 GB in less than one hour </a:t>
            </a:r>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Assume:</a:t>
            </a:r>
          </a:p>
          <a:p>
            <a:pPr>
              <a:lnSpc>
                <a:spcPct val="100000"/>
              </a:lnSpc>
              <a:spcBef>
                <a:spcPts val="0"/>
              </a:spcBef>
              <a:spcAft>
                <a:spcPts val="0"/>
              </a:spcAft>
              <a:buSzTx/>
              <a:buFont typeface="Arial" charset="0"/>
              <a:buChar char="•"/>
            </a:pPr>
            <a:r>
              <a:rPr lang="en-US" dirty="0" smtClean="0"/>
              <a:t>node MTBF is equal to one year (</a:t>
            </a:r>
            <a:r>
              <a:rPr lang="is-IS" dirty="0" smtClean="0"/>
              <a:t>525 600 minutes)</a:t>
            </a:r>
          </a:p>
          <a:p>
            <a:pPr>
              <a:lnSpc>
                <a:spcPct val="100000"/>
              </a:lnSpc>
              <a:spcBef>
                <a:spcPts val="0"/>
              </a:spcBef>
              <a:spcAft>
                <a:spcPts val="0"/>
              </a:spcAft>
              <a:buSzTx/>
              <a:buFont typeface="Arial" charset="0"/>
              <a:buChar char="•"/>
            </a:pPr>
            <a:r>
              <a:rPr lang="en-US" dirty="0" smtClean="0"/>
              <a:t>R</a:t>
            </a:r>
            <a:r>
              <a:rPr lang="is-IS" dirty="0" smtClean="0"/>
              <a:t>eplication time of one hour (60 minutes)</a:t>
            </a:r>
          </a:p>
          <a:p>
            <a:pPr lvl="1">
              <a:lnSpc>
                <a:spcPct val="100000"/>
              </a:lnSpc>
              <a:spcBef>
                <a:spcPts val="0"/>
              </a:spcBef>
              <a:spcAft>
                <a:spcPts val="0"/>
              </a:spcAft>
              <a:buFont typeface="Arial" charset="0"/>
              <a:buChar char="•"/>
            </a:pPr>
            <a:r>
              <a:rPr lang="is-IS" dirty="0" smtClean="0"/>
              <a:t>using Calvin corresponds to a state size of more than 1 GB</a:t>
            </a:r>
          </a:p>
          <a:p>
            <a:pPr>
              <a:lnSpc>
                <a:spcPct val="100000"/>
              </a:lnSpc>
              <a:spcBef>
                <a:spcPts val="0"/>
              </a:spcBef>
              <a:spcAft>
                <a:spcPts val="0"/>
              </a:spcAft>
              <a:buSzTx/>
              <a:buFont typeface="Arial" charset="0"/>
              <a:buChar char="•"/>
            </a:pPr>
            <a:endParaRPr lang="is-IS" dirty="0"/>
          </a:p>
          <a:p>
            <a:pPr>
              <a:buFont typeface="Arial" charset="0"/>
              <a:buChar char="•"/>
            </a:pPr>
            <a:r>
              <a:rPr lang="en-US" dirty="0"/>
              <a:t> Reliability of nodes: R(t) = e</a:t>
            </a:r>
            <a:r>
              <a:rPr lang="en-US" baseline="30000" dirty="0"/>
              <a:t>-t/MTBF</a:t>
            </a:r>
            <a:r>
              <a:rPr lang="en-US" dirty="0"/>
              <a:t> = </a:t>
            </a:r>
            <a:r>
              <a:rPr lang="en-US" dirty="0" smtClean="0"/>
              <a:t>e</a:t>
            </a:r>
            <a:r>
              <a:rPr lang="en-US" baseline="30000" dirty="0" smtClean="0"/>
              <a:t>-60/525 600</a:t>
            </a:r>
            <a:r>
              <a:rPr lang="en-US" dirty="0" smtClean="0"/>
              <a:t> = </a:t>
            </a:r>
            <a:r>
              <a:rPr lang="tr-TR" dirty="0"/>
              <a:t>0.999885851264</a:t>
            </a: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a:p>
            <a:pPr marL="0" lvl="0" indent="0">
              <a:lnSpc>
                <a:spcPct val="100000"/>
              </a:lnSpc>
              <a:spcBef>
                <a:spcPts val="0"/>
              </a:spcBef>
              <a:spcAft>
                <a:spcPts val="0"/>
              </a:spcAft>
              <a:buSzTx/>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0819897"/>
              </p:ext>
            </p:extLst>
          </p:nvPr>
        </p:nvGraphicFramePr>
        <p:xfrm>
          <a:off x="2833091" y="4827231"/>
          <a:ext cx="6586777" cy="1478280"/>
        </p:xfrm>
        <a:graphic>
          <a:graphicData uri="http://schemas.openxmlformats.org/drawingml/2006/table">
            <a:tbl>
              <a:tblPr firstRow="1" bandRow="1">
                <a:tableStyleId>{2D5ABB26-0587-4C30-8999-92F81FD0307C}</a:tableStyleId>
              </a:tblPr>
              <a:tblGrid>
                <a:gridCol w="2079740"/>
                <a:gridCol w="4507037"/>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lnSpcReduction="10000"/>
          </a:bodyPr>
          <a:lstStyle/>
          <a:p>
            <a:pPr>
              <a:buFont typeface="Arial" panose="020B0604020202020204" pitchFamily="34" charset="0"/>
              <a:buChar char="•"/>
            </a:pPr>
            <a:r>
              <a:rPr lang="en-US" dirty="0" smtClean="0"/>
              <a:t> Investigate the scalability of our model</a:t>
            </a:r>
          </a:p>
          <a:p>
            <a:pPr lvl="1">
              <a:buFont typeface="Arial" panose="020B0604020202020204" pitchFamily="34" charset="0"/>
              <a:buChar char="•"/>
            </a:pPr>
            <a:r>
              <a:rPr lang="en-US" dirty="0" smtClean="0"/>
              <a:t>Only tested using a cluster of 6 servers</a:t>
            </a:r>
          </a:p>
          <a:p>
            <a:pPr>
              <a:buFont typeface="Arial" panose="020B0604020202020204" pitchFamily="34" charset="0"/>
              <a:buChar char="•"/>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Take current nodes into account – e.g. two nodes in same rack has less reliability than two nodes in different racks</a:t>
            </a:r>
          </a:p>
          <a:p>
            <a:pPr lvl="1">
              <a:buFont typeface="Arial" panose="020B0604020202020204" pitchFamily="34" charset="0"/>
              <a:buChar char="•"/>
            </a:pPr>
            <a:r>
              <a:rPr lang="en-US" dirty="0" smtClean="0"/>
              <a:t>Applying machine learning – since the reliability of running applications is periodically monitored, preventative measures such as moving replicas or creating new replicas before failures happen could be applied</a:t>
            </a:r>
          </a:p>
          <a:p>
            <a:pPr>
              <a:buFont typeface="Arial" panose="020B0604020202020204" pitchFamily="34" charset="0"/>
              <a:buChar char="•"/>
            </a:pPr>
            <a:r>
              <a:rPr lang="en-US" dirty="0" smtClean="0"/>
              <a:t> Adding a consensus algorithm</a:t>
            </a:r>
          </a:p>
          <a:p>
            <a:pPr lvl="1">
              <a:buFont typeface="Arial" panose="020B0604020202020204" pitchFamily="34" charset="0"/>
              <a:buChar char="•"/>
            </a:pPr>
            <a:r>
              <a:rPr lang="en-US" dirty="0" smtClean="0"/>
              <a:t>Detect nodes producing the wrong result</a:t>
            </a:r>
          </a:p>
          <a:p>
            <a:pPr>
              <a:buFont typeface="Arial" panose="020B0604020202020204" pitchFamily="34" charset="0"/>
              <a:buChar char="•"/>
            </a:pPr>
            <a:r>
              <a:rPr lang="en-US" dirty="0" smtClean="0"/>
              <a:t> The scheduling 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934" y="3244654"/>
            <a:ext cx="4226444" cy="2732814"/>
          </a:xfrm>
          <a:prstGeom prst="rect">
            <a:avLst/>
          </a:prstGeom>
        </p:spPr>
      </p:pic>
      <p:sp>
        <p:nvSpPr>
          <p:cNvPr id="2" name="Title 1"/>
          <p:cNvSpPr>
            <a:spLocks noGrp="1"/>
          </p:cNvSpPr>
          <p:nvPr>
            <p:ph type="title"/>
          </p:nvPr>
        </p:nvSpPr>
        <p:spPr/>
        <p:txBody>
          <a:bodyPr/>
          <a:lstStyle/>
          <a:p>
            <a:r>
              <a:rPr lang="en-US" dirty="0" smtClean="0"/>
              <a:t>Application model with replicas</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T</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T</a:t>
            </a:r>
            <a:r>
              <a:rPr lang="en-US" dirty="0" smtClean="0"/>
              <a:t>, performs deterministic calculations on the input. If the replicas all receive the same input, they will all produce the same result</a:t>
            </a:r>
            <a:endParaRPr lang="en-US" dirty="0"/>
          </a:p>
        </p:txBody>
      </p:sp>
    </p:spTree>
    <p:extLst>
      <p:ext uri="{BB962C8B-B14F-4D97-AF65-F5344CB8AC3E}">
        <p14:creationId xmlns:p14="http://schemas.microsoft.com/office/powerpoint/2010/main" val="4249283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marL="0" lvl="0" indent="0">
              <a:buNone/>
            </a:pPr>
            <a:endParaRPr lang="en-US" dirty="0"/>
          </a:p>
          <a:p>
            <a:pPr marL="0" lvl="0" indent="0">
              <a:buNone/>
            </a:pPr>
            <a:endParaRPr lang="en-US" dirty="0" smtClean="0"/>
          </a:p>
          <a:p>
            <a:pPr marL="0" indent="0">
              <a:buNone/>
            </a:pPr>
            <a:r>
              <a:rPr lang="en-US" dirty="0"/>
              <a:t>The probability that a failure occurs is thereby</a:t>
            </a:r>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buFont typeface="Arial" charset="0"/>
                  <a:buChar char="•"/>
                </a:pPr>
                <a:r>
                  <a:rPr lang="en-US" dirty="0" smtClean="0"/>
                  <a:t>We consider the MTBF for nodes to be constant for some period of time</a:t>
                </a:r>
              </a:p>
              <a:p>
                <a:pPr lvl="0">
                  <a:buFont typeface="Arial" charset="0"/>
                  <a:buChar char="•"/>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166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definition:</a:t>
            </a:r>
          </a:p>
          <a:p>
            <a:pPr marL="0" indent="0">
              <a:buNone/>
            </a:pPr>
            <a:r>
              <a:rPr lang="en-US" dirty="0" smtClean="0"/>
              <a:t>Reliability of a task which is serving some kind of requests, is the probability that a request can be  served. For a process with </a:t>
            </a:r>
            <a:r>
              <a:rPr lang="en-US" i="1" dirty="0" smtClean="0"/>
              <a:t>n </a:t>
            </a:r>
            <a:r>
              <a:rPr lang="en-US" dirty="0" smtClean="0"/>
              <a:t>task replicas, this corresponds to at least one replica is always operational.</a:t>
            </a:r>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3569</TotalTime>
  <Words>5456</Words>
  <Application>Microsoft Office PowerPoint</Application>
  <PresentationFormat>Bredbild</PresentationFormat>
  <Paragraphs>549</Paragraphs>
  <Slides>54</Slides>
  <Notes>52</Notes>
  <HiddenSlides>0</HiddenSlides>
  <MMClips>0</MMClips>
  <ScaleCrop>false</ScaleCrop>
  <HeadingPairs>
    <vt:vector size="6" baseType="variant">
      <vt:variant>
        <vt:lpstr>Använt teckensnitt</vt:lpstr>
      </vt:variant>
      <vt:variant>
        <vt:i4>6</vt:i4>
      </vt:variant>
      <vt:variant>
        <vt:lpstr>Tema</vt:lpstr>
      </vt:variant>
      <vt:variant>
        <vt:i4>1</vt:i4>
      </vt:variant>
      <vt:variant>
        <vt:lpstr>Bildrubriker</vt:lpstr>
      </vt:variant>
      <vt:variant>
        <vt:i4>54</vt:i4>
      </vt:variant>
    </vt:vector>
  </HeadingPairs>
  <TitlesOfParts>
    <vt:vector size="61" baseType="lpstr">
      <vt:lpstr>Arial</vt:lpstr>
      <vt:lpstr>Calibri</vt:lpstr>
      <vt:lpstr>Calibri Light</vt:lpstr>
      <vt:lpstr>Cambria Math</vt:lpstr>
      <vt:lpstr>Monaco</vt:lpstr>
      <vt:lpstr>Wingdings</vt:lpstr>
      <vt:lpstr>Retrospect</vt:lpstr>
      <vt:lpstr>Dynamic Fault-Tolerance and Task Scheduling in Distributed Systems</vt:lpstr>
      <vt:lpstr>Agenda _TODO kola ordningen</vt:lpstr>
      <vt:lpstr>Introduction</vt:lpstr>
      <vt:lpstr>Goal</vt:lpstr>
      <vt:lpstr>Application model</vt:lpstr>
      <vt:lpstr>Application model with replicas</vt:lpstr>
      <vt:lpstr>Probability of failure</vt:lpstr>
      <vt:lpstr>Mean-time-between-failure</vt:lpstr>
      <vt:lpstr>Reliability definition</vt:lpstr>
      <vt:lpstr>Reliability model</vt:lpstr>
      <vt:lpstr>Reliability model</vt:lpstr>
      <vt:lpstr>Reliability model cont’d</vt:lpstr>
      <vt:lpstr>Fault-tolerant model</vt:lpstr>
      <vt:lpstr>Ensuring reliability</vt:lpstr>
      <vt:lpstr>Ensuring reliability example</vt:lpstr>
      <vt:lpstr>Ensuring reliability example cont’d</vt:lpstr>
      <vt:lpstr>Ensuring reliability example cont’d</vt:lpstr>
      <vt:lpstr>Optimization</vt:lpstr>
      <vt:lpstr>Moving to more reliable</vt:lpstr>
      <vt:lpstr>Deleting unnecessary replicas</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Detecting node failure - best and worst case TODO update pic or delete</vt:lpstr>
      <vt:lpstr>Handling node failure – TODO update image</vt:lpstr>
      <vt:lpstr>Handling node failure cont’d</vt:lpstr>
      <vt:lpstr>Handling node failure example</vt:lpstr>
      <vt:lpstr>Handling node failure cont’d</vt:lpstr>
      <vt:lpstr>Handling node failure cont’d</vt:lpstr>
      <vt:lpstr>Handling node failure cont’d</vt:lpstr>
      <vt:lpstr>Handling node failure cont’d</vt:lpstr>
      <vt:lpstr>Expressing time t</vt:lpstr>
      <vt:lpstr>Expressing time t</vt:lpstr>
      <vt:lpstr>Expressing time t cont’d</vt:lpstr>
      <vt:lpstr>Calvin</vt:lpstr>
      <vt:lpstr>Calvin - runtime</vt:lpstr>
      <vt:lpstr>Calvin - actor</vt:lpstr>
      <vt:lpstr>Calvin - application</vt:lpstr>
      <vt:lpstr>Experiments</vt:lpstr>
      <vt:lpstr>Simulating node failure</vt:lpstr>
      <vt:lpstr>Self-adapting</vt:lpstr>
      <vt:lpstr>Result – node reliabilities</vt:lpstr>
      <vt:lpstr>Result – number of replicas</vt:lpstr>
      <vt:lpstr>Discussion</vt:lpstr>
      <vt:lpstr>Discussion cont’d</vt:lpstr>
      <vt:lpstr>Discussion - replication time</vt:lpstr>
      <vt:lpstr>Discussion - replication time example</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258</cp:revision>
  <dcterms:created xsi:type="dcterms:W3CDTF">2016-04-26T11:03:39Z</dcterms:created>
  <dcterms:modified xsi:type="dcterms:W3CDTF">2016-05-24T11:40:09Z</dcterms:modified>
</cp:coreProperties>
</file>