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3"/>
  </p:notesMasterIdLst>
  <p:sldIdLst>
    <p:sldId id="256" r:id="rId2"/>
    <p:sldId id="257" r:id="rId3"/>
    <p:sldId id="288" r:id="rId4"/>
    <p:sldId id="329" r:id="rId5"/>
    <p:sldId id="331" r:id="rId6"/>
    <p:sldId id="370" r:id="rId7"/>
    <p:sldId id="307" r:id="rId8"/>
    <p:sldId id="338" r:id="rId9"/>
    <p:sldId id="330" r:id="rId10"/>
    <p:sldId id="302" r:id="rId11"/>
    <p:sldId id="322" r:id="rId12"/>
    <p:sldId id="323" r:id="rId13"/>
    <p:sldId id="30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39" r:id="rId31"/>
    <p:sldId id="313" r:id="rId32"/>
    <p:sldId id="314" r:id="rId33"/>
    <p:sldId id="315" r:id="rId34"/>
    <p:sldId id="316" r:id="rId35"/>
    <p:sldId id="317" r:id="rId36"/>
    <p:sldId id="318" r:id="rId37"/>
    <p:sldId id="332" r:id="rId38"/>
    <p:sldId id="336" r:id="rId39"/>
    <p:sldId id="337" r:id="rId40"/>
    <p:sldId id="294" r:id="rId41"/>
    <p:sldId id="299" r:id="rId42"/>
    <p:sldId id="258" r:id="rId43"/>
    <p:sldId id="263" r:id="rId44"/>
    <p:sldId id="276" r:id="rId45"/>
    <p:sldId id="277" r:id="rId46"/>
    <p:sldId id="278" r:id="rId47"/>
    <p:sldId id="368" r:id="rId48"/>
    <p:sldId id="369" r:id="rId49"/>
    <p:sldId id="366" r:id="rId50"/>
    <p:sldId id="367" r:id="rId51"/>
    <p:sldId id="36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Om vi </a:t>
            </a:r>
            <a:r>
              <a:rPr lang="en-US" sz="1200" b="0" i="0" kern="1200" dirty="0" err="1" smtClean="0">
                <a:solidFill>
                  <a:schemeClr val="tx1"/>
                </a:solidFill>
                <a:effectLst/>
                <a:latin typeface="+mn-lt"/>
                <a:ea typeface="+mn-ea"/>
                <a:cs typeface="+mn-cs"/>
              </a:rPr>
              <a:t>vidare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ersätts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från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tills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igång</a:t>
            </a:r>
            <a:r>
              <a:rPr lang="en-US" sz="1200" b="0" i="0" kern="1200" dirty="0" smtClean="0">
                <a:solidFill>
                  <a:schemeClr val="tx1"/>
                </a:solidFill>
                <a:effectLst/>
                <a:latin typeface="+mn-lt"/>
                <a:ea typeface="+mn-ea"/>
                <a:cs typeface="+mn-cs"/>
              </a:rPr>
              <a:t>. </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a:t>
            </a:r>
            <a:r>
              <a:rPr lang="en-US" baseline="0" dirty="0" err="1" smtClean="0"/>
              <a:t>en</a:t>
            </a:r>
            <a:r>
              <a:rPr lang="en-US" baseline="0" dirty="0" smtClean="0"/>
              <a:t> application </a:t>
            </a:r>
            <a:r>
              <a:rPr lang="en-US" baseline="0" dirty="0" err="1" smtClean="0"/>
              <a:t>körs</a:t>
            </a:r>
            <a:r>
              <a:rPr lang="en-US" baseline="0" dirty="0" smtClean="0"/>
              <a:t> </a:t>
            </a:r>
            <a:r>
              <a:rPr lang="en-US" baseline="0" dirty="0" err="1" smtClean="0"/>
              <a:t>följande</a:t>
            </a:r>
            <a:r>
              <a:rPr lang="en-US" baseline="0" dirty="0" smtClean="0"/>
              <a:t> </a:t>
            </a:r>
            <a:r>
              <a:rPr lang="en-US" baseline="0" dirty="0" err="1" smtClean="0"/>
              <a:t>algoritm</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sätts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Som tidigare nämnt så är tiden det tar att </a:t>
            </a:r>
            <a:r>
              <a:rPr lang="sv-SE" i="0" baseline="0" noProof="0" dirty="0" err="1" smtClean="0"/>
              <a:t>detekera</a:t>
            </a:r>
            <a:r>
              <a:rPr lang="sv-SE" i="0" baseline="0" noProof="0" dirty="0" smtClean="0"/>
              <a:t> att en nöd har dött satt till 500 ms.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a:t>
            </a:r>
            <a:r>
              <a:rPr lang="sv-SE" baseline="0" noProof="0" dirty="0" smtClean="0"/>
              <a:t>modell </a:t>
            </a:r>
            <a:r>
              <a:rPr lang="sv-SE" baseline="0" noProof="0" dirty="0" smtClean="0"/>
              <a:t>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a:t>
            </a:r>
            <a:r>
              <a:rPr lang="sv-SE" baseline="0" noProof="0" dirty="0" smtClean="0"/>
              <a:t>Calvin är utvecklat av Ericsson och dess </a:t>
            </a:r>
            <a:r>
              <a:rPr lang="sv-SE" baseline="0" noProof="0" dirty="0" smtClean="0"/>
              <a:t>huvudkomponenter </a:t>
            </a:r>
            <a:r>
              <a:rPr lang="sv-SE" baseline="0" noProof="0" dirty="0" smtClean="0"/>
              <a:t>består av </a:t>
            </a:r>
            <a:endParaRPr lang="sv-SE" baseline="0" noProof="0" dirty="0" smtClean="0"/>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a:t>
            </a:r>
          </a:p>
          <a:p>
            <a:endParaRPr lang="en-US" baseline="0" dirty="0" smtClean="0"/>
          </a:p>
          <a:p>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faktiska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en nod.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smtClean="0"/>
              <a:t>Om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har</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07562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5/24/2016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5/24/2016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panose="02040503050406030204" pitchFamily="18"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smtClean="0"/>
              <a:t>Optimize by choosing the most reliable nodes to place replicas on</a:t>
            </a:r>
          </a:p>
          <a:p>
            <a:pPr lvl="1">
              <a:buFont typeface="Arial" charset="0"/>
              <a:buChar char="•"/>
            </a:pPr>
            <a:r>
              <a:rPr lang="en-US" dirty="0"/>
              <a:t>Detect failures and create new replicas if </a:t>
            </a:r>
            <a:r>
              <a:rPr lang="en-US" dirty="0" smtClean="0"/>
              <a:t>needed</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_TODO kola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201168" lvl="1" indent="0">
              <a:buNone/>
            </a:pPr>
            <a:endParaRPr lang="en-US" dirty="0" smtClean="0"/>
          </a:p>
          <a:p>
            <a:pPr lvl="1">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179425"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en-GB" b="0" i="1" smtClean="0">
                              <a:latin typeface="Cambria Math" charset="0"/>
                            </a:rPr>
                            <m:t>𝑓</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179425" cy="299249"/>
              </a:xfrm>
              <a:prstGeom prst="rect">
                <a:avLst/>
              </a:prstGeom>
              <a:blipFill rotWithShape="0">
                <a:blip r:embed="rId3"/>
                <a:stretch>
                  <a:fillRect l="-3608" r="-103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a:t>
            </a:r>
            <a:r>
              <a:rPr lang="en-US" dirty="0" smtClean="0"/>
              <a:t>It is </a:t>
            </a:r>
            <a:r>
              <a:rPr lang="en-US" dirty="0" smtClean="0"/>
              <a:t>developed by Ericsson and </a:t>
            </a:r>
            <a:r>
              <a:rPr lang="en-US" dirty="0" smtClean="0"/>
              <a:t>its key </a:t>
            </a:r>
            <a:r>
              <a:rPr lang="en-US" dirty="0" smtClean="0"/>
              <a:t>components </a:t>
            </a:r>
            <a:r>
              <a:rPr lang="en-US" dirty="0" smtClean="0"/>
              <a:t>are:</a:t>
            </a:r>
            <a:endParaRPr lang="en-US" dirty="0" smtClean="0"/>
          </a:p>
          <a:p>
            <a:pPr lvl="1">
              <a:buFont typeface="Arial" panose="020B0604020202020204" pitchFamily="34" charset="0"/>
              <a:buChar char="•"/>
            </a:pPr>
            <a:r>
              <a:rPr lang="en-US" dirty="0"/>
              <a:t>r</a:t>
            </a:r>
            <a:r>
              <a:rPr lang="en-US" dirty="0" smtClean="0"/>
              <a:t>untimes</a:t>
            </a:r>
            <a:r>
              <a:rPr lang="en-US" dirty="0" smtClean="0"/>
              <a:t>,</a:t>
            </a:r>
          </a:p>
          <a:p>
            <a:pPr lvl="1">
              <a:buFont typeface="Arial" panose="020B0604020202020204" pitchFamily="34" charset="0"/>
              <a:buChar char="•"/>
            </a:pPr>
            <a:r>
              <a:rPr lang="en-US" dirty="0"/>
              <a:t>a</a:t>
            </a:r>
            <a:r>
              <a:rPr lang="en-US" dirty="0" smtClean="0"/>
              <a:t>ctors</a:t>
            </a:r>
            <a:r>
              <a:rPr lang="en-US" dirty="0" smtClean="0"/>
              <a:t>,</a:t>
            </a:r>
          </a:p>
          <a:p>
            <a:pPr lvl="1">
              <a:buFont typeface="Arial" panose="020B0604020202020204" pitchFamily="34" charset="0"/>
              <a:buChar char="•"/>
            </a:pPr>
            <a:r>
              <a:rPr lang="en-US" dirty="0"/>
              <a:t>a</a:t>
            </a:r>
            <a:r>
              <a:rPr lang="en-US" dirty="0" smtClean="0"/>
              <a:t>pplications</a:t>
            </a:r>
            <a:r>
              <a:rPr lang="en-US" dirty="0" smtClean="0"/>
              <a:t>,</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We’ve only run experiments with a single application</a:t>
            </a:r>
          </a:p>
          <a:p>
            <a:pPr lvl="1">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marL="0" lvl="0" indent="0">
              <a:buNone/>
            </a:pPr>
            <a:endParaRPr lang="en-US" dirty="0"/>
          </a:p>
          <a:p>
            <a:pPr marL="0" lvl="0" indent="0">
              <a:buNone/>
            </a:pPr>
            <a:endParaRPr lang="en-US" dirty="0" smtClean="0"/>
          </a:p>
          <a:p>
            <a:pPr marL="0" indent="0">
              <a:buNone/>
            </a:pPr>
            <a:r>
              <a:rPr lang="en-US" dirty="0"/>
              <a:t>The 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a:t>
                </a:r>
                <a:r>
                  <a:rPr lang="en-US" dirty="0" smtClean="0"/>
                  <a:t>often</a:t>
                </a:r>
              </a:p>
              <a:p>
                <a:pPr lvl="0">
                  <a:buFont typeface="Arial" charset="0"/>
                  <a:buChar char="•"/>
                </a:pPr>
                <a:r>
                  <a:rPr lang="en-US" dirty="0" smtClean="0"/>
                  <a:t>If no failures are registered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3614</TotalTime>
  <Words>5130</Words>
  <Application>Microsoft Office PowerPoint</Application>
  <PresentationFormat>Bredbild</PresentationFormat>
  <Paragraphs>512</Paragraphs>
  <Slides>51</Slides>
  <Notes>49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51</vt:i4>
      </vt:variant>
    </vt:vector>
  </HeadingPairs>
  <TitlesOfParts>
    <vt:vector size="57" baseType="lpstr">
      <vt:lpstr>Arial</vt:lpstr>
      <vt:lpstr>Calibri</vt:lpstr>
      <vt:lpstr>Calibri Light</vt:lpstr>
      <vt:lpstr>Cambria Math</vt:lpstr>
      <vt:lpstr>Wingdings</vt:lpstr>
      <vt:lpstr>Retrospect</vt:lpstr>
      <vt:lpstr>Dynamic Fault-Tolerance and Task Scheduling in Distributed Systems</vt:lpstr>
      <vt:lpstr>Agenda _TODO kola ordningen</vt:lpstr>
      <vt:lpstr>Introduction</vt:lpstr>
      <vt:lpstr>Goal</vt:lpstr>
      <vt:lpstr>Application model</vt:lpstr>
      <vt:lpstr>Application model with replicas</vt:lpstr>
      <vt:lpstr>Probability of failure</vt:lpstr>
      <vt:lpstr>Mean-time-between-failure</vt:lpstr>
      <vt:lpstr>Reliability definition</vt:lpstr>
      <vt:lpstr>Reliability model</vt:lpstr>
      <vt:lpstr>Reliability model</vt:lpstr>
      <vt:lpstr>Reliability model cont’d</vt:lpstr>
      <vt:lpstr>Fault-tolerant model</vt:lpstr>
      <vt:lpstr>Ensuring reliability</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264</cp:revision>
  <dcterms:created xsi:type="dcterms:W3CDTF">2016-04-26T11:03:39Z</dcterms:created>
  <dcterms:modified xsi:type="dcterms:W3CDTF">2016-05-24T12:27:52Z</dcterms:modified>
</cp:coreProperties>
</file>