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88" r:id="rId4"/>
    <p:sldId id="289" r:id="rId5"/>
    <p:sldId id="290" r:id="rId6"/>
    <p:sldId id="300" r:id="rId7"/>
    <p:sldId id="301" r:id="rId8"/>
    <p:sldId id="307" r:id="rId9"/>
    <p:sldId id="309" r:id="rId10"/>
    <p:sldId id="302" r:id="rId11"/>
    <p:sldId id="303" r:id="rId12"/>
    <p:sldId id="310" r:id="rId13"/>
    <p:sldId id="311" r:id="rId14"/>
    <p:sldId id="32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294" r:id="rId25"/>
    <p:sldId id="297" r:id="rId26"/>
    <p:sldId id="298" r:id="rId27"/>
    <p:sldId id="299" r:id="rId28"/>
    <p:sldId id="295" r:id="rId29"/>
    <p:sldId id="258" r:id="rId30"/>
    <p:sldId id="259" r:id="rId31"/>
    <p:sldId id="260" r:id="rId32"/>
    <p:sldId id="261" r:id="rId33"/>
    <p:sldId id="263" r:id="rId34"/>
    <p:sldId id="262" r:id="rId35"/>
    <p:sldId id="264" r:id="rId36"/>
    <p:sldId id="265" r:id="rId37"/>
    <p:sldId id="27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4" r:id="rId46"/>
    <p:sldId id="273" r:id="rId47"/>
    <p:sldId id="276" r:id="rId48"/>
    <p:sldId id="277" r:id="rId49"/>
    <p:sldId id="278" r:id="rId50"/>
    <p:sldId id="279" r:id="rId51"/>
    <p:sldId id="280" r:id="rId52"/>
    <p:sldId id="281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7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7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7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8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9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2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6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9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Dynamic Fault-Tolerance and Task Scheduling in Distributed Systems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Masters Thesis by Philip </a:t>
            </a:r>
            <a:r>
              <a:rPr lang="en-US" dirty="0" err="1" smtClean="0"/>
              <a:t>ståhl</a:t>
            </a:r>
            <a:r>
              <a:rPr lang="en-US" dirty="0" smtClean="0"/>
              <a:t> and </a:t>
            </a:r>
            <a:r>
              <a:rPr lang="en-US" dirty="0" err="1" smtClean="0"/>
              <a:t>jonatan</a:t>
            </a:r>
            <a:r>
              <a:rPr lang="en-US" dirty="0" smtClean="0"/>
              <a:t> </a:t>
            </a:r>
            <a:r>
              <a:rPr lang="en-US" dirty="0" err="1" smtClean="0"/>
              <a:t>broberg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Recap: reliability </a:t>
            </a:r>
            <a:r>
              <a:rPr lang="en-US" dirty="0" smtClean="0"/>
              <a:t>is </a:t>
            </a:r>
            <a:r>
              <a:rPr lang="is-IS" dirty="0" smtClean="0"/>
              <a:t>… </a:t>
            </a:r>
            <a:r>
              <a:rPr lang="is-IS" i="1" dirty="0" smtClean="0"/>
              <a:t>at least one replica is up and running </a:t>
            </a:r>
            <a:r>
              <a:rPr lang="is-IS" dirty="0" smtClean="0"/>
              <a:t>...</a:t>
            </a:r>
          </a:p>
          <a:p>
            <a:pPr marL="0" lvl="0" indent="0">
              <a:buNone/>
            </a:pPr>
            <a:r>
              <a:rPr lang="is-IS" dirty="0" smtClean="0"/>
              <a:t>This corresponds to not all failing. For </a:t>
            </a:r>
            <a:r>
              <a:rPr lang="is-IS" i="1" dirty="0" smtClean="0"/>
              <a:t>n </a:t>
            </a:r>
            <a:r>
              <a:rPr lang="is-IS" dirty="0" smtClean="0"/>
              <a:t>nodes, this is</a:t>
            </a:r>
            <a:endParaRPr lang="is-IS" dirty="0" smtClean="0"/>
          </a:p>
          <a:p>
            <a:pPr lvl="0">
              <a:buFont typeface="Arial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097280" y="2811612"/>
                <a:ext cx="10058400" cy="848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𝑛𝑜𝑡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nary>
                        <m:naryPr>
                          <m:chr m:val="∑"/>
                          <m:ctrlPr>
                            <a:rPr lang="is-I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is-IS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is-IS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is-IS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𝑓𝑎𝑖𝑙𝑢𝑟𝑒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1612"/>
                <a:ext cx="10058400" cy="8487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Fault-tolerant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Basic idea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Create enough replicas to reach the required reliability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Detect failures and create new replicas if needed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reliability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dirty="0" smtClean="0"/>
                  <a:t>Desired reliability: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𝜆</m:t>
                    </m:r>
                  </m:oMath>
                </a14:m>
                <a:endParaRPr lang="sv-SE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dirty="0" smtClean="0"/>
                  <a:t>Algorithm: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39956"/>
            <a:ext cx="69469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node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Heartbeats are periodically sent between runtimes. If no heartbeat from a node is received within 500 </a:t>
            </a:r>
            <a:r>
              <a:rPr lang="en-US" dirty="0" err="1" smtClean="0"/>
              <a:t>ms</a:t>
            </a:r>
            <a:r>
              <a:rPr lang="en-US" dirty="0" smtClean="0"/>
              <a:t>, it is assumed dead.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Frequency: 200 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Timeout: 500 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Since we assume high bandwidth low latency connections, the time it takes to send the heartbeat is </a:t>
            </a:r>
            <a:r>
              <a:rPr lang="en-US" dirty="0" err="1" smtClean="0"/>
              <a:t>neglectable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This gives us a worst case scenario of detecting node failures of 500 </a:t>
            </a:r>
            <a:r>
              <a:rPr lang="en-US" dirty="0" err="1" smtClean="0"/>
              <a:t>ms</a:t>
            </a:r>
            <a:r>
              <a:rPr lang="en-US" dirty="0" smtClean="0"/>
              <a:t>, and best case of 300 </a:t>
            </a:r>
            <a:r>
              <a:rPr lang="en-US" dirty="0" err="1" smtClean="0"/>
              <a:t>ms.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15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node failure - best and worst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8" y="1921567"/>
            <a:ext cx="5050754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801" y="1921567"/>
            <a:ext cx="5620640" cy="4022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6623" y="5940989"/>
            <a:ext cx="190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Worst: </a:t>
            </a:r>
            <a:r>
              <a:rPr lang="en-US" i="1" dirty="0" smtClean="0"/>
              <a:t>t</a:t>
            </a:r>
            <a:r>
              <a:rPr lang="en-US" dirty="0" smtClean="0"/>
              <a:t> = 500’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99751" y="5939605"/>
            <a:ext cx="174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Best: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/>
              <a:t>= </a:t>
            </a:r>
            <a:r>
              <a:rPr lang="en-US" smtClean="0"/>
              <a:t>300’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reliability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Goal is to provide a certain level of reliability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17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a node failure is detected, every node take the following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a node among the remaining nodes, select the one with the highest 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Send a lost node message to the selected node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Wait for reply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If not reply is received - start over at 1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If reply – we’re done</a:t>
            </a:r>
          </a:p>
          <a:p>
            <a:pPr marL="0" indent="0">
              <a:buNone/>
            </a:pPr>
            <a:r>
              <a:rPr lang="en-US" dirty="0" smtClean="0"/>
              <a:t>The node receiving the lost node messages will check whether or not new replicas are needed, and if so, send replication request to one of the nodes holding a replica. When done, it will send a reply to everyone it received a lost node message from.</a:t>
            </a:r>
          </a:p>
        </p:txBody>
      </p:sp>
    </p:spTree>
    <p:extLst>
      <p:ext uri="{BB962C8B-B14F-4D97-AF65-F5344CB8AC3E}">
        <p14:creationId xmlns:p14="http://schemas.microsoft.com/office/powerpoint/2010/main" val="19522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463" y="2066925"/>
            <a:ext cx="3581400" cy="3581400"/>
          </a:xfrm>
        </p:spPr>
      </p:pic>
    </p:spTree>
    <p:extLst>
      <p:ext uri="{BB962C8B-B14F-4D97-AF65-F5344CB8AC3E}">
        <p14:creationId xmlns:p14="http://schemas.microsoft.com/office/powerpoint/2010/main" val="20485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054" y="1846263"/>
            <a:ext cx="2916217" cy="4022725"/>
          </a:xfrm>
        </p:spPr>
      </p:pic>
    </p:spTree>
    <p:extLst>
      <p:ext uri="{BB962C8B-B14F-4D97-AF65-F5344CB8AC3E}">
        <p14:creationId xmlns:p14="http://schemas.microsoft.com/office/powerpoint/2010/main" val="188596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87" y="1846263"/>
            <a:ext cx="3222751" cy="4022725"/>
          </a:xfrm>
        </p:spPr>
      </p:pic>
    </p:spTree>
    <p:extLst>
      <p:ext uri="{BB962C8B-B14F-4D97-AF65-F5344CB8AC3E}">
        <p14:creationId xmlns:p14="http://schemas.microsoft.com/office/powerpoint/2010/main" val="4723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Reliability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Self-adapting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Calvin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Experiments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14179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7768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before failure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2066925"/>
            <a:ext cx="7137400" cy="3581400"/>
          </a:xfrm>
        </p:spPr>
      </p:pic>
    </p:spTree>
    <p:extLst>
      <p:ext uri="{BB962C8B-B14F-4D97-AF65-F5344CB8AC3E}">
        <p14:creationId xmlns:p14="http://schemas.microsoft.com/office/powerpoint/2010/main" val="15944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after failure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2060575"/>
            <a:ext cx="7137400" cy="3594100"/>
          </a:xfrm>
        </p:spPr>
      </p:pic>
    </p:spTree>
    <p:extLst>
      <p:ext uri="{BB962C8B-B14F-4D97-AF65-F5344CB8AC3E}">
        <p14:creationId xmlns:p14="http://schemas.microsoft.com/office/powerpoint/2010/main" val="106221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Calvin is an actor-based application environment for light-weight </a:t>
            </a:r>
            <a:r>
              <a:rPr lang="en-US" dirty="0" err="1" smtClean="0"/>
              <a:t>IoT</a:t>
            </a:r>
            <a:r>
              <a:rPr lang="en-US" dirty="0" smtClean="0"/>
              <a:t> applications. Its key components are </a:t>
            </a:r>
            <a:r>
              <a:rPr lang="en-US" i="1" dirty="0" smtClean="0"/>
              <a:t>runtimes</a:t>
            </a:r>
            <a:r>
              <a:rPr lang="en-US" dirty="0" smtClean="0"/>
              <a:t>, </a:t>
            </a:r>
            <a:r>
              <a:rPr lang="en-US" i="1" dirty="0" smtClean="0"/>
              <a:t>actors</a:t>
            </a:r>
            <a:r>
              <a:rPr lang="en-US" dirty="0" smtClean="0"/>
              <a:t>, and the use of </a:t>
            </a:r>
            <a:r>
              <a:rPr lang="en-US" dirty="0" err="1" smtClean="0"/>
              <a:t>Kademlia</a:t>
            </a:r>
            <a:r>
              <a:rPr lang="en-US" dirty="0" smtClean="0"/>
              <a:t>, a distributed hash table</a:t>
            </a:r>
          </a:p>
        </p:txBody>
      </p:sp>
    </p:spTree>
    <p:extLst>
      <p:ext uri="{BB962C8B-B14F-4D97-AF65-F5344CB8AC3E}">
        <p14:creationId xmlns:p14="http://schemas.microsoft.com/office/powerpoint/2010/main" val="13375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Calvin runtime </a:t>
            </a:r>
            <a:r>
              <a:rPr lang="en-US" dirty="0"/>
              <a:t>is a self-managed container for application actors and </a:t>
            </a:r>
            <a:r>
              <a:rPr lang="en-US" dirty="0" smtClean="0"/>
              <a:t>provides </a:t>
            </a:r>
            <a:r>
              <a:rPr lang="en-US" dirty="0"/>
              <a:t>data transport between actors both within the same runtime and between </a:t>
            </a:r>
            <a:r>
              <a:rPr lang="en-US" dirty="0" smtClean="0"/>
              <a:t>different </a:t>
            </a:r>
            <a:r>
              <a:rPr lang="en-US" dirty="0"/>
              <a:t>runtimes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4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actor in Calvin consists of ports, actions, and preconditions under which actions can fire.</a:t>
            </a:r>
          </a:p>
          <a:p>
            <a:pPr marL="0" indent="0">
              <a:buNone/>
            </a:pPr>
            <a:r>
              <a:rPr lang="en-US" dirty="0" smtClean="0"/>
              <a:t>For each in-port there is a queue of messages, called tokens, to process. Each out-port has a queue of tokens to send to another actors in-port.</a:t>
            </a:r>
          </a:p>
          <a:p>
            <a:pPr marL="0" indent="0">
              <a:buNone/>
            </a:pPr>
            <a:r>
              <a:rPr lang="en-US" dirty="0" smtClean="0"/>
              <a:t>The state of an actor is used when migration or replicating an actor and consists mainly of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type of actor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Arguments needed to create the actor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Port connections information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Port queues</a:t>
            </a:r>
          </a:p>
        </p:txBody>
      </p:sp>
    </p:spTree>
    <p:extLst>
      <p:ext uri="{BB962C8B-B14F-4D97-AF65-F5344CB8AC3E}">
        <p14:creationId xmlns:p14="http://schemas.microsoft.com/office/powerpoint/2010/main" val="5689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application in Calvin is made up from a set of connected actors.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src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std.CountTimer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(sleep=0.5)</a:t>
            </a:r>
          </a:p>
          <a:p>
            <a:pPr marL="0" indent="0">
              <a:buNone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id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std.Identity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snk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io.Print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src.integer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id.token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id.token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snk.token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80" y="5053605"/>
            <a:ext cx="7137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885" y="3997263"/>
            <a:ext cx="3948339" cy="1770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made to 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Replication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Fan-in/fan-out model – allowing </a:t>
            </a:r>
            <a:r>
              <a:rPr lang="en-US" b="1" dirty="0" smtClean="0"/>
              <a:t>multiple</a:t>
            </a:r>
            <a:r>
              <a:rPr lang="en-US" dirty="0" smtClean="0"/>
              <a:t> connections for an </a:t>
            </a:r>
            <a:r>
              <a:rPr lang="en-US" b="1" dirty="0" err="1" smtClean="0"/>
              <a:t>outport</a:t>
            </a:r>
            <a:r>
              <a:rPr lang="en-US" b="1" dirty="0" smtClean="0"/>
              <a:t> TODO (in or out?)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Heartbeat system setup by each runtime creating a Heartbeat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Listens for heartbeats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Send heartbeats to other runtimes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Resource reporter – reports CPU usage to the other runtimes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Lost node handler – handles lost node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Replicator – replicates actors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00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conducted a set of various tests to prove the usefulness of our model.</a:t>
            </a:r>
          </a:p>
          <a:p>
            <a:r>
              <a:rPr lang="en-US" dirty="0" smtClean="0"/>
              <a:t>The goal was to show our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Dynamically ensures the required reliability is met, despite the event of node failures, by dynamically creating new replicas when old ones die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Uses the optimal number of replicas by choosing the most reliable 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Adapts to changing system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also measured how the replication time varied depending on the state size, as the replication time is an important part of the reliability model.</a:t>
            </a:r>
          </a:p>
        </p:txBody>
      </p:sp>
    </p:spTree>
    <p:extLst>
      <p:ext uri="{BB962C8B-B14F-4D97-AF65-F5344CB8AC3E}">
        <p14:creationId xmlns:p14="http://schemas.microsoft.com/office/powerpoint/2010/main" val="14780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Reliability of applications of services in running in distributed environments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Problems: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More resources --&gt; higher probability that one will fail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cluster of 6 servers were used in the experiments.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Server specification: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Intel(R</a:t>
            </a:r>
            <a:r>
              <a:rPr lang="en-US" dirty="0"/>
              <a:t>) Xeon(R) CPU E5-2420 v2 of 2.20 </a:t>
            </a:r>
            <a:r>
              <a:rPr lang="en-US" dirty="0" smtClean="0"/>
              <a:t>GHz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24 </a:t>
            </a:r>
            <a:r>
              <a:rPr lang="en-US" dirty="0"/>
              <a:t>GB </a:t>
            </a:r>
            <a:r>
              <a:rPr lang="en-US" dirty="0" smtClean="0"/>
              <a:t>RAM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Connected </a:t>
            </a:r>
            <a:r>
              <a:rPr lang="en-US" dirty="0"/>
              <a:t>with a 1000 Mb/s link with a latency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less </a:t>
            </a:r>
            <a:r>
              <a:rPr lang="en-US" dirty="0"/>
              <a:t>than 0.2 </a:t>
            </a:r>
            <a:r>
              <a:rPr lang="en-US" dirty="0" err="1"/>
              <a:t>ms.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The average time </a:t>
            </a:r>
            <a:r>
              <a:rPr lang="en-US" i="1" dirty="0" smtClean="0"/>
              <a:t>t</a:t>
            </a:r>
            <a:r>
              <a:rPr lang="en-US" dirty="0" smtClean="0"/>
              <a:t> in the experiments were 520 </a:t>
            </a:r>
            <a:r>
              <a:rPr lang="en-US" dirty="0" err="1" smtClean="0"/>
              <a:t>ms.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Of which 500 </a:t>
            </a:r>
            <a:r>
              <a:rPr lang="en-US" dirty="0" err="1" smtClean="0"/>
              <a:t>ms</a:t>
            </a:r>
            <a:r>
              <a:rPr lang="en-US" dirty="0" smtClean="0"/>
              <a:t> were the upper bound for detecting</a:t>
            </a:r>
            <a:br>
              <a:rPr lang="en-US" dirty="0" smtClean="0"/>
            </a:br>
            <a:r>
              <a:rPr lang="en-US" dirty="0" smtClean="0"/>
              <a:t>node failures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68" y="2085764"/>
            <a:ext cx="4902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used in the experiment consisted of three actors, a producer, </a:t>
            </a:r>
            <a:r>
              <a:rPr lang="en-US" i="1" dirty="0" smtClean="0"/>
              <a:t>service actor</a:t>
            </a:r>
            <a:r>
              <a:rPr lang="en-US" dirty="0" smtClean="0"/>
              <a:t>, and a consumer.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80" y="3273214"/>
            <a:ext cx="72898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93" y="1845734"/>
            <a:ext cx="5588774" cy="40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node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1079"/>
            <a:ext cx="2882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a certain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MTBF for each runtime was 20 seconds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Required reliability: 0.98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Reliability of nodes: R(t) = e</a:t>
            </a:r>
            <a:r>
              <a:rPr lang="en-US" baseline="30000" dirty="0" smtClean="0"/>
              <a:t>-t/MTBF</a:t>
            </a:r>
            <a:r>
              <a:rPr lang="en-US" dirty="0" smtClean="0"/>
              <a:t> = e</a:t>
            </a:r>
            <a:r>
              <a:rPr lang="en-US" baseline="30000" dirty="0" smtClean="0"/>
              <a:t>-530/20000</a:t>
            </a:r>
            <a:r>
              <a:rPr lang="en-US" dirty="0" smtClean="0"/>
              <a:t> = 0.97530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8953"/>
              </p:ext>
            </p:extLst>
          </p:nvPr>
        </p:nvGraphicFramePr>
        <p:xfrm>
          <a:off x="3404795" y="4184724"/>
          <a:ext cx="5443369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6983"/>
                <a:gridCol w="3356386"/>
              </a:tblGrid>
              <a:tr h="3589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 of replicas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0.97530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baseline="0" dirty="0" smtClean="0"/>
                        <a:t>0.99939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0.99998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62" y="1846263"/>
            <a:ext cx="8713802" cy="4022725"/>
          </a:xfrm>
        </p:spPr>
      </p:pic>
    </p:spTree>
    <p:extLst>
      <p:ext uri="{BB962C8B-B14F-4D97-AF65-F5344CB8AC3E}">
        <p14:creationId xmlns:p14="http://schemas.microsoft.com/office/powerpoint/2010/main" val="1517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number of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MTBFs varied</a:t>
            </a:r>
          </a:p>
          <a:p>
            <a:pPr>
              <a:buFont typeface="Arial" charset="0"/>
              <a:buChar char="•"/>
            </a:pPr>
            <a:r>
              <a:rPr lang="en-US" dirty="0"/>
              <a:t>Required 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88777"/>
              </p:ext>
            </p:extLst>
          </p:nvPr>
        </p:nvGraphicFramePr>
        <p:xfrm>
          <a:off x="1097280" y="4058297"/>
          <a:ext cx="4706471" cy="1510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0.93551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0.96722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fi-FI" dirty="0" smtClean="0"/>
                        <a:t>0.98758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6186"/>
              </p:ext>
            </p:extLst>
          </p:nvPr>
        </p:nvGraphicFramePr>
        <p:xfrm>
          <a:off x="7808857" y="1817794"/>
          <a:ext cx="3572734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367"/>
                <a:gridCol w="17863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Runtime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 (s)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4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number of </a:t>
            </a:r>
            <a:r>
              <a:rPr lang="en-US" dirty="0" smtClean="0"/>
              <a:t>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04689"/>
              </p:ext>
            </p:extLst>
          </p:nvPr>
        </p:nvGraphicFramePr>
        <p:xfrm>
          <a:off x="1097280" y="2283286"/>
          <a:ext cx="9692640" cy="3633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106"/>
                <a:gridCol w="3017824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0.99534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0.99968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fi-FI" baseline="0" dirty="0" smtClean="0"/>
                        <a:t>0.99879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* MTBF(15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 </a:t>
                      </a:r>
                      <a:r>
                        <a:rPr lang="nb-NO" b="1" baseline="0" dirty="0" smtClean="0"/>
                        <a:t>0.99996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MTBF(40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 = </a:t>
                      </a:r>
                      <a:r>
                        <a:rPr lang="it-IT" baseline="0" dirty="0" smtClean="0"/>
                        <a:t>0.98683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dirty="0" smtClean="0"/>
                        <a:t>0.99983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MTBF(15) + 2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2</a:t>
                      </a:r>
                      <a:r>
                        <a:rPr lang="en-US" baseline="0" dirty="0" smtClean="0"/>
                        <a:t>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0.99984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 + 1 * MTBF(7.5)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0.99991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4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09" y="184626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8861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7.5)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Reliability of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Meeting deadlines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Producing the correct result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Our definition</a:t>
            </a:r>
          </a:p>
          <a:p>
            <a:pPr marL="0" indent="0">
              <a:buNone/>
            </a:pPr>
            <a:r>
              <a:rPr lang="en-US" dirty="0" smtClean="0"/>
              <a:t>Reliability of a task which is serving some kind of requests, is the probability that no data is lost. In a process with </a:t>
            </a:r>
            <a:r>
              <a:rPr lang="en-US" i="1" dirty="0" smtClean="0"/>
              <a:t>n </a:t>
            </a:r>
            <a:r>
              <a:rPr lang="en-US" dirty="0" smtClean="0"/>
              <a:t>task replicas, this corresponds to at least one replica is always running and serving requests.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40)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Three stable, </a:t>
            </a:r>
            <a:r>
              <a:rPr lang="en-US" i="1" dirty="0" smtClean="0"/>
              <a:t>Dave</a:t>
            </a:r>
            <a:r>
              <a:rPr lang="en-US" dirty="0" smtClean="0"/>
              <a:t>, </a:t>
            </a:r>
            <a:r>
              <a:rPr lang="en-US" i="1" dirty="0" smtClean="0"/>
              <a:t>Tim</a:t>
            </a:r>
            <a:r>
              <a:rPr lang="en-US" dirty="0" smtClean="0"/>
              <a:t>, </a:t>
            </a:r>
            <a:r>
              <a:rPr lang="en-US" i="1" dirty="0" smtClean="0"/>
              <a:t>Mark</a:t>
            </a:r>
            <a:r>
              <a:rPr lang="en-US" dirty="0" smtClean="0"/>
              <a:t>, while </a:t>
            </a:r>
            <a:r>
              <a:rPr lang="en-US" i="1" dirty="0" smtClean="0"/>
              <a:t>Kevin </a:t>
            </a:r>
            <a:r>
              <a:rPr lang="en-US" dirty="0" smtClean="0"/>
              <a:t>and </a:t>
            </a:r>
            <a:r>
              <a:rPr lang="en-US" i="1" dirty="0" smtClean="0"/>
              <a:t>Jerry</a:t>
            </a:r>
            <a:r>
              <a:rPr lang="en-US" dirty="0" smtClean="0"/>
              <a:t> were</a:t>
            </a:r>
            <a:br>
              <a:rPr lang="en-US" dirty="0" smtClean="0"/>
            </a:br>
            <a:r>
              <a:rPr lang="en-US" dirty="0" smtClean="0"/>
              <a:t>given a MTBF of 25 seconds</a:t>
            </a:r>
          </a:p>
          <a:p>
            <a:pPr lvl="1">
              <a:buFont typeface="Arial" charset="0"/>
              <a:buChar char="•"/>
            </a:pPr>
            <a:r>
              <a:rPr lang="en-US" i="1" dirty="0"/>
              <a:t>Dave</a:t>
            </a:r>
            <a:r>
              <a:rPr lang="en-US" dirty="0"/>
              <a:t>, </a:t>
            </a:r>
            <a:r>
              <a:rPr lang="en-US" i="1" dirty="0"/>
              <a:t>Tim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i="1" dirty="0" smtClean="0"/>
              <a:t>Mark</a:t>
            </a:r>
            <a:r>
              <a:rPr lang="en-US" dirty="0" smtClean="0"/>
              <a:t>, got default values of 10 seconds</a:t>
            </a:r>
          </a:p>
          <a:p>
            <a:pPr>
              <a:buFont typeface="Arial" charset="0"/>
              <a:buChar char="•"/>
            </a:pPr>
            <a:r>
              <a:rPr lang="en-US" dirty="0"/>
              <a:t>Required 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38835"/>
              </p:ext>
            </p:extLst>
          </p:nvPr>
        </p:nvGraphicFramePr>
        <p:xfrm>
          <a:off x="1097280" y="4639210"/>
          <a:ext cx="4706471" cy="1139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tr-TR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0.98020</a:t>
                      </a:r>
                      <a:endParaRPr lang="en-US" b="1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43161"/>
              </p:ext>
            </p:extLst>
          </p:nvPr>
        </p:nvGraphicFramePr>
        <p:xfrm>
          <a:off x="1097280" y="2283286"/>
          <a:ext cx="9692640" cy="2993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7591"/>
                <a:gridCol w="3039339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tr-TR" baseline="0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0.99762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dirty="0" smtClean="0"/>
                        <a:t>0.99988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0.98020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baseline="0" dirty="0" smtClean="0"/>
                        <a:t>0.99960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 + 1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= </a:t>
                      </a:r>
                      <a:r>
                        <a:rPr lang="cs-CZ" baseline="0" dirty="0" smtClean="0"/>
                        <a:t>0.99892</a:t>
                      </a:r>
                      <a:endParaRPr 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MTBF(25) + 2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0.99994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0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25)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0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Killing nodes: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44794"/>
            <a:ext cx="64389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node reliabilities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MTBF is based on latest 3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0" y="2214581"/>
            <a:ext cx="76200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number of replicas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26" y="221202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18048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Most assume constant failure rates, as well as same failure rates for all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Two runtimes, and one actor with one outgoing port.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size of the actor state was measured, as well as the time to replicate the actor from one runtime to the other was measured.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state was increased by increasing the size of the actors port queue.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37" y="1986112"/>
            <a:ext cx="7604085" cy="4022725"/>
          </a:xfrm>
        </p:spPr>
      </p:pic>
    </p:spTree>
    <p:extLst>
      <p:ext uri="{BB962C8B-B14F-4D97-AF65-F5344CB8AC3E}">
        <p14:creationId xmlns:p14="http://schemas.microsoft.com/office/powerpoint/2010/main" val="19360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96" y="1986113"/>
            <a:ext cx="7704968" cy="4022725"/>
          </a:xfrm>
        </p:spPr>
      </p:pic>
    </p:spTree>
    <p:extLst>
      <p:ext uri="{BB962C8B-B14F-4D97-AF65-F5344CB8AC3E}">
        <p14:creationId xmlns:p14="http://schemas.microsoft.com/office/powerpoint/2010/main" val="6082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We assume a interconnected set of computing resources (nodes), providing redundant paths and interconnectivity between all nodes.</a:t>
            </a:r>
          </a:p>
          <a:p>
            <a:pPr lvl="0">
              <a:buFont typeface="Arial" charset="0"/>
              <a:buChar char="•"/>
            </a:pPr>
            <a:r>
              <a:rPr lang="en-US" dirty="0"/>
              <a:t>All nodes are within the same cluster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Latency is the same between all nodes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68" y="2531185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We make the following </a:t>
            </a:r>
            <a:r>
              <a:rPr lang="en-US" dirty="0" smtClean="0"/>
              <a:t>assumption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Fully reliable links, we only consider node failures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Nodes are either </a:t>
            </a:r>
            <a:r>
              <a:rPr lang="en-US" i="1" dirty="0" smtClean="0"/>
              <a:t>operational </a:t>
            </a:r>
            <a:r>
              <a:rPr lang="en-US" dirty="0" smtClean="0"/>
              <a:t>or </a:t>
            </a:r>
            <a:r>
              <a:rPr lang="en-US" i="1" dirty="0" smtClean="0"/>
              <a:t>failed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Node failures do not depend on the jobs running on them and the computations they perform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Statistically independent failures</a:t>
            </a:r>
          </a:p>
        </p:txBody>
      </p:sp>
    </p:spTree>
    <p:extLst>
      <p:ext uri="{BB962C8B-B14F-4D97-AF65-F5344CB8AC3E}">
        <p14:creationId xmlns:p14="http://schemas.microsoft.com/office/powerpoint/2010/main" val="979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 smtClean="0"/>
                  <a:t>We assume failures follow a Poisson process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𝑓𝑎𝑖𝑙𝑢𝑟𝑒𝑠</m:t>
                          </m:r>
                        </m:e>
                      </m:d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charset="0"/>
                            </a:rPr>
                            <m:t>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is the failure rate, i.e. the average number of failures during a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.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From a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and a </a:t>
                </a:r>
                <a:r>
                  <a:rPr lang="en-US" i="1" dirty="0" smtClean="0"/>
                  <a:t>mean-time-between-failures</a:t>
                </a:r>
                <a:r>
                  <a:rPr lang="en-US" dirty="0" smtClean="0"/>
                  <a:t> (MTBF),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can be calculated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𝜆</m:t>
                      </m:r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charset="0"/>
                            </a:rPr>
                            <m:t>𝑡</m:t>
                          </m:r>
                        </m:num>
                        <m:den>
                          <m:r>
                            <a:rPr lang="en-GB" b="0" i="1" smtClean="0">
                              <a:latin typeface="Cambria Math" charset="0"/>
                            </a:rPr>
                            <m:t>𝑀𝑇𝐵𝐹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 smtClean="0"/>
                  <a:t>Resulting in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9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are interested in knowing the probability of a node surviving a time </a:t>
            </a:r>
            <a:r>
              <a:rPr lang="en-US" i="1" dirty="0"/>
              <a:t>t</a:t>
            </a:r>
            <a:r>
              <a:rPr lang="en-US" dirty="0"/>
              <a:t>, i.e. no failures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The probability that a failure occurs is thereby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097280" y="3493954"/>
                <a:ext cx="10058400" cy="835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𝑠𝑢𝑟𝑣𝑖𝑣𝑎𝑙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0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0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  <m:r>
                        <a:rPr lang="en-GB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is-I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i-FI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charset="0"/>
                                    </a:rPr>
                                    <m:t>𝑀𝑇𝐵𝐹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493954"/>
                <a:ext cx="10058400" cy="8350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097280" y="2035349"/>
                <a:ext cx="10058400" cy="840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35349"/>
                <a:ext cx="10058400" cy="8408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467788" y="4946788"/>
                <a:ext cx="3317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𝑓𝑎𝑖𝑙𝑢𝑟𝑒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i="1">
                          <a:latin typeface="Cambria Math" charset="0"/>
                        </a:rPr>
                        <m:t>1 −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r>
                        <a:rPr lang="en-GB" i="1">
                          <a:latin typeface="Cambria Math" charset="0"/>
                        </a:rPr>
                        <m:t>(</m:t>
                      </m:r>
                      <m:r>
                        <a:rPr lang="en-GB" i="1">
                          <a:latin typeface="Cambria Math" charset="0"/>
                        </a:rPr>
                        <m:t>𝑠𝑢𝑟𝑣𝑖𝑣𝑎𝑙</m:t>
                      </m:r>
                      <m:r>
                        <a:rPr lang="en-GB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788" y="4946788"/>
                <a:ext cx="3317383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0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1591</Words>
  <Application>Microsoft Macintosh PowerPoint</Application>
  <PresentationFormat>Widescreen</PresentationFormat>
  <Paragraphs>287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Calibri</vt:lpstr>
      <vt:lpstr>Calibri Light</vt:lpstr>
      <vt:lpstr>Cambria Math</vt:lpstr>
      <vt:lpstr>Monaco</vt:lpstr>
      <vt:lpstr>Arial</vt:lpstr>
      <vt:lpstr>Retrospect</vt:lpstr>
      <vt:lpstr>Dynamic Fault-Tolerance and Task Scheduling in Distributed Systems</vt:lpstr>
      <vt:lpstr>Agenda</vt:lpstr>
      <vt:lpstr>Introduction</vt:lpstr>
      <vt:lpstr>Reliability definitions</vt:lpstr>
      <vt:lpstr>Related work</vt:lpstr>
      <vt:lpstr>System model</vt:lpstr>
      <vt:lpstr>Fault model</vt:lpstr>
      <vt:lpstr>Failure distribution</vt:lpstr>
      <vt:lpstr>Failure distribution</vt:lpstr>
      <vt:lpstr>Reliability model</vt:lpstr>
      <vt:lpstr>Fault-tolerant model</vt:lpstr>
      <vt:lpstr>Ensuring reliability</vt:lpstr>
      <vt:lpstr>Detecting node failure</vt:lpstr>
      <vt:lpstr>Detecting node failure - best and worst case</vt:lpstr>
      <vt:lpstr>Ensuring reliability recap</vt:lpstr>
      <vt:lpstr>Handling node failure</vt:lpstr>
      <vt:lpstr>Handling node failure cont’d.</vt:lpstr>
      <vt:lpstr>Handling node failure cont’d.</vt:lpstr>
      <vt:lpstr>Handling node failure cont’d.</vt:lpstr>
      <vt:lpstr>Handling node failure cont’d.</vt:lpstr>
      <vt:lpstr>Handling node failure cont’d.</vt:lpstr>
      <vt:lpstr>Example – before failure</vt:lpstr>
      <vt:lpstr>Example – after failure</vt:lpstr>
      <vt:lpstr>Calvin</vt:lpstr>
      <vt:lpstr>Calvin - runtime</vt:lpstr>
      <vt:lpstr>Calvin - actor</vt:lpstr>
      <vt:lpstr>Calvin - application</vt:lpstr>
      <vt:lpstr>Changes made to Calvin</vt:lpstr>
      <vt:lpstr>Experiments</vt:lpstr>
      <vt:lpstr>Experiments setup</vt:lpstr>
      <vt:lpstr>Application used in experiments</vt:lpstr>
      <vt:lpstr>Application used in experiments cont’d.</vt:lpstr>
      <vt:lpstr>Simulating node failures</vt:lpstr>
      <vt:lpstr>Ensuring a certain reliability</vt:lpstr>
      <vt:lpstr>Result</vt:lpstr>
      <vt:lpstr>Optimal number of replicas</vt:lpstr>
      <vt:lpstr>Optimal number of replicas cont’d.</vt:lpstr>
      <vt:lpstr>Result – total number of replicas</vt:lpstr>
      <vt:lpstr>Result – replicas per node (MTBF 7.5)</vt:lpstr>
      <vt:lpstr>Result – replicas per node (MTBF 15)</vt:lpstr>
      <vt:lpstr>Result – replicas per node (MTBF 40)</vt:lpstr>
      <vt:lpstr>Removing unnecessary replicas</vt:lpstr>
      <vt:lpstr>Removing unnecessary replicas cont’d.</vt:lpstr>
      <vt:lpstr>Result – total number of replicas</vt:lpstr>
      <vt:lpstr>Result – replicas per node (MTBF 10)</vt:lpstr>
      <vt:lpstr>Result – replicas per node (MTBF 25)</vt:lpstr>
      <vt:lpstr>Self-adapting</vt:lpstr>
      <vt:lpstr>Result – node reliabilities</vt:lpstr>
      <vt:lpstr>Result – number of replicas</vt:lpstr>
      <vt:lpstr>Replication time</vt:lpstr>
      <vt:lpstr>Result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Fault-Tolerance and Task Scheduling in Distributed Systems</dc:title>
  <dc:creator>Philip Ståhl</dc:creator>
  <cp:lastModifiedBy>Philip Ståhl</cp:lastModifiedBy>
  <cp:revision>46</cp:revision>
  <dcterms:created xsi:type="dcterms:W3CDTF">2016-04-26T11:03:39Z</dcterms:created>
  <dcterms:modified xsi:type="dcterms:W3CDTF">2016-04-27T11:40:14Z</dcterms:modified>
</cp:coreProperties>
</file>