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70"/>
  </p:notesMasterIdLst>
  <p:sldIdLst>
    <p:sldId id="256" r:id="rId2"/>
    <p:sldId id="257" r:id="rId3"/>
    <p:sldId id="288" r:id="rId4"/>
    <p:sldId id="329" r:id="rId5"/>
    <p:sldId id="290" r:id="rId6"/>
    <p:sldId id="300" r:id="rId7"/>
    <p:sldId id="331" r:id="rId8"/>
    <p:sldId id="301" r:id="rId9"/>
    <p:sldId id="307" r:id="rId10"/>
    <p:sldId id="309" r:id="rId11"/>
    <p:sldId id="338" r:id="rId12"/>
    <p:sldId id="330" r:id="rId13"/>
    <p:sldId id="302" r:id="rId14"/>
    <p:sldId id="322" r:id="rId15"/>
    <p:sldId id="323" r:id="rId16"/>
    <p:sldId id="303" r:id="rId17"/>
    <p:sldId id="310" r:id="rId18"/>
    <p:sldId id="311" r:id="rId19"/>
    <p:sldId id="321" r:id="rId20"/>
    <p:sldId id="313" r:id="rId21"/>
    <p:sldId id="339" r:id="rId22"/>
    <p:sldId id="314" r:id="rId23"/>
    <p:sldId id="315" r:id="rId24"/>
    <p:sldId id="316" r:id="rId25"/>
    <p:sldId id="317" r:id="rId26"/>
    <p:sldId id="318" r:id="rId27"/>
    <p:sldId id="319" r:id="rId28"/>
    <p:sldId id="320" r:id="rId29"/>
    <p:sldId id="332" r:id="rId30"/>
    <p:sldId id="333" r:id="rId31"/>
    <p:sldId id="334" r:id="rId32"/>
    <p:sldId id="335" r:id="rId33"/>
    <p:sldId id="336" r:id="rId34"/>
    <p:sldId id="337" r:id="rId35"/>
    <p:sldId id="294" r:id="rId36"/>
    <p:sldId id="297" r:id="rId37"/>
    <p:sldId id="298" r:id="rId38"/>
    <p:sldId id="299" r:id="rId39"/>
    <p:sldId id="295" r:id="rId40"/>
    <p:sldId id="258" r:id="rId41"/>
    <p:sldId id="259" r:id="rId42"/>
    <p:sldId id="260" r:id="rId43"/>
    <p:sldId id="261" r:id="rId44"/>
    <p:sldId id="263" r:id="rId45"/>
    <p:sldId id="262" r:id="rId46"/>
    <p:sldId id="264" r:id="rId47"/>
    <p:sldId id="265" r:id="rId48"/>
    <p:sldId id="275" r:id="rId49"/>
    <p:sldId id="266" r:id="rId50"/>
    <p:sldId id="267" r:id="rId51"/>
    <p:sldId id="268" r:id="rId52"/>
    <p:sldId id="269" r:id="rId53"/>
    <p:sldId id="270" r:id="rId54"/>
    <p:sldId id="271" r:id="rId55"/>
    <p:sldId id="272" r:id="rId56"/>
    <p:sldId id="274" r:id="rId57"/>
    <p:sldId id="273" r:id="rId58"/>
    <p:sldId id="276" r:id="rId59"/>
    <p:sldId id="277" r:id="rId60"/>
    <p:sldId id="278" r:id="rId61"/>
    <p:sldId id="279" r:id="rId62"/>
    <p:sldId id="280" r:id="rId63"/>
    <p:sldId id="281" r:id="rId64"/>
    <p:sldId id="324" r:id="rId65"/>
    <p:sldId id="325" r:id="rId66"/>
    <p:sldId id="326" r:id="rId67"/>
    <p:sldId id="327" r:id="rId68"/>
    <p:sldId id="328"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378"/>
  </p:normalViewPr>
  <p:slideViewPr>
    <p:cSldViewPr snapToGrid="0" snapToObjects="1">
      <p:cViewPr varScale="1">
        <p:scale>
          <a:sx n="92" d="100"/>
          <a:sy n="92" d="100"/>
        </p:scale>
        <p:origin x="1320"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desto fler tjänster/</a:t>
            </a:r>
            <a:r>
              <a:rPr lang="sv-SE" baseline="0" dirty="0" err="1" smtClean="0"/>
              <a:t>resources</a:t>
            </a:r>
            <a:r>
              <a:rPr lang="sv-SE" baseline="0" dirty="0" smtClean="0"/>
              <a:t> som används.</a:t>
            </a:r>
          </a:p>
          <a:p>
            <a:r>
              <a:rPr lang="sv-SE" baseline="0" dirty="0" smtClean="0"/>
              <a:t>Vidare är det väldigt svårt att fullständigt modellera tillförlitligheten i sådana miljöer. Det finns till exempel oändligt med parametrar att ta hänsyn till när man beräknar tillförlitligheten.</a:t>
            </a:r>
          </a:p>
          <a:p>
            <a:endParaRPr lang="sv-SE" baseline="0" dirty="0" smtClean="0"/>
          </a:p>
          <a:p>
            <a:r>
              <a:rPr lang="sv-SE" baseline="0" dirty="0" smtClean="0"/>
              <a:t>För streaming tjänster är just tillförlitlighet av stor betydelse eftersom man kan förlora viktig data om ett fel inträffar</a:t>
            </a:r>
          </a:p>
          <a:p>
            <a:endParaRPr lang="sv-SE" baseline="0" dirty="0" smtClean="0"/>
          </a:p>
          <a:p>
            <a:r>
              <a:rPr lang="sv-SE" baseline="0" dirty="0" smtClean="0"/>
              <a:t>Vidare så vill inte användare av sådana tjänster bry sig om hur en viss tillförlitlighet uppnås, enbart att den gör det. Därför är det upp till de som tillgodoser dessa tjänster att göra detta.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har</a:t>
            </a:r>
            <a:r>
              <a:rPr lang="en-US" dirty="0" smtClean="0"/>
              <a:t> en process</a:t>
            </a:r>
            <a:r>
              <a:rPr lang="en-US" baseline="0" dirty="0" smtClean="0"/>
              <a:t> med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dirty="0" err="1" smtClean="0"/>
              <a:t>är</a:t>
            </a:r>
            <a:r>
              <a:rPr lang="en-US" dirty="0" smtClean="0"/>
              <a:t> </a:t>
            </a:r>
            <a:r>
              <a:rPr lang="en-US" dirty="0" err="1" smtClean="0"/>
              <a:t>tillförlitlighet</a:t>
            </a:r>
            <a:r>
              <a:rPr lang="en-US" dirty="0" smtClean="0"/>
              <a:t> </a:t>
            </a:r>
            <a:r>
              <a:rPr lang="en-US" dirty="0" err="1" smtClean="0"/>
              <a:t>definierat</a:t>
            </a:r>
            <a:r>
              <a:rPr lang="en-US" dirty="0" smtClean="0"/>
              <a:t> </a:t>
            </a:r>
            <a:r>
              <a:rPr lang="en-US" dirty="0" err="1" smtClean="0"/>
              <a:t>som</a:t>
            </a:r>
            <a:r>
              <a:rPr lang="en-US" dirty="0" smtClean="0"/>
              <a:t> </a:t>
            </a:r>
            <a:r>
              <a:rPr lang="en-US" dirty="0" err="1" smtClean="0"/>
              <a:t>att</a:t>
            </a:r>
            <a:r>
              <a:rPr lang="en-US"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kör</a:t>
            </a:r>
            <a:r>
              <a:rPr lang="en-US" baseline="0" dirty="0" smtClean="0"/>
              <a:t>.</a:t>
            </a:r>
          </a:p>
          <a:p>
            <a:endParaRPr lang="en-US" baseline="0" dirty="0" smtClean="0"/>
          </a:p>
          <a:p>
            <a:r>
              <a:rPr lang="en-US" baseline="0" dirty="0" smtClean="0"/>
              <a:t>Om vi </a:t>
            </a:r>
            <a:r>
              <a:rPr lang="en-US" baseline="0" dirty="0" err="1" smtClean="0"/>
              <a:t>vidare</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kan</a:t>
            </a:r>
            <a:r>
              <a:rPr lang="en-US" baseline="0" dirty="0" smtClean="0"/>
              <a:t> </a:t>
            </a:r>
            <a:r>
              <a:rPr lang="en-US" baseline="0" dirty="0" err="1" smtClean="0"/>
              <a:t>tillförlitligheten</a:t>
            </a:r>
            <a:r>
              <a:rPr lang="en-US" baseline="0" dirty="0" smtClean="0"/>
              <a:t> </a:t>
            </a:r>
            <a:r>
              <a:rPr lang="en-US" baseline="0" dirty="0" err="1" smtClean="0"/>
              <a:t>definieras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lever, under den </a:t>
            </a:r>
            <a:r>
              <a:rPr lang="en-US" baseline="0" dirty="0" err="1" smtClean="0"/>
              <a:t>tid</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replikan</a:t>
            </a:r>
            <a:r>
              <a:rPr lang="en-US" baseline="0" dirty="0" smtClean="0"/>
              <a:t>.</a:t>
            </a:r>
          </a:p>
          <a:p>
            <a:endParaRPr lang="en-US" baseline="0" dirty="0" smtClean="0"/>
          </a:p>
          <a:p>
            <a:r>
              <a:rPr lang="en-US" baseline="0" dirty="0" err="1" smtClean="0"/>
              <a:t>Tiden</a:t>
            </a:r>
            <a:r>
              <a:rPr lang="en-US" baseline="0" dirty="0" smtClean="0"/>
              <a:t> </a:t>
            </a:r>
            <a:r>
              <a:rPr lang="en-US" i="1" baseline="0" dirty="0" smtClean="0"/>
              <a:t>t</a:t>
            </a:r>
            <a:r>
              <a:rPr lang="en-US" i="0" baseline="0" dirty="0" smtClean="0"/>
              <a:t> I </a:t>
            </a:r>
            <a:r>
              <a:rPr lang="en-US" i="0" baseline="0" dirty="0" err="1" smtClean="0"/>
              <a:t>vårt</a:t>
            </a:r>
            <a:r>
              <a:rPr lang="en-US" i="0" baseline="0" dirty="0" smtClean="0"/>
              <a:t> fall </a:t>
            </a:r>
            <a:r>
              <a:rPr lang="en-US" i="0" baseline="0" dirty="0" err="1" smtClean="0"/>
              <a:t>är</a:t>
            </a:r>
            <a:r>
              <a:rPr lang="en-US" i="0" baseline="0" dirty="0" smtClean="0"/>
              <a:t> </a:t>
            </a:r>
            <a:r>
              <a:rPr lang="en-US" i="0" baseline="0" dirty="0" err="1" smtClean="0"/>
              <a:t>då</a:t>
            </a:r>
            <a:r>
              <a:rPr lang="en-US" i="0" baseline="0" dirty="0" smtClean="0"/>
              <a:t> </a:t>
            </a:r>
            <a:r>
              <a:rPr lang="en-US" i="0" baseline="0" dirty="0" err="1" smtClean="0"/>
              <a:t>tiden</a:t>
            </a:r>
            <a:r>
              <a:rPr lang="en-US" i="0" baseline="0" dirty="0" smtClean="0"/>
              <a:t> </a:t>
            </a:r>
            <a:r>
              <a:rPr lang="en-US" i="0" baseline="0" dirty="0" err="1" smtClean="0"/>
              <a:t>det</a:t>
            </a:r>
            <a:r>
              <a:rPr lang="en-US" i="0" baseline="0" dirty="0" smtClean="0"/>
              <a:t> tar </a:t>
            </a:r>
            <a:r>
              <a:rPr lang="en-US" i="0" baseline="0" dirty="0" err="1" smtClean="0"/>
              <a:t>att</a:t>
            </a:r>
            <a:r>
              <a:rPr lang="en-US" i="0" baseline="0" dirty="0" smtClean="0"/>
              <a:t> </a:t>
            </a:r>
            <a:r>
              <a:rPr lang="en-US" i="0" baseline="0" dirty="0" err="1" smtClean="0"/>
              <a:t>detektera</a:t>
            </a:r>
            <a:r>
              <a:rPr lang="en-US" i="0" baseline="0" dirty="0" smtClean="0"/>
              <a:t> </a:t>
            </a:r>
            <a:r>
              <a:rPr lang="en-US" i="0" baseline="0" dirty="0" err="1" smtClean="0"/>
              <a:t>ett</a:t>
            </a:r>
            <a:r>
              <a:rPr lang="en-US" i="0" baseline="0" dirty="0" smtClean="0"/>
              <a:t> </a:t>
            </a:r>
            <a:r>
              <a:rPr lang="en-US" i="0" baseline="0" dirty="0" err="1" smtClean="0"/>
              <a:t>fel</a:t>
            </a:r>
            <a:r>
              <a:rPr lang="en-US" i="0" baseline="0" dirty="0" smtClean="0"/>
              <a:t> </a:t>
            </a:r>
            <a:r>
              <a:rPr lang="sv-SE" i="0" baseline="0" dirty="0" smtClean="0"/>
              <a:t>+ tiden att </a:t>
            </a:r>
            <a:r>
              <a:rPr lang="sv-SE" i="0" baseline="0" dirty="0" err="1" smtClean="0"/>
              <a:t>replicera</a:t>
            </a:r>
            <a:r>
              <a:rPr lang="sv-SE" i="0" baseline="0" dirty="0" smtClean="0"/>
              <a:t> en </a:t>
            </a:r>
            <a:r>
              <a:rPr lang="sv-SE" i="0" baseline="0" dirty="0" err="1" smtClean="0"/>
              <a:t>replika</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415660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Tillfötligheten</a:t>
            </a:r>
            <a:r>
              <a:rPr lang="en-US" dirty="0" smtClean="0"/>
              <a:t> </a:t>
            </a:r>
            <a:r>
              <a:rPr lang="en-US" dirty="0" err="1" smtClean="0"/>
              <a:t>kan</a:t>
            </a:r>
            <a:r>
              <a:rPr lang="en-US" dirty="0" smtClean="0"/>
              <a:t> </a:t>
            </a:r>
            <a:r>
              <a:rPr lang="en-US" dirty="0" err="1" smtClean="0"/>
              <a:t>då</a:t>
            </a:r>
            <a:r>
              <a:rPr lang="en-US" dirty="0" smtClean="0"/>
              <a:t> </a:t>
            </a:r>
            <a:r>
              <a:rPr lang="en-US" dirty="0" err="1" smtClean="0"/>
              <a:t>skrivas</a:t>
            </a:r>
            <a:r>
              <a:rPr lang="en-US" dirty="0" smtClean="0"/>
              <a:t> </a:t>
            </a:r>
            <a:r>
              <a:rPr lang="en-US" dirty="0" err="1" smtClean="0"/>
              <a:t>som</a:t>
            </a:r>
            <a:r>
              <a:rPr lang="en-US" dirty="0" smtClean="0"/>
              <a:t> </a:t>
            </a:r>
            <a:r>
              <a:rPr lang="en-US" dirty="0" err="1" smtClean="0"/>
              <a:t>sannolikheten</a:t>
            </a:r>
            <a:r>
              <a:rPr lang="en-US" dirty="0" smtClean="0"/>
              <a:t> </a:t>
            </a:r>
            <a:r>
              <a:rPr lang="en-US" dirty="0" err="1" smtClean="0"/>
              <a:t>att</a:t>
            </a:r>
            <a:r>
              <a:rPr lang="en-US" dirty="0" smtClean="0"/>
              <a:t> </a:t>
            </a:r>
            <a:r>
              <a:rPr lang="en-US" dirty="0" err="1" smtClean="0"/>
              <a:t>inte</a:t>
            </a:r>
            <a:r>
              <a:rPr lang="en-US" dirty="0" smtClean="0"/>
              <a:t> </a:t>
            </a:r>
            <a:r>
              <a:rPr lang="en-US" dirty="0" err="1" smtClean="0"/>
              <a:t>alla</a:t>
            </a:r>
            <a:r>
              <a:rPr lang="en-US" dirty="0" smtClean="0"/>
              <a:t> </a:t>
            </a:r>
            <a:r>
              <a:rPr lang="en-US" dirty="0" err="1" smtClean="0"/>
              <a:t>noder</a:t>
            </a:r>
            <a:r>
              <a:rPr lang="en-US" baseline="0" dirty="0" smtClean="0"/>
              <a:t> </a:t>
            </a:r>
            <a:r>
              <a:rPr lang="en-US" baseline="0" dirty="0" err="1" smtClean="0"/>
              <a:t>som</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dör</a:t>
            </a:r>
            <a:r>
              <a:rPr lang="en-US" baseline="0" dirty="0" smtClean="0"/>
              <a:t> under </a:t>
            </a:r>
            <a:r>
              <a:rPr lang="en-US" baseline="0" dirty="0" err="1" smtClean="0"/>
              <a:t>tiden</a:t>
            </a:r>
            <a:r>
              <a:rPr lang="en-US" baseline="0" dirty="0" smtClean="0"/>
              <a:t> </a:t>
            </a:r>
            <a:r>
              <a:rPr lang="en-US" i="1" baseline="0" dirty="0" smtClean="0"/>
              <a:t>t</a:t>
            </a:r>
            <a:r>
              <a:rPr lang="en-US" i="0" baseline="0" dirty="0" smtClean="0"/>
              <a:t>, </a:t>
            </a:r>
            <a:r>
              <a:rPr lang="en-US" i="0" baseline="0" dirty="0" err="1" smtClean="0"/>
              <a:t>dvs</a:t>
            </a:r>
            <a:r>
              <a:rPr lang="en-US" i="0" baseline="0" dirty="0" smtClean="0"/>
              <a:t> </a:t>
            </a:r>
            <a:r>
              <a:rPr lang="en-US" i="0" baseline="0" dirty="0" err="1" smtClean="0"/>
              <a:t>innan</a:t>
            </a:r>
            <a:r>
              <a:rPr lang="en-US" i="0" baseline="0" dirty="0" smtClean="0"/>
              <a:t> vi </a:t>
            </a:r>
            <a:r>
              <a:rPr lang="en-US" i="0" baseline="0" dirty="0" err="1" smtClean="0"/>
              <a:t>hunnit</a:t>
            </a:r>
            <a:r>
              <a:rPr lang="en-US" i="0" baseline="0" dirty="0" smtClean="0"/>
              <a:t> </a:t>
            </a:r>
            <a:r>
              <a:rPr lang="en-US" i="0" baseline="0" dirty="0" err="1" smtClean="0"/>
              <a:t>skapa</a:t>
            </a:r>
            <a:r>
              <a:rPr lang="en-US" i="0" baseline="0" dirty="0" smtClean="0"/>
              <a:t> en </a:t>
            </a:r>
            <a:r>
              <a:rPr lang="en-US" i="0" baseline="0" dirty="0" err="1" smtClean="0"/>
              <a:t>ny</a:t>
            </a:r>
            <a:r>
              <a:rPr lang="en-US" i="0" baseline="0" dirty="0" smtClean="0"/>
              <a:t> </a:t>
            </a:r>
            <a:r>
              <a:rPr lang="en-US" i="0" baseline="0" dirty="0" err="1" smtClean="0"/>
              <a:t>replika</a:t>
            </a:r>
            <a:r>
              <a:rPr lang="en-US" i="0"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a:t>
            </a:r>
            <a:r>
              <a:rPr lang="en-US" baseline="0" dirty="0" smtClean="0"/>
              <a:t> </a:t>
            </a:r>
            <a:r>
              <a:rPr lang="en-US" baseline="0" dirty="0" err="1" smtClean="0"/>
              <a:t>när</a:t>
            </a:r>
            <a:r>
              <a:rPr lang="en-US" baseline="0" dirty="0" smtClean="0"/>
              <a:t> vi </a:t>
            </a:r>
            <a:r>
              <a:rPr lang="en-US" baseline="0" dirty="0" err="1" smtClean="0"/>
              <a:t>har</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beskriva</a:t>
            </a:r>
            <a:r>
              <a:rPr lang="en-US" baseline="0" dirty="0" smtClean="0"/>
              <a:t> </a:t>
            </a:r>
            <a:r>
              <a:rPr lang="en-US" baseline="0" dirty="0" err="1" smtClean="0"/>
              <a:t>tillförlitligheten</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ju</a:t>
            </a:r>
            <a:r>
              <a:rPr lang="en-US" baseline="0" dirty="0" smtClean="0"/>
              <a:t> se till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uppfylld</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då</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skapa</a:t>
            </a:r>
            <a:r>
              <a:rPr lang="en-US" baseline="0" dirty="0" smtClean="0"/>
              <a:t> de</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fler</a:t>
            </a:r>
            <a:r>
              <a:rPr lang="en-US" baseline="0" dirty="0" smtClean="0"/>
              <a:t> </a:t>
            </a:r>
            <a:r>
              <a:rPr lang="en-US" baseline="0" dirty="0" err="1" smtClean="0"/>
              <a:t>resurser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 visa </a:t>
            </a:r>
            <a:r>
              <a:rPr lang="en-US" baseline="0" dirty="0" err="1" smtClean="0"/>
              <a:t>att</a:t>
            </a:r>
            <a:r>
              <a:rPr lang="en-US" baseline="0" dirty="0" smtClean="0"/>
              <a:t> </a:t>
            </a:r>
          </a:p>
          <a:p>
            <a:pPr marL="171450" indent="-171450">
              <a:buFontTx/>
              <a:buChar char="-"/>
            </a:pPr>
            <a:r>
              <a:rPr lang="en-US" baseline="0" dirty="0" smtClean="0"/>
              <a:t>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väljst</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Systemet</a:t>
            </a:r>
            <a:r>
              <a:rPr lang="en-US" baseline="0" dirty="0" smtClean="0"/>
              <a:t> </a:t>
            </a:r>
            <a:r>
              <a:rPr lang="en-US" baseline="0" dirty="0" err="1" smtClean="0"/>
              <a:t>övervakas</a:t>
            </a:r>
            <a:r>
              <a:rPr lang="en-US" baseline="0" dirty="0" smtClean="0"/>
              <a:t> under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replikor</a:t>
            </a:r>
            <a:r>
              <a:rPr lang="en-US" baseline="0" dirty="0" smtClean="0"/>
              <a:t> </a:t>
            </a:r>
            <a:r>
              <a:rPr lang="en-US" baseline="0" dirty="0" err="1" smtClean="0"/>
              <a:t>dynamiskt</a:t>
            </a:r>
            <a:r>
              <a:rPr lang="en-US" baseline="0" dirty="0" smtClean="0"/>
              <a:t> </a:t>
            </a:r>
            <a:r>
              <a:rPr lang="en-US" baseline="0" dirty="0" err="1" smtClean="0"/>
              <a:t>flyttas</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överflödiga</a:t>
            </a:r>
            <a:r>
              <a:rPr lang="en-US" baseline="0" dirty="0" smtClean="0"/>
              <a:t> </a:t>
            </a:r>
            <a:r>
              <a:rPr lang="en-US" baseline="0" dirty="0" err="1" smtClean="0"/>
              <a:t>replikor</a:t>
            </a:r>
            <a:r>
              <a:rPr lang="en-US" baseline="0" dirty="0" smtClean="0"/>
              <a:t> </a:t>
            </a:r>
            <a:r>
              <a:rPr lang="en-US" baseline="0" dirty="0" err="1" smtClean="0"/>
              <a:t>tas</a:t>
            </a:r>
            <a:r>
              <a:rPr lang="en-US" baseline="0" dirty="0" smtClean="0"/>
              <a:t> </a:t>
            </a:r>
            <a:r>
              <a:rPr lang="en-US" baseline="0" dirty="0" err="1" smtClean="0"/>
              <a:t>bort</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dess</a:t>
            </a:r>
            <a:r>
              <a:rPr lang="en-US" baseline="0" dirty="0" smtClean="0"/>
              <a:t> MTBF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61798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en </a:t>
            </a:r>
            <a:r>
              <a:rPr lang="en-US" baseline="0" dirty="0" err="1" smtClean="0"/>
              <a:t>applikation</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hos </a:t>
            </a:r>
            <a:r>
              <a:rPr lang="en-US" baseline="0" dirty="0" err="1" smtClean="0"/>
              <a:t>noderna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a:t>
            </a:r>
            <a:r>
              <a:rPr lang="en-US" baseline="0" dirty="0" smtClean="0"/>
              <a:t> </a:t>
            </a:r>
            <a:r>
              <a:rPr lang="en-US" baseline="0" dirty="0" err="1" smtClean="0"/>
              <a:t>har</a:t>
            </a:r>
            <a:r>
              <a:rPr lang="en-US" baseline="0" dirty="0" smtClean="0"/>
              <a:t> </a:t>
            </a:r>
            <a:r>
              <a:rPr lang="en-US" baseline="0" dirty="0" err="1" smtClean="0"/>
              <a:t>studerat</a:t>
            </a:r>
            <a:r>
              <a:rPr lang="en-US" baseline="0" dirty="0" smtClean="0"/>
              <a:t> en </a:t>
            </a:r>
            <a:r>
              <a:rPr lang="en-US" baseline="0" dirty="0" err="1" smtClean="0"/>
              <a:t>mängd</a:t>
            </a:r>
            <a:r>
              <a:rPr lang="en-US" baseline="0" dirty="0" smtClean="0"/>
              <a:t> </a:t>
            </a:r>
            <a:r>
              <a:rPr lang="en-US" baseline="0" dirty="0" err="1" smtClean="0"/>
              <a:t>tidigare</a:t>
            </a:r>
            <a:r>
              <a:rPr lang="en-US" baseline="0" dirty="0" smtClean="0"/>
              <a:t> </a:t>
            </a:r>
            <a:r>
              <a:rPr lang="en-US" baseline="0" dirty="0" err="1" smtClean="0"/>
              <a:t>arbeten</a:t>
            </a:r>
            <a:r>
              <a:rPr lang="en-US" baseline="0" dirty="0" smtClean="0"/>
              <a:t> </a:t>
            </a:r>
            <a:r>
              <a:rPr lang="en-US" baseline="0" dirty="0" err="1" smtClean="0"/>
              <a:t>som</a:t>
            </a:r>
            <a:r>
              <a:rPr lang="en-US" baseline="0" dirty="0" smtClean="0"/>
              <a:t> </a:t>
            </a:r>
            <a:r>
              <a:rPr lang="en-US" baseline="0" dirty="0" err="1" smtClean="0"/>
              <a:t>undersökt</a:t>
            </a:r>
            <a:r>
              <a:rPr lang="en-US" baseline="0" dirty="0" smtClean="0"/>
              <a:t> </a:t>
            </a:r>
            <a:r>
              <a:rPr lang="en-US" baseline="0" dirty="0" err="1" smtClean="0"/>
              <a:t>hur</a:t>
            </a:r>
            <a:r>
              <a:rPr lang="en-US" baseline="0" dirty="0" smtClean="0"/>
              <a:t> man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smtClean="0"/>
              <a:t>De </a:t>
            </a:r>
            <a:r>
              <a:rPr lang="en-US" baseline="0" dirty="0" err="1" smtClean="0"/>
              <a:t>flesta</a:t>
            </a:r>
            <a:r>
              <a:rPr lang="en-US" baseline="0" dirty="0" smtClean="0"/>
              <a:t> </a:t>
            </a:r>
            <a:r>
              <a:rPr lang="en-US" baseline="0" dirty="0" err="1" smtClean="0"/>
              <a:t>försöker</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under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som</a:t>
            </a:r>
            <a:r>
              <a:rPr lang="en-US" baseline="0" dirty="0" smtClean="0"/>
              <a:t> </a:t>
            </a:r>
            <a:r>
              <a:rPr lang="en-US" baseline="0" dirty="0" err="1" smtClean="0"/>
              <a:t>tex</a:t>
            </a:r>
            <a:r>
              <a:rPr lang="en-US" baseline="0" dirty="0" smtClean="0"/>
              <a:t> </a:t>
            </a:r>
            <a:r>
              <a:rPr lang="en-US" baseline="0" dirty="0" err="1" smtClean="0"/>
              <a:t>att</a:t>
            </a:r>
            <a:r>
              <a:rPr lang="en-US" baseline="0" dirty="0" smtClean="0"/>
              <a:t> </a:t>
            </a:r>
            <a:r>
              <a:rPr lang="en-US" baseline="0" dirty="0" err="1" smtClean="0"/>
              <a:t>fortfarande</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minimera</a:t>
            </a:r>
            <a:r>
              <a:rPr lang="en-US" baseline="0" dirty="0" smtClean="0"/>
              <a:t> </a:t>
            </a:r>
            <a:r>
              <a:rPr lang="en-US" baseline="0" dirty="0" err="1" smtClean="0"/>
              <a:t>exekveringstiden</a:t>
            </a:r>
            <a:r>
              <a:rPr lang="en-US" baseline="0" dirty="0" smtClean="0"/>
              <a:t> </a:t>
            </a:r>
            <a:r>
              <a:rPr lang="en-US" baseline="0" dirty="0" err="1" smtClean="0"/>
              <a:t>och</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a:t>
            </a:r>
          </a:p>
          <a:p>
            <a:endParaRPr lang="en-US" baseline="0" dirty="0" smtClean="0"/>
          </a:p>
          <a:p>
            <a:r>
              <a:rPr lang="en-US" baseline="0" dirty="0" smtClean="0"/>
              <a:t>De </a:t>
            </a:r>
            <a:r>
              <a:rPr lang="en-US" baseline="0" dirty="0" err="1" smtClean="0"/>
              <a:t>som</a:t>
            </a:r>
            <a:r>
              <a:rPr lang="en-US" baseline="0" dirty="0" smtClean="0"/>
              <a:t> </a:t>
            </a:r>
            <a:r>
              <a:rPr lang="en-US" baseline="0" dirty="0" err="1" smtClean="0"/>
              <a:t>maximerar</a:t>
            </a:r>
            <a:r>
              <a:rPr lang="en-US" baseline="0" dirty="0" smtClean="0"/>
              <a:t> </a:t>
            </a:r>
            <a:r>
              <a:rPr lang="en-US" baseline="0" dirty="0" err="1" smtClean="0"/>
              <a:t>tillförlitligheten</a:t>
            </a:r>
            <a:r>
              <a:rPr lang="en-US" baseline="0" dirty="0" smtClean="0"/>
              <a:t> </a:t>
            </a:r>
            <a:r>
              <a:rPr lang="en-US" baseline="0" dirty="0" err="1" smtClean="0"/>
              <a:t>som</a:t>
            </a:r>
            <a:r>
              <a:rPr lang="en-US" baseline="0" dirty="0" smtClean="0"/>
              <a:t> </a:t>
            </a:r>
            <a:r>
              <a:rPr lang="en-US" baseline="0" dirty="0" err="1" smtClean="0"/>
              <a:t>huvudmål</a:t>
            </a:r>
            <a:r>
              <a:rPr lang="en-US" baseline="0" dirty="0" smtClean="0"/>
              <a:t>, </a:t>
            </a:r>
            <a:r>
              <a:rPr lang="en-US" baseline="0" dirty="0" err="1" smtClean="0"/>
              <a:t>ämnar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nå</a:t>
            </a:r>
            <a:r>
              <a:rPr lang="en-US" baseline="0" dirty="0" smtClean="0"/>
              <a:t> en </a:t>
            </a:r>
            <a:r>
              <a:rPr lang="en-US" baseline="0" dirty="0" err="1" smtClean="0"/>
              <a:t>bestämd</a:t>
            </a:r>
            <a:r>
              <a:rPr lang="en-US" baseline="0" dirty="0" smtClean="0"/>
              <a:t> </a:t>
            </a:r>
            <a:r>
              <a:rPr lang="en-US" baseline="0" dirty="0" err="1" smtClean="0"/>
              <a:t>nivå</a:t>
            </a:r>
            <a:r>
              <a:rPr lang="en-US" baseline="0" dirty="0" smtClean="0"/>
              <a:t>, </a:t>
            </a:r>
            <a:r>
              <a:rPr lang="en-US" baseline="0" dirty="0" err="1" smtClean="0"/>
              <a:t>utan</a:t>
            </a:r>
            <a:r>
              <a:rPr lang="en-US" baseline="0" dirty="0" smtClean="0"/>
              <a:t> </a:t>
            </a:r>
            <a:r>
              <a:rPr lang="en-US" baseline="0" dirty="0" err="1" smtClean="0"/>
              <a:t>enbart</a:t>
            </a:r>
            <a:r>
              <a:rPr lang="en-US" baseline="0" dirty="0" smtClean="0"/>
              <a:t> </a:t>
            </a:r>
            <a:r>
              <a:rPr lang="en-US" baseline="0" dirty="0" err="1" smtClean="0"/>
              <a:t>så</a:t>
            </a:r>
            <a:r>
              <a:rPr lang="en-US" baseline="0" dirty="0" smtClean="0"/>
              <a:t> </a:t>
            </a:r>
            <a:r>
              <a:rPr lang="en-US" baseline="0" dirty="0" err="1" smtClean="0"/>
              <a:t>hög</a:t>
            </a:r>
            <a:r>
              <a:rPr lang="en-US" baseline="0" dirty="0" smtClean="0"/>
              <a:t> </a:t>
            </a:r>
            <a:r>
              <a:rPr lang="en-US" baseline="0" dirty="0" err="1" smtClean="0"/>
              <a:t>som</a:t>
            </a:r>
            <a:r>
              <a:rPr lang="en-US" baseline="0" dirty="0" smtClean="0"/>
              <a:t> </a:t>
            </a:r>
            <a:r>
              <a:rPr lang="en-US" baseline="0" dirty="0" err="1" smtClean="0"/>
              <a:t>möjligt</a:t>
            </a:r>
            <a:r>
              <a:rPr lang="en-US" baseline="0" dirty="0" smtClean="0"/>
              <a:t>.</a:t>
            </a:r>
          </a:p>
          <a:p>
            <a:endParaRPr lang="en-US" baseline="0" dirty="0" smtClean="0"/>
          </a:p>
          <a:p>
            <a:r>
              <a:rPr lang="en-US" baseline="0" dirty="0" err="1" smtClean="0"/>
              <a:t>Andra</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nivå</a:t>
            </a:r>
            <a:r>
              <a:rPr lang="en-US" baseline="0" dirty="0" smtClean="0"/>
              <a:t>, </a:t>
            </a:r>
            <a:r>
              <a:rPr lang="en-US" baseline="0" dirty="0" err="1" smtClean="0"/>
              <a:t>ofta</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men </a:t>
            </a:r>
            <a:r>
              <a:rPr lang="en-US" baseline="0" dirty="0" err="1" smtClean="0"/>
              <a:t>tillgodoser</a:t>
            </a:r>
            <a:r>
              <a:rPr lang="en-US" baseline="0" dirty="0" smtClean="0"/>
              <a:t> </a:t>
            </a:r>
            <a:r>
              <a:rPr lang="en-US" baseline="0" dirty="0" err="1" smtClean="0"/>
              <a:t>inte</a:t>
            </a:r>
            <a:r>
              <a:rPr lang="en-US" baseline="0" dirty="0" smtClean="0"/>
              <a:t> den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då</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om </a:t>
            </a:r>
            <a:r>
              <a:rPr lang="en-US" baseline="0" dirty="0" err="1" smtClean="0"/>
              <a:t>någon</a:t>
            </a:r>
            <a:r>
              <a:rPr lang="en-US" baseline="0" dirty="0" smtClean="0"/>
              <a:t> </a:t>
            </a:r>
            <a:r>
              <a:rPr lang="en-US" baseline="0" dirty="0" err="1" smtClean="0"/>
              <a:t>dör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1970474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utforma</a:t>
            </a:r>
            <a:r>
              <a:rPr lang="en-US" dirty="0" smtClean="0"/>
              <a:t> </a:t>
            </a:r>
            <a:r>
              <a:rPr lang="en-US" dirty="0" err="1" smtClean="0"/>
              <a:t>vår</a:t>
            </a:r>
            <a:r>
              <a:rPr lang="en-US" baseline="0" dirty="0" smtClean="0"/>
              <a:t> model </a:t>
            </a:r>
            <a:r>
              <a:rPr lang="en-US" baseline="0" dirty="0" err="1" smtClean="0"/>
              <a:t>har</a:t>
            </a:r>
            <a:r>
              <a:rPr lang="en-US" baseline="0" dirty="0" smtClean="0"/>
              <a:t> vi </a:t>
            </a:r>
            <a:r>
              <a:rPr lang="en-US" baseline="0" dirty="0" err="1" smtClean="0"/>
              <a:t>gjort</a:t>
            </a:r>
            <a:r>
              <a:rPr lang="en-US" baseline="0" dirty="0" smtClean="0"/>
              <a:t> </a:t>
            </a:r>
            <a:r>
              <a:rPr lang="en-US" baseline="0" dirty="0" err="1" smtClean="0"/>
              <a:t>vissa</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hur</a:t>
            </a:r>
            <a:r>
              <a:rPr lang="en-US" baseline="0" dirty="0" smtClean="0"/>
              <a:t> </a:t>
            </a:r>
            <a:r>
              <a:rPr lang="en-US" baseline="0" dirty="0" err="1" smtClean="0"/>
              <a:t>miljön</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samt</a:t>
            </a:r>
            <a:r>
              <a:rPr lang="en-US" baseline="0" dirty="0" smtClean="0"/>
              <a:t> </a:t>
            </a:r>
            <a:r>
              <a:rPr lang="en-US" baseline="0" dirty="0" err="1" smtClean="0"/>
              <a:t>vilken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själva</a:t>
            </a:r>
            <a:r>
              <a:rPr lang="en-US" baseline="0" dirty="0" smtClean="0"/>
              <a:t> </a:t>
            </a:r>
            <a:r>
              <a:rPr lang="en-US" baseline="0" dirty="0" err="1" smtClean="0"/>
              <a:t>miljön</a:t>
            </a:r>
            <a:r>
              <a:rPr lang="en-US" baseline="0" dirty="0" smtClean="0"/>
              <a:t> med </a:t>
            </a:r>
            <a:r>
              <a:rPr lang="en-US" baseline="0" dirty="0" err="1" smtClean="0"/>
              <a:t>servrar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tillgängliga</a:t>
            </a:r>
            <a:r>
              <a:rPr lang="en-US" baseline="0" dirty="0" smtClean="0"/>
              <a:t> </a:t>
            </a:r>
            <a:r>
              <a:rPr lang="en-US" baseline="0" dirty="0" err="1" smtClean="0"/>
              <a:t>servrar</a:t>
            </a:r>
            <a:r>
              <a:rPr lang="en-US" baseline="0" dirty="0" smtClean="0"/>
              <a:t> </a:t>
            </a:r>
            <a:r>
              <a:rPr lang="en-US" baseline="0" dirty="0" err="1" smtClean="0"/>
              <a:t>finns</a:t>
            </a:r>
            <a:r>
              <a:rPr lang="en-US" baseline="0" dirty="0" smtClean="0"/>
              <a:t> I </a:t>
            </a:r>
            <a:r>
              <a:rPr lang="en-US" baseline="0" dirty="0" err="1" smtClean="0"/>
              <a:t>samma</a:t>
            </a:r>
            <a:r>
              <a:rPr lang="en-US" baseline="0" dirty="0" smtClean="0"/>
              <a:t> cluster med </a:t>
            </a:r>
            <a:r>
              <a:rPr lang="en-US" baseline="0" dirty="0" err="1" smtClean="0"/>
              <a:t>reduntanta</a:t>
            </a:r>
            <a:r>
              <a:rPr lang="en-US" baseline="0" dirty="0" smtClean="0"/>
              <a:t> </a:t>
            </a:r>
            <a:r>
              <a:rPr lang="en-US" baseline="0" dirty="0" err="1" smtClean="0"/>
              <a:t>länkar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kan</a:t>
            </a:r>
            <a:r>
              <a:rPr lang="en-US" baseline="0" dirty="0" smtClean="0"/>
              <a:t> </a:t>
            </a:r>
            <a:r>
              <a:rPr lang="en-US" baseline="0" dirty="0" err="1" smtClean="0"/>
              <a:t>kommunicera</a:t>
            </a:r>
            <a:r>
              <a:rPr lang="en-US" baseline="0" dirty="0" smtClean="0"/>
              <a:t> med </a:t>
            </a:r>
            <a:r>
              <a:rPr lang="en-US" baseline="0" dirty="0" err="1" smtClean="0"/>
              <a:t>varandra</a:t>
            </a:r>
            <a:r>
              <a:rPr lang="en-US" baseline="0" dirty="0" smtClean="0"/>
              <a:t>.</a:t>
            </a:r>
          </a:p>
          <a:p>
            <a:endParaRPr lang="en-US" baseline="0" dirty="0" smtClean="0"/>
          </a:p>
          <a:p>
            <a:r>
              <a:rPr lang="en-US" baseline="0" dirty="0" err="1" smtClean="0"/>
              <a:t>Tex</a:t>
            </a:r>
            <a:r>
              <a:rPr lang="en-US" baseline="0" dirty="0" smtClean="0"/>
              <a:t> </a:t>
            </a:r>
            <a:r>
              <a:rPr lang="en-US" baseline="0" dirty="0" err="1" smtClean="0"/>
              <a:t>så</a:t>
            </a:r>
            <a:r>
              <a:rPr lang="en-US" baseline="0" dirty="0" smtClean="0"/>
              <a:t> </a:t>
            </a:r>
            <a:r>
              <a:rPr lang="en-US" baseline="0" dirty="0" err="1" smtClean="0"/>
              <a:t>kan</a:t>
            </a:r>
            <a:r>
              <a:rPr lang="en-US" baseline="0" dirty="0" smtClean="0"/>
              <a:t> nod A </a:t>
            </a:r>
            <a:r>
              <a:rPr lang="en-US" baseline="0" dirty="0" err="1" smtClean="0"/>
              <a:t>och</a:t>
            </a:r>
            <a:r>
              <a:rPr lang="en-US" baseline="0" dirty="0" smtClean="0"/>
              <a:t> nod B </a:t>
            </a:r>
            <a:r>
              <a:rPr lang="en-US" baseline="0" dirty="0" err="1" smtClean="0"/>
              <a:t>kommunicera</a:t>
            </a:r>
            <a:r>
              <a:rPr lang="en-US" baseline="0" dirty="0" smtClean="0"/>
              <a:t> med </a:t>
            </a:r>
            <a:r>
              <a:rPr lang="en-US" baseline="0" dirty="0" err="1" smtClean="0"/>
              <a:t>varandra</a:t>
            </a:r>
            <a:r>
              <a:rPr lang="en-US" baseline="0" dirty="0" smtClean="0"/>
              <a:t> </a:t>
            </a:r>
            <a:r>
              <a:rPr lang="en-US" baseline="0" dirty="0" err="1" smtClean="0"/>
              <a:t>även</a:t>
            </a:r>
            <a:r>
              <a:rPr lang="en-US" baseline="0" dirty="0" smtClean="0"/>
              <a:t> om nod C </a:t>
            </a:r>
            <a:r>
              <a:rPr lang="en-US" baseline="0" dirty="0" err="1" smtClean="0"/>
              <a:t>skulle</a:t>
            </a:r>
            <a:r>
              <a:rPr lang="en-US" baseline="0" dirty="0" smtClean="0"/>
              <a:t> </a:t>
            </a:r>
            <a:r>
              <a:rPr lang="en-US" baseline="0" dirty="0" err="1" smtClean="0"/>
              <a:t>dö</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58390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timing issues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a:t>
            </a:r>
            <a:r>
              <a:rPr lang="en-US" baseline="0" dirty="0" err="1" smtClean="0"/>
              <a:t>externa</a:t>
            </a:r>
            <a:r>
              <a:rPr lang="en-US" baseline="0" dirty="0" smtClean="0"/>
              <a:t> requests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requestet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Vanligen</a:t>
            </a:r>
            <a:r>
              <a:rPr lang="en-US" dirty="0" smtClean="0"/>
              <a:t> </a:t>
            </a:r>
            <a:r>
              <a:rPr lang="en-US" dirty="0" err="1" smtClean="0"/>
              <a:t>när</a:t>
            </a:r>
            <a:r>
              <a:rPr lang="en-US" baseline="0" dirty="0" smtClean="0"/>
              <a:t> man </a:t>
            </a:r>
            <a:r>
              <a:rPr lang="en-US" baseline="0" dirty="0" err="1" smtClean="0"/>
              <a:t>ska</a:t>
            </a:r>
            <a:r>
              <a:rPr lang="en-US" baseline="0" dirty="0" smtClean="0"/>
              <a:t> </a:t>
            </a:r>
            <a:r>
              <a:rPr lang="en-US" baseline="0" dirty="0" err="1" smtClean="0"/>
              <a:t>beskriva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fel</a:t>
            </a:r>
            <a:r>
              <a:rPr lang="en-US" baseline="0" dirty="0" smtClean="0"/>
              <a:t> </a:t>
            </a:r>
            <a:r>
              <a:rPr lang="en-US" baseline="0" dirty="0" err="1" smtClean="0"/>
              <a:t>beter</a:t>
            </a:r>
            <a:r>
              <a:rPr lang="en-US" baseline="0" dirty="0" smtClean="0"/>
              <a:t> sig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göra</a:t>
            </a:r>
            <a:r>
              <a:rPr lang="en-US" baseline="0" dirty="0" smtClean="0"/>
              <a:t>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och</a:t>
            </a:r>
            <a:r>
              <a:rPr lang="en-US" baseline="0" dirty="0" smtClean="0"/>
              <a:t> </a:t>
            </a:r>
            <a:r>
              <a:rPr lang="en-US" baseline="0" dirty="0" err="1" smtClean="0"/>
              <a:t>antagande</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I </a:t>
            </a:r>
            <a:r>
              <a:rPr lang="en-US" baseline="0" dirty="0" err="1" smtClean="0"/>
              <a:t>princip</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korrekt</a:t>
            </a:r>
            <a:r>
              <a:rPr lang="en-US" baseline="0" dirty="0" smtClean="0"/>
              <a:t> </a:t>
            </a:r>
            <a:r>
              <a:rPr lang="en-US" baseline="0" dirty="0" err="1" smtClean="0"/>
              <a:t>sätt</a:t>
            </a:r>
            <a:r>
              <a:rPr lang="en-US" baseline="0" dirty="0" smtClean="0"/>
              <a:t> </a:t>
            </a:r>
            <a:r>
              <a:rPr lang="en-US" baseline="0" dirty="0" err="1" smtClean="0"/>
              <a:t>modelera</a:t>
            </a:r>
            <a:r>
              <a:rPr lang="en-US" baseline="0" dirty="0" smtClean="0"/>
              <a:t> </a:t>
            </a:r>
            <a:r>
              <a:rPr lang="en-US" baseline="0" dirty="0" err="1" smtClean="0"/>
              <a:t>verkligen</a:t>
            </a:r>
            <a:r>
              <a:rPr lang="en-US" baseline="0" dirty="0" smtClean="0"/>
              <a:t> </a:t>
            </a:r>
            <a:r>
              <a:rPr lang="en-US" baseline="0" dirty="0" err="1" smtClean="0"/>
              <a:t>fel</a:t>
            </a:r>
            <a:r>
              <a:rPr lang="en-US" baseline="0" dirty="0" smtClean="0"/>
              <a:t> </a:t>
            </a:r>
            <a:r>
              <a:rPr lang="en-US" baseline="0" dirty="0" err="1" smtClean="0"/>
              <a:t>pga</a:t>
            </a:r>
            <a:r>
              <a:rPr lang="en-US" baseline="0" dirty="0" smtClean="0"/>
              <a:t> de </a:t>
            </a:r>
            <a:r>
              <a:rPr lang="en-US" baseline="0" dirty="0" err="1" smtClean="0"/>
              <a:t>många</a:t>
            </a:r>
            <a:r>
              <a:rPr lang="en-US" baseline="0" dirty="0" smtClean="0"/>
              <a:t> </a:t>
            </a:r>
            <a:r>
              <a:rPr lang="en-US" baseline="0" dirty="0" err="1" smtClean="0"/>
              <a:t>parameterar</a:t>
            </a:r>
            <a:r>
              <a:rPr lang="en-US" baseline="0" dirty="0" smtClean="0"/>
              <a:t> </a:t>
            </a:r>
            <a:r>
              <a:rPr lang="en-US" baseline="0" dirty="0" err="1" smtClean="0"/>
              <a:t>att</a:t>
            </a:r>
            <a:r>
              <a:rPr lang="en-US" baseline="0" dirty="0" smtClean="0"/>
              <a:t> ta </a:t>
            </a:r>
            <a:r>
              <a:rPr lang="en-US" baseline="0" dirty="0" err="1" smtClean="0"/>
              <a:t>hänsyn</a:t>
            </a:r>
            <a:r>
              <a:rPr lang="en-US" baseline="0" dirty="0" smtClean="0"/>
              <a:t> till.</a:t>
            </a:r>
          </a:p>
          <a:p>
            <a:endParaRPr lang="en-US" baseline="0" dirty="0" smtClean="0"/>
          </a:p>
          <a:p>
            <a:r>
              <a:rPr lang="en-US" baseline="0" dirty="0" smtClean="0"/>
              <a:t>I de </a:t>
            </a:r>
            <a:r>
              <a:rPr lang="en-US" baseline="0" dirty="0" err="1" smtClean="0"/>
              <a:t>tidigare</a:t>
            </a:r>
            <a:r>
              <a:rPr lang="en-US" baseline="0" dirty="0" smtClean="0"/>
              <a:t> </a:t>
            </a:r>
            <a:r>
              <a:rPr lang="en-US" baseline="0" dirty="0" err="1" smtClean="0"/>
              <a:t>arbeten</a:t>
            </a:r>
            <a:r>
              <a:rPr lang="en-US" baseline="0" dirty="0" smtClean="0"/>
              <a:t> vi </a:t>
            </a:r>
            <a:r>
              <a:rPr lang="en-US" baseline="0" dirty="0" err="1" smtClean="0"/>
              <a:t>har</a:t>
            </a:r>
            <a:r>
              <a:rPr lang="en-US" baseline="0" dirty="0" smtClean="0"/>
              <a:t> </a:t>
            </a:r>
            <a:r>
              <a:rPr lang="en-US" baseline="0" dirty="0" err="1" smtClean="0"/>
              <a:t>studerat</a:t>
            </a:r>
            <a:r>
              <a:rPr lang="en-US" baseline="0" dirty="0" smtClean="0"/>
              <a:t>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antagande</a:t>
            </a:r>
            <a:r>
              <a:rPr lang="en-US" baseline="0" dirty="0" smtClean="0"/>
              <a:t> om</a:t>
            </a:r>
          </a:p>
          <a:p>
            <a:pPr marL="171450" indent="-171450">
              <a:buFontTx/>
              <a:buChar char="-"/>
            </a:pPr>
            <a:r>
              <a:rPr lang="en-US" baseline="0" dirty="0" err="1" smtClean="0"/>
              <a:t>Varje</a:t>
            </a:r>
            <a:r>
              <a:rPr lang="en-US" baseline="0" dirty="0" smtClean="0"/>
              <a:t> </a:t>
            </a:r>
            <a:r>
              <a:rPr lang="en-US" baseline="0" dirty="0" err="1" smtClean="0"/>
              <a:t>komponent</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t>
            </a:r>
            <a:endParaRPr lang="en-US" baseline="0" dirty="0" smtClean="0"/>
          </a:p>
          <a:p>
            <a:pPr marL="171450" indent="-171450">
              <a:buFontTx/>
              <a:buChar char="-"/>
            </a:pPr>
            <a:r>
              <a:rPr lang="en-US" baseline="0" dirty="0" err="1" smtClean="0"/>
              <a:t>Komponenter</a:t>
            </a:r>
            <a:r>
              <a:rPr lang="en-US" baseline="0" dirty="0" smtClean="0"/>
              <a:t> </a:t>
            </a:r>
            <a:r>
              <a:rPr lang="en-US" baseline="0" dirty="0" err="1" smtClean="0"/>
              <a:t>har</a:t>
            </a:r>
            <a:r>
              <a:rPr lang="en-US" baseline="0" dirty="0" smtClean="0"/>
              <a:t> </a:t>
            </a:r>
            <a:r>
              <a:rPr lang="en-US" baseline="0" dirty="0" err="1" smtClean="0"/>
              <a:t>konstanta</a:t>
            </a:r>
            <a:r>
              <a:rPr lang="en-US" baseline="0" dirty="0" smtClean="0"/>
              <a:t> </a:t>
            </a:r>
            <a:r>
              <a:rPr lang="en-US" baseline="0" dirty="0" err="1" smtClean="0"/>
              <a:t>felfrekvenser</a:t>
            </a:r>
            <a:r>
              <a:rPr lang="en-US" baseline="0" dirty="0" smtClean="0"/>
              <a:t>, </a:t>
            </a:r>
            <a:r>
              <a:rPr lang="en-US" baseline="0" dirty="0" err="1" smtClean="0"/>
              <a:t>och</a:t>
            </a:r>
            <a:r>
              <a:rPr lang="en-US" baseline="0" dirty="0" smtClean="0"/>
              <a:t> den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för</a:t>
            </a:r>
            <a:r>
              <a:rPr lang="en-US" baseline="0" dirty="0" smtClean="0"/>
              <a:t> </a:t>
            </a:r>
            <a:r>
              <a:rPr lang="en-US" baseline="0" dirty="0" err="1" smtClean="0"/>
              <a:t>alla</a:t>
            </a:r>
            <a:r>
              <a:rPr lang="en-US" baseline="0" dirty="0" smtClean="0"/>
              <a:t> </a:t>
            </a:r>
            <a:r>
              <a:rPr lang="en-US" baseline="0" dirty="0" err="1" smtClean="0"/>
              <a:t>komponenter</a:t>
            </a:r>
            <a:r>
              <a:rPr lang="en-US" baseline="0" dirty="0" smtClean="0"/>
              <a:t> </a:t>
            </a:r>
            <a:r>
              <a:rPr lang="en-US" baseline="0" dirty="0" err="1" smtClean="0"/>
              <a:t>och</a:t>
            </a:r>
            <a:r>
              <a:rPr lang="en-US" baseline="0" dirty="0" smtClean="0"/>
              <a:t> </a:t>
            </a:r>
            <a:r>
              <a:rPr lang="en-US" baseline="0" dirty="0" err="1" smtClean="0"/>
              <a:t>statistiskt</a:t>
            </a:r>
            <a:r>
              <a:rPr lang="en-US" baseline="0" dirty="0" smtClean="0"/>
              <a:t> </a:t>
            </a:r>
            <a:r>
              <a:rPr lang="en-US" baseline="0" dirty="0" err="1" smtClean="0"/>
              <a:t>oberoende</a:t>
            </a:r>
            <a:endParaRPr lang="en-US" baseline="0" dirty="0" smtClean="0"/>
          </a:p>
          <a:p>
            <a:pPr marL="0" indent="0">
              <a:buFontTx/>
              <a:buNone/>
            </a:pPr>
            <a:endParaRPr lang="en-US" baseline="0" dirty="0" smtClean="0"/>
          </a:p>
          <a:p>
            <a:pPr marL="0" indent="0">
              <a:buFontTx/>
              <a:buNone/>
            </a:pPr>
            <a:r>
              <a:rPr lang="en-US" baseline="0" dirty="0" err="1" smtClean="0"/>
              <a:t>Andra</a:t>
            </a:r>
            <a:r>
              <a:rPr lang="en-US" baseline="0" dirty="0" smtClean="0"/>
              <a:t> </a:t>
            </a:r>
            <a:r>
              <a:rPr lang="en-US" baseline="0" dirty="0" err="1" smtClean="0"/>
              <a:t>vanligt</a:t>
            </a:r>
            <a:r>
              <a:rPr lang="en-US" baseline="0" dirty="0" smtClean="0"/>
              <a:t> </a:t>
            </a:r>
            <a:r>
              <a:rPr lang="en-US" baseline="0" dirty="0" err="1" smtClean="0"/>
              <a:t>förekommande</a:t>
            </a:r>
            <a:r>
              <a:rPr lang="en-US" baseline="0" dirty="0" smtClean="0"/>
              <a:t> </a:t>
            </a:r>
            <a:r>
              <a:rPr lang="en-US" baseline="0" dirty="0" err="1" smtClean="0"/>
              <a:t>antaganden</a:t>
            </a:r>
            <a:r>
              <a:rPr lang="en-US" baseline="0" dirty="0" smtClean="0"/>
              <a:t> </a:t>
            </a:r>
            <a:r>
              <a:rPr lang="en-US" baseline="0" dirty="0" err="1" smtClean="0"/>
              <a:t>är</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endParaRPr lang="en-US" baseline="0" dirty="0" smtClean="0"/>
          </a:p>
          <a:p>
            <a:pPr marL="171450" indent="-171450">
              <a:buFontTx/>
              <a:buChar char="-"/>
            </a:pPr>
            <a:r>
              <a:rPr lang="en-US" baseline="0" dirty="0" err="1" smtClean="0"/>
              <a:t>Kända</a:t>
            </a:r>
            <a:r>
              <a:rPr lang="en-US" baseline="0" dirty="0" smtClean="0"/>
              <a:t> </a:t>
            </a:r>
            <a:r>
              <a:rPr lang="en-US" baseline="0" dirty="0" err="1" smtClean="0"/>
              <a:t>exekveringstider</a:t>
            </a:r>
            <a:r>
              <a:rPr lang="en-US" baseline="0" dirty="0" smtClean="0"/>
              <a:t> (</a:t>
            </a:r>
            <a:r>
              <a:rPr lang="en-US" baseline="0" dirty="0" err="1" smtClean="0"/>
              <a:t>ofta</a:t>
            </a:r>
            <a:r>
              <a:rPr lang="en-US" baseline="0" dirty="0" smtClean="0"/>
              <a:t> </a:t>
            </a:r>
            <a:r>
              <a:rPr lang="en-US" baseline="0" dirty="0" err="1" smtClean="0"/>
              <a:t>då</a:t>
            </a:r>
            <a:r>
              <a:rPr lang="en-US" baseline="0" dirty="0" smtClean="0"/>
              <a:t> man </a:t>
            </a:r>
            <a:r>
              <a:rPr lang="en-US" baseline="0" dirty="0" err="1" smtClean="0"/>
              <a:t>kollar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a:t>
            </a:r>
            <a:r>
              <a:rPr lang="en-US" baseline="0" dirty="0" err="1" smtClean="0"/>
              <a:t>samtidigt</a:t>
            </a:r>
            <a:r>
              <a:rPr lang="en-US" baseline="0" dirty="0" smtClean="0"/>
              <a:t> </a:t>
            </a:r>
            <a:r>
              <a:rPr lang="en-US" baseline="0" dirty="0" err="1" smtClean="0"/>
              <a:t>som</a:t>
            </a:r>
            <a:r>
              <a:rPr lang="en-US" baseline="0" dirty="0" smtClean="0"/>
              <a:t> man </a:t>
            </a:r>
            <a:r>
              <a:rPr lang="en-US" baseline="0" dirty="0" err="1" smtClean="0"/>
              <a:t>möter</a:t>
            </a:r>
            <a:r>
              <a:rPr lang="en-US" baseline="0" dirty="0" smtClean="0"/>
              <a:t> deadlines)</a:t>
            </a:r>
          </a:p>
          <a:p>
            <a:pPr marL="171450" indent="-171450">
              <a:buFontTx/>
              <a:buChar char="-"/>
            </a:pPr>
            <a:endParaRPr lang="en-US" baseline="0" dirty="0" smtClean="0"/>
          </a:p>
          <a:p>
            <a:pPr marL="0" indent="0">
              <a:buFontTx/>
              <a:buNone/>
            </a:pPr>
            <a:r>
              <a:rPr lang="en-US" baseline="0" dirty="0" smtClean="0"/>
              <a:t>Vi </a:t>
            </a:r>
            <a:r>
              <a:rPr lang="en-US" baseline="0" dirty="0" err="1" smtClean="0"/>
              <a:t>antar</a:t>
            </a:r>
            <a:r>
              <a:rPr lang="en-US" baseline="0" dirty="0" smtClean="0"/>
              <a:t> </a:t>
            </a:r>
          </a:p>
          <a:p>
            <a:pPr marL="171450" indent="-171450">
              <a:buFontTx/>
              <a:buChar char="-"/>
            </a:pPr>
            <a:r>
              <a:rPr lang="en-US" baseline="0" dirty="0" smtClean="0"/>
              <a:t>fail-stop model,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r>
              <a:rPr lang="en-US" baseline="0" dirty="0" smtClean="0"/>
              <a:t>, vi </a:t>
            </a:r>
            <a:r>
              <a:rPr lang="en-US" baseline="0" dirty="0" err="1" smtClean="0"/>
              <a:t>bryr</a:t>
            </a:r>
            <a:r>
              <a:rPr lang="en-US" baseline="0" dirty="0" smtClean="0"/>
              <a:t> </a:t>
            </a:r>
            <a:r>
              <a:rPr lang="en-US" baseline="0" dirty="0" err="1" smtClean="0"/>
              <a:t>oss</a:t>
            </a:r>
            <a:r>
              <a:rPr lang="en-US" baseline="0" dirty="0" smtClean="0"/>
              <a:t> </a:t>
            </a:r>
            <a:r>
              <a:rPr lang="en-US" baseline="0" dirty="0" err="1" smtClean="0"/>
              <a:t>bara</a:t>
            </a:r>
            <a:r>
              <a:rPr lang="en-US" baseline="0" dirty="0" smtClean="0"/>
              <a:t> om node failures</a:t>
            </a:r>
          </a:p>
          <a:p>
            <a:pPr marL="171450" indent="-171450">
              <a:buFontTx/>
              <a:buChar char="-"/>
            </a:pPr>
            <a:r>
              <a:rPr lang="en-US" baseline="0" dirty="0" smtClean="0"/>
              <a:t>En nods </a:t>
            </a:r>
            <a:r>
              <a:rPr lang="en-US" baseline="0" dirty="0" err="1" smtClean="0"/>
              <a:t>tillförlitlighet</a:t>
            </a:r>
            <a:r>
              <a:rPr lang="en-US" baseline="0" dirty="0" smtClean="0"/>
              <a:t> </a:t>
            </a:r>
            <a:r>
              <a:rPr lang="en-US" baseline="0" dirty="0" err="1" smtClean="0"/>
              <a:t>påverkas</a:t>
            </a:r>
            <a:r>
              <a:rPr lang="en-US" baseline="0" dirty="0" smtClean="0"/>
              <a:t> </a:t>
            </a:r>
            <a:r>
              <a:rPr lang="en-US" baseline="0" dirty="0" err="1" smtClean="0"/>
              <a:t>inte</a:t>
            </a:r>
            <a:r>
              <a:rPr lang="en-US" baseline="0" dirty="0" smtClean="0"/>
              <a:t> </a:t>
            </a:r>
            <a:r>
              <a:rPr lang="en-US" baseline="0" dirty="0" err="1" smtClean="0"/>
              <a:t>av</a:t>
            </a:r>
            <a:r>
              <a:rPr lang="en-US" baseline="0" dirty="0" smtClean="0"/>
              <a:t> </a:t>
            </a:r>
            <a:r>
              <a:rPr lang="en-US" baseline="0" dirty="0" err="1" smtClean="0"/>
              <a:t>vilket</a:t>
            </a:r>
            <a:r>
              <a:rPr lang="en-US" baseline="0" dirty="0" smtClean="0"/>
              <a:t> </a:t>
            </a:r>
            <a:r>
              <a:rPr lang="en-US" baseline="0" dirty="0" err="1" smtClean="0"/>
              <a:t>typ</a:t>
            </a:r>
            <a:r>
              <a:rPr lang="en-US" baseline="0" dirty="0" smtClean="0"/>
              <a:t> </a:t>
            </a:r>
            <a:r>
              <a:rPr lang="en-US" baseline="0" dirty="0" err="1" smtClean="0"/>
              <a:t>av</a:t>
            </a:r>
            <a:r>
              <a:rPr lang="en-US" baseline="0" dirty="0" smtClean="0"/>
              <a:t> tasks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den</a:t>
            </a:r>
          </a:p>
          <a:p>
            <a:pPr marL="171450" indent="-171450">
              <a:buFontTx/>
              <a:buChar char="-"/>
            </a:pPr>
            <a:r>
              <a:rPr lang="en-US" baseline="0" dirty="0" err="1" smtClean="0"/>
              <a:t>Och</a:t>
            </a:r>
            <a:r>
              <a:rPr lang="en-US" baseline="0" dirty="0" smtClean="0"/>
              <a:t> vi </a:t>
            </a:r>
            <a:r>
              <a:rPr lang="en-US" baseline="0" dirty="0" err="1" smtClean="0"/>
              <a:t>antar</a:t>
            </a:r>
            <a:r>
              <a:rPr lang="en-US" baseline="0" dirty="0" smtClean="0"/>
              <a:t> </a:t>
            </a:r>
            <a:r>
              <a:rPr lang="en-US" baseline="0" dirty="0" err="1" smtClean="0"/>
              <a:t>dessutom</a:t>
            </a:r>
            <a:r>
              <a:rPr lang="en-US" baseline="0" dirty="0" smtClean="0"/>
              <a:t>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142784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dirty="0" smtClean="0"/>
              <a:t> man </a:t>
            </a:r>
            <a:r>
              <a:rPr lang="en-US" dirty="0" err="1" smtClean="0"/>
              <a:t>antar</a:t>
            </a:r>
            <a:r>
              <a:rPr lang="en-US" dirty="0" smtClean="0"/>
              <a:t> </a:t>
            </a:r>
            <a:r>
              <a:rPr lang="en-US" dirty="0" err="1" smtClean="0"/>
              <a:t>konstanta</a:t>
            </a:r>
            <a:r>
              <a:rPr lang="en-US" dirty="0" smtClean="0"/>
              <a:t> </a:t>
            </a:r>
            <a:r>
              <a:rPr lang="en-US" dirty="0" err="1" smtClean="0"/>
              <a:t>felfrekvenser</a:t>
            </a:r>
            <a:r>
              <a:rPr lang="en-US" dirty="0" smtClean="0"/>
              <a:t> </a:t>
            </a:r>
            <a:r>
              <a:rPr lang="en-US" dirty="0" err="1" smtClean="0"/>
              <a:t>så</a:t>
            </a:r>
            <a:r>
              <a:rPr lang="en-US" dirty="0" smtClean="0"/>
              <a:t> </a:t>
            </a:r>
            <a:r>
              <a:rPr lang="en-US" dirty="0" err="1" smtClean="0"/>
              <a:t>modeleras</a:t>
            </a:r>
            <a:r>
              <a:rPr lang="en-US" baseline="0" dirty="0" smtClean="0"/>
              <a:t> </a:t>
            </a:r>
            <a:r>
              <a:rPr lang="en-US" baseline="0" dirty="0" err="1" smtClean="0"/>
              <a:t>ofta</a:t>
            </a:r>
            <a:r>
              <a:rPr lang="en-US" baseline="0" dirty="0" smtClean="0"/>
              <a:t> en nods </a:t>
            </a:r>
            <a:r>
              <a:rPr lang="en-US" baseline="0" dirty="0" err="1" smtClean="0"/>
              <a:t>tillförlitlighet</a:t>
            </a:r>
            <a:r>
              <a:rPr lang="en-US" baseline="0" dirty="0" smtClean="0"/>
              <a:t> med en Poisson process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99176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41749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5/5/16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5/5/16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5/5/16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80.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 Id="rId3"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We </a:t>
            </a:r>
            <a:r>
              <a:rPr lang="en-US" dirty="0"/>
              <a:t>are interested in knowing the probability of a node surviving a time </a:t>
            </a:r>
            <a:r>
              <a:rPr lang="en-US" i="1" dirty="0"/>
              <a:t>t</a:t>
            </a:r>
            <a:r>
              <a:rPr lang="en-US" dirty="0"/>
              <a:t>, i.e. no failures</a:t>
            </a:r>
          </a:p>
          <a:p>
            <a:pPr marL="0" lvl="0" indent="0">
              <a:buNone/>
            </a:pPr>
            <a:endParaRPr lang="en-US" dirty="0" smtClean="0"/>
          </a:p>
          <a:p>
            <a:pPr marL="0" lvl="0" indent="0">
              <a:buNone/>
            </a:pPr>
            <a:endParaRPr lang="en-US" dirty="0" smtClean="0"/>
          </a:p>
          <a:p>
            <a:pPr marL="0" lvl="0" indent="0">
              <a:buNone/>
            </a:pPr>
            <a:r>
              <a:rPr lang="en-US" dirty="0" smtClean="0"/>
              <a:t>The probability that a failure occurs is thereby</a:t>
            </a:r>
          </a:p>
          <a:p>
            <a:pPr marL="0" lvl="0" indent="0">
              <a:buNone/>
            </a:pP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mc:Choice xmlns:a14="http://schemas.microsoft.com/office/drawing/2010/main" Requires="a14">
          <p:sp>
            <p:nvSpPr>
              <p:cNvPr id="5" name="Rectangle 4"/>
              <p:cNvSpPr/>
              <p:nvPr/>
            </p:nvSpPr>
            <p:spPr>
              <a:xfrm>
                <a:off x="1097280" y="3558777"/>
                <a:ext cx="10058400" cy="83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0</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0</m:t>
                          </m:r>
                          <m:r>
                            <a:rPr lang="fi-FI" i="1">
                              <a:latin typeface="Cambria Math" charset="0"/>
                            </a:rPr>
                            <m:t>!</m:t>
                          </m:r>
                        </m:den>
                      </m:f>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097280" y="3558777"/>
                <a:ext cx="10058400" cy="83503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035349"/>
                <a:ext cx="10058400" cy="8408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035349"/>
                <a:ext cx="10058400" cy="84080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467788" y="4946788"/>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467788" y="4946788"/>
                <a:ext cx="3317383" cy="369332"/>
              </a:xfrm>
              <a:prstGeom prst="rect">
                <a:avLst/>
              </a:prstGeom>
              <a:blipFill rotWithShape="0">
                <a:blip r:embed="rId5"/>
                <a:stretch>
                  <a:fillRect t="-95082" b="-121311"/>
                </a:stretch>
              </a:blipFill>
            </p:spPr>
            <p:txBody>
              <a:bodyPr/>
              <a:lstStyle/>
              <a:p>
                <a:r>
                  <a:rPr lang="en-US">
                    <a:noFill/>
                  </a:rPr>
                  <a:t> </a:t>
                </a:r>
              </a:p>
            </p:txBody>
          </p:sp>
        </mc:Fallback>
      </mc:AlternateContent>
    </p:spTree>
    <p:extLst>
      <p:ext uri="{BB962C8B-B14F-4D97-AF65-F5344CB8AC3E}">
        <p14:creationId xmlns:p14="http://schemas.microsoft.com/office/powerpoint/2010/main" val="873007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p:sp>
        <p:nvSpPr>
          <p:cNvPr id="3" name="Content Placeholder 2"/>
          <p:cNvSpPr>
            <a:spLocks noGrp="1"/>
          </p:cNvSpPr>
          <p:nvPr>
            <p:ph idx="1"/>
          </p:nvPr>
        </p:nvSpPr>
        <p:spPr/>
        <p:txBody>
          <a:bodyPr>
            <a:normAutofit/>
          </a:bodyPr>
          <a:lstStyle/>
          <a:p>
            <a:pPr lvl="0">
              <a:buFont typeface="Arial" charset="0"/>
              <a:buChar char="•"/>
            </a:pPr>
            <a:r>
              <a:rPr lang="en-US" dirty="0" smtClean="0"/>
              <a:t>We only consider the MTBF for nodes to be constant for some period of time</a:t>
            </a:r>
          </a:p>
          <a:p>
            <a:pPr lvl="0">
              <a:buFont typeface="Arial" charset="0"/>
              <a:buChar char="•"/>
            </a:pPr>
            <a:r>
              <a:rPr lang="en-US" dirty="0" smtClean="0"/>
              <a:t>Therefore, the latest 3 registered failure times, t1, t2, and t3,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mc:Choice xmlns:a14="http://schemas.microsoft.com/office/drawing/2010/main"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t>
            </a:r>
            <a:r>
              <a:rPr lang="en-US" dirty="0" smtClean="0"/>
              <a:t>As mentioned, reliability is usually defined as the probability of</a:t>
            </a:r>
            <a:endParaRPr lang="en-US" dirty="0" smtClean="0"/>
          </a:p>
          <a:p>
            <a:pPr lvl="1">
              <a:buFont typeface="Arial" charset="0"/>
              <a:buChar char="•"/>
            </a:pPr>
            <a:r>
              <a:rPr lang="en-US" dirty="0" smtClean="0"/>
              <a:t>Meeting </a:t>
            </a:r>
            <a:r>
              <a:rPr lang="en-US" dirty="0" smtClean="0"/>
              <a:t>deadlines, or</a:t>
            </a:r>
            <a:endParaRPr lang="en-US" dirty="0" smtClean="0"/>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a:t>
            </a:r>
            <a:r>
              <a:rPr lang="en-US" dirty="0" smtClean="0"/>
              <a:t>definition:</a:t>
            </a:r>
            <a:endParaRPr lang="en-US" dirty="0" smtClean="0"/>
          </a:p>
          <a:p>
            <a:pPr marL="0" indent="0">
              <a:buNone/>
            </a:pPr>
            <a:r>
              <a:rPr lang="en-US" dirty="0" smtClean="0"/>
              <a:t>Reliability of a task which is serving some kind of requests, is the probability </a:t>
            </a:r>
            <a:r>
              <a:rPr lang="en-US" dirty="0" smtClean="0"/>
              <a:t>that a request can be  served. For a </a:t>
            </a:r>
            <a:r>
              <a:rPr lang="en-US" dirty="0" smtClean="0"/>
              <a:t>process with </a:t>
            </a:r>
            <a:r>
              <a:rPr lang="en-US" i="1" dirty="0" smtClean="0"/>
              <a:t>n </a:t>
            </a:r>
            <a:r>
              <a:rPr lang="en-US" dirty="0" smtClean="0"/>
              <a:t>task replicas, this corresponds to at least one replica is always </a:t>
            </a:r>
            <a:r>
              <a:rPr lang="en-US" dirty="0" smtClean="0"/>
              <a:t>operational.</a:t>
            </a: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a:t>
            </a:r>
            <a:r>
              <a:rPr lang="en-US" dirty="0" smtClean="0"/>
              <a:t>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a:t>
            </a:r>
            <a:r>
              <a:rPr lang="en-US" dirty="0" smtClean="0"/>
              <a:t>will happen</a:t>
            </a:r>
          </a:p>
          <a:p>
            <a:pPr lvl="0">
              <a:buFont typeface="Arial" charset="0"/>
              <a:buChar char="•"/>
            </a:pPr>
            <a:r>
              <a:rPr lang="en-US" dirty="0" smtClean="0"/>
              <a:t>Failures </a:t>
            </a:r>
            <a:r>
              <a:rPr lang="en-US" dirty="0" smtClean="0"/>
              <a:t>must be detected and new replicas be created to fulfill the desired reliability</a:t>
            </a:r>
          </a:p>
          <a:p>
            <a:pPr lvl="0">
              <a:buFont typeface="Arial" charset="0"/>
              <a:buChar char="•"/>
            </a:pPr>
            <a:r>
              <a:rPr lang="en-US" dirty="0" smtClean="0"/>
              <a:t>In </a:t>
            </a:r>
            <a:r>
              <a:rPr lang="en-US" dirty="0" smtClean="0"/>
              <a:t>order to create a new replica, at least one existing replica must be alive during the time it takes to replicate it</a:t>
            </a:r>
          </a:p>
          <a:p>
            <a:pPr lvl="0">
              <a:buFont typeface="Arial" charset="0"/>
              <a:buChar char="•"/>
            </a:pPr>
            <a:r>
              <a:rPr lang="en-US" dirty="0" smtClean="0"/>
              <a:t>The </a:t>
            </a:r>
            <a:r>
              <a:rPr lang="en-US" dirty="0" smtClean="0"/>
              <a:t>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a:t>
            </a:r>
            <a:r>
              <a:rPr lang="is-IS" dirty="0" smtClean="0"/>
              <a:t>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125501"/>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125501"/>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Create enough replicas to reach the required reliability</a:t>
            </a:r>
          </a:p>
          <a:p>
            <a:pPr lvl="1">
              <a:buFont typeface="Arial" charset="0"/>
              <a:buChar char="•"/>
            </a:pPr>
            <a:r>
              <a:rPr lang="en-US" dirty="0" smtClean="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Update reliability for nodes as failures occur</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en-GB" b="0" i="1" smtClean="0">
                        <a:latin typeface="Cambria Math" charset="0"/>
                      </a:rPr>
                      <m:t>𝜆</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39956"/>
            <a:ext cx="6946900" cy="21590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Heartbeats are periodically sent between runtimes. If no heartbeat from a node is received within 500 </a:t>
            </a:r>
            <a:r>
              <a:rPr lang="en-US" dirty="0" err="1" smtClean="0"/>
              <a:t>ms</a:t>
            </a:r>
            <a:r>
              <a:rPr lang="en-US" dirty="0" smtClean="0"/>
              <a:t>, it is assumed dead.</a:t>
            </a:r>
          </a:p>
          <a:p>
            <a:pPr lvl="1">
              <a:lnSpc>
                <a:spcPct val="100000"/>
              </a:lnSpc>
              <a:spcBef>
                <a:spcPts val="0"/>
              </a:spcBef>
              <a:spcAft>
                <a:spcPts val="0"/>
              </a:spcAft>
              <a:buClrTx/>
              <a:buFont typeface="Arial" panose="020B0604020202020204" pitchFamily="34" charset="0"/>
              <a:buChar char="•"/>
              <a:defRPr/>
            </a:pPr>
            <a:r>
              <a:rPr lang="en-US" dirty="0" smtClean="0"/>
              <a:t>Frequency: 200 </a:t>
            </a:r>
            <a:r>
              <a:rPr lang="en-US" dirty="0" err="1" smtClean="0"/>
              <a:t>ms</a:t>
            </a:r>
            <a:endParaRPr lang="en-US" dirty="0"/>
          </a:p>
          <a:p>
            <a:pPr lvl="1">
              <a:lnSpc>
                <a:spcPct val="100000"/>
              </a:lnSpc>
              <a:spcBef>
                <a:spcPts val="0"/>
              </a:spcBef>
              <a:spcAft>
                <a:spcPts val="0"/>
              </a:spcAft>
              <a:buClrTx/>
              <a:buFont typeface="Arial" panose="020B0604020202020204" pitchFamily="34" charset="0"/>
              <a:buChar char="•"/>
              <a:defRPr/>
            </a:pPr>
            <a:r>
              <a:rPr lang="en-US" dirty="0" smtClean="0"/>
              <a:t>Timeout: 500 </a:t>
            </a:r>
            <a:r>
              <a:rPr lang="en-US" dirty="0" err="1" smtClean="0"/>
              <a:t>ms</a:t>
            </a: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lvl="0" indent="0">
              <a:lnSpc>
                <a:spcPct val="100000"/>
              </a:lnSpc>
              <a:spcBef>
                <a:spcPts val="0"/>
              </a:spcBef>
              <a:spcAft>
                <a:spcPts val="0"/>
              </a:spcAft>
              <a:buClrTx/>
              <a:buSzTx/>
              <a:buNone/>
            </a:pPr>
            <a:r>
              <a:rPr lang="en-US" dirty="0" smtClean="0"/>
              <a:t>Since we assume high bandwidth low latency connections, the time it takes to send the heartbeat is negligible.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This gives us a worst case scenario of detecting node failures of 500 </a:t>
            </a:r>
            <a:r>
              <a:rPr lang="en-US" dirty="0" err="1" smtClean="0"/>
              <a:t>ms</a:t>
            </a:r>
            <a:r>
              <a:rPr lang="en-US" dirty="0" smtClean="0"/>
              <a:t>, and best case of 300 </a:t>
            </a:r>
            <a:r>
              <a:rPr lang="en-US" dirty="0" err="1" smtClean="0"/>
              <a:t>ms.</a:t>
            </a:r>
            <a:endParaRPr lang="en-US" dirty="0" smtClean="0"/>
          </a:p>
        </p:txBody>
      </p:sp>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 - best and worst case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298" y="1921567"/>
            <a:ext cx="5050754" cy="40227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0801" y="1921567"/>
            <a:ext cx="5620640" cy="4022725"/>
          </a:xfrm>
          <a:prstGeom prst="rect">
            <a:avLst/>
          </a:prstGeom>
        </p:spPr>
      </p:pic>
      <p:sp>
        <p:nvSpPr>
          <p:cNvPr id="6" name="TextBox 5"/>
          <p:cNvSpPr txBox="1"/>
          <p:nvPr/>
        </p:nvSpPr>
        <p:spPr>
          <a:xfrm>
            <a:off x="2046623" y="5940989"/>
            <a:ext cx="1904103" cy="369332"/>
          </a:xfrm>
          <a:prstGeom prst="rect">
            <a:avLst/>
          </a:prstGeom>
          <a:noFill/>
        </p:spPr>
        <p:txBody>
          <a:bodyPr wrap="square" rtlCol="0">
            <a:spAutoFit/>
          </a:bodyPr>
          <a:lstStyle/>
          <a:p>
            <a:r>
              <a:rPr lang="en-US" dirty="0" smtClean="0"/>
              <a:t>Worst: </a:t>
            </a:r>
            <a:r>
              <a:rPr lang="en-US" i="1" dirty="0" smtClean="0"/>
              <a:t>t</a:t>
            </a:r>
            <a:r>
              <a:rPr lang="en-US" dirty="0" smtClean="0"/>
              <a:t> = 500’ </a:t>
            </a:r>
            <a:r>
              <a:rPr lang="en-US" dirty="0" err="1" smtClean="0"/>
              <a:t>ms</a:t>
            </a:r>
            <a:endParaRPr lang="en-US" dirty="0"/>
          </a:p>
        </p:txBody>
      </p:sp>
      <p:sp>
        <p:nvSpPr>
          <p:cNvPr id="7" name="TextBox 6"/>
          <p:cNvSpPr txBox="1"/>
          <p:nvPr/>
        </p:nvSpPr>
        <p:spPr>
          <a:xfrm>
            <a:off x="7699751" y="5939605"/>
            <a:ext cx="1742740" cy="369332"/>
          </a:xfrm>
          <a:prstGeom prst="rect">
            <a:avLst/>
          </a:prstGeom>
          <a:noFill/>
        </p:spPr>
        <p:txBody>
          <a:bodyPr wrap="square" rtlCol="0">
            <a:spAutoFit/>
          </a:bodyPr>
          <a:lstStyle/>
          <a:p>
            <a:r>
              <a:rPr lang="en-US" smtClean="0"/>
              <a:t>Best: </a:t>
            </a:r>
            <a:r>
              <a:rPr lang="en-US" i="1" dirty="0"/>
              <a:t>t</a:t>
            </a:r>
            <a:r>
              <a:rPr lang="en-US" dirty="0"/>
              <a:t> </a:t>
            </a:r>
            <a:r>
              <a:rPr lang="en-US"/>
              <a:t>= </a:t>
            </a:r>
            <a:r>
              <a:rPr lang="en-US" smtClean="0"/>
              <a:t>300’ </a:t>
            </a:r>
            <a:r>
              <a:rPr lang="en-US" dirty="0" err="1"/>
              <a:t>ms</a:t>
            </a:r>
            <a:endParaRPr lang="en-US" dirty="0"/>
          </a:p>
        </p:txBody>
      </p:sp>
    </p:spTree>
    <p:extLst>
      <p:ext uri="{BB962C8B-B14F-4D97-AF65-F5344CB8AC3E}">
        <p14:creationId xmlns:p14="http://schemas.microsoft.com/office/powerpoint/2010/main" val="1139611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Introduction and goal</a:t>
            </a:r>
            <a:endParaRPr lang="en-US" dirty="0" smtClean="0"/>
          </a:p>
          <a:p>
            <a:pPr marL="457200" indent="-457200">
              <a:buFont typeface="+mj-lt"/>
              <a:buAutoNum type="arabicPeriod"/>
            </a:pPr>
            <a:r>
              <a:rPr lang="en-US" dirty="0" smtClean="0"/>
              <a:t>Related work</a:t>
            </a:r>
          </a:p>
          <a:p>
            <a:pPr marL="457200" indent="-457200">
              <a:buFont typeface="+mj-lt"/>
              <a:buAutoNum type="arabicPeriod"/>
            </a:pPr>
            <a:r>
              <a:rPr lang="en-US" dirty="0" smtClean="0"/>
              <a:t>System model</a:t>
            </a:r>
          </a:p>
          <a:p>
            <a:pPr marL="457200" indent="-457200">
              <a:buFont typeface="+mj-lt"/>
              <a:buAutoNum type="arabicPeriod"/>
            </a:pPr>
            <a:r>
              <a:rPr lang="en-US" dirty="0" smtClean="0"/>
              <a:t>Reliability model</a:t>
            </a:r>
          </a:p>
          <a:p>
            <a:pPr marL="457200" indent="-457200">
              <a:buFont typeface="+mj-lt"/>
              <a:buAutoNum type="arabicPeriod"/>
            </a:pPr>
            <a:r>
              <a:rPr lang="en-US" dirty="0" smtClean="0"/>
              <a:t>Self-adapting model</a:t>
            </a:r>
          </a:p>
          <a:p>
            <a:pPr marL="457200" indent="-457200">
              <a:buFont typeface="+mj-lt"/>
              <a:buAutoNum type="arabicPeriod"/>
            </a:pPr>
            <a:r>
              <a:rPr lang="en-US" dirty="0" smtClean="0"/>
              <a:t>Calvin</a:t>
            </a:r>
          </a:p>
          <a:p>
            <a:pPr marL="457200" indent="-457200">
              <a:buFont typeface="+mj-lt"/>
              <a:buAutoNum type="arabicPeriod"/>
            </a:pPr>
            <a:r>
              <a:rPr lang="en-US" dirty="0" smtClean="0"/>
              <a:t>Implementation</a:t>
            </a:r>
          </a:p>
          <a:p>
            <a:pPr marL="457200" indent="-457200">
              <a:buFont typeface="+mj-lt"/>
              <a:buAutoNum type="arabicPeriod"/>
            </a:pPr>
            <a:r>
              <a:rPr lang="en-US" dirty="0" smtClean="0"/>
              <a:t>Experiments</a:t>
            </a:r>
          </a:p>
          <a:p>
            <a:pPr marL="457200" indent="-457200">
              <a:buFont typeface="+mj-lt"/>
              <a:buAutoNum type="arabicPeriod"/>
            </a:pPr>
            <a:r>
              <a:rPr lang="en-US" dirty="0" smtClean="0"/>
              <a:t>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lost node message to the selected </a:t>
            </a:r>
            <a:r>
              <a:rPr lang="en-US" dirty="0" smtClean="0"/>
              <a:t>node, including the ID of the lost node</a:t>
            </a:r>
            <a:endParaRPr lang="en-US" dirty="0" smtClean="0"/>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sp>
        <p:nvSpPr>
          <p:cNvPr id="3" name="Content Placeholder 2"/>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Arial" charset="0"/>
              <a:buChar char="•"/>
              <a:tabLst/>
              <a:defRPr/>
            </a:pPr>
            <a:r>
              <a:rPr lang="en-US" dirty="0" smtClean="0"/>
              <a:t>Recap:</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lvl="0">
              <a:lnSpc>
                <a:spcPct val="100000"/>
              </a:lnSpc>
              <a:spcBef>
                <a:spcPts val="0"/>
              </a:spcBef>
              <a:spcAft>
                <a:spcPts val="0"/>
              </a:spcAft>
              <a:buClrTx/>
              <a:buSzTx/>
              <a:buFont typeface="Arial" charset="0"/>
              <a:buChar char="•"/>
              <a:defRPr/>
            </a:pPr>
            <a:r>
              <a:rPr lang="en-US" dirty="0"/>
              <a:t>Only a single node will run this algorithm</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295711"/>
            <a:ext cx="6946900" cy="2159000"/>
          </a:xfrm>
          <a:prstGeom prst="rect">
            <a:avLst/>
          </a:prstGeom>
        </p:spPr>
      </p:pic>
    </p:spTree>
    <p:extLst>
      <p:ext uri="{BB962C8B-B14F-4D97-AF65-F5344CB8AC3E}">
        <p14:creationId xmlns:p14="http://schemas.microsoft.com/office/powerpoint/2010/main" val="6639320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before failure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7463" y="2066925"/>
            <a:ext cx="7137400" cy="3581400"/>
          </a:xfrm>
        </p:spPr>
      </p:pic>
    </p:spTree>
    <p:extLst>
      <p:ext uri="{BB962C8B-B14F-4D97-AF65-F5344CB8AC3E}">
        <p14:creationId xmlns:p14="http://schemas.microsoft.com/office/powerpoint/2010/main" val="15944168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after failure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7463" y="2060575"/>
            <a:ext cx="7137400" cy="3594100"/>
          </a:xfrm>
        </p:spPr>
      </p:pic>
    </p:spTree>
    <p:extLst>
      <p:ext uri="{BB962C8B-B14F-4D97-AF65-F5344CB8AC3E}">
        <p14:creationId xmlns:p14="http://schemas.microsoft.com/office/powerpoint/2010/main" val="1062210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The </a:t>
            </a:r>
            <a:r>
              <a:rPr lang="sv-SE" dirty="0" err="1" smtClean="0"/>
              <a:t>time</a:t>
            </a:r>
            <a:r>
              <a:rPr lang="sv-SE" dirty="0" smtClean="0"/>
              <a:t> </a:t>
            </a:r>
            <a:r>
              <a:rPr lang="sv-SE" i="1" dirty="0" smtClean="0"/>
              <a:t>t</a:t>
            </a:r>
            <a:r>
              <a:rPr lang="sv-SE" dirty="0" smtClean="0"/>
              <a:t> </a:t>
            </a:r>
            <a:r>
              <a:rPr lang="sv-SE" dirty="0" err="1" smtClean="0"/>
              <a:t>consists</a:t>
            </a:r>
            <a:r>
              <a:rPr lang="sv-SE" dirty="0" smtClean="0"/>
              <a:t> </a:t>
            </a:r>
            <a:r>
              <a:rPr lang="sv-SE" dirty="0" err="1" smtClean="0"/>
              <a:t>of</a:t>
            </a:r>
            <a:r>
              <a:rPr lang="sv-SE" dirty="0" smtClean="0"/>
              <a:t> the </a:t>
            </a:r>
            <a:r>
              <a:rPr lang="sv-SE" dirty="0" err="1" smtClean="0"/>
              <a:t>time</a:t>
            </a:r>
            <a:r>
              <a:rPr lang="sv-SE" dirty="0" smtClean="0"/>
              <a:t> it </a:t>
            </a:r>
            <a:r>
              <a:rPr lang="sv-SE" dirty="0" err="1" smtClean="0"/>
              <a:t>takes</a:t>
            </a:r>
            <a:r>
              <a:rPr lang="sv-SE" dirty="0" smtClean="0"/>
              <a:t> to </a:t>
            </a:r>
            <a:r>
              <a:rPr lang="sv-SE" dirty="0" err="1" smtClean="0"/>
              <a:t>detect</a:t>
            </a:r>
            <a:r>
              <a:rPr lang="sv-SE" dirty="0" smtClean="0"/>
              <a:t> a </a:t>
            </a:r>
            <a:r>
              <a:rPr lang="sv-SE" dirty="0" err="1" smtClean="0"/>
              <a:t>failure</a:t>
            </a:r>
            <a:r>
              <a:rPr lang="sv-SE" dirty="0" smtClean="0"/>
              <a:t>, plus the </a:t>
            </a:r>
            <a:r>
              <a:rPr lang="sv-SE" dirty="0" err="1" smtClean="0"/>
              <a:t>time</a:t>
            </a:r>
            <a:r>
              <a:rPr lang="sv-SE" dirty="0" smtClean="0"/>
              <a:t> it </a:t>
            </a:r>
            <a:r>
              <a:rPr lang="sv-SE" dirty="0" err="1" smtClean="0"/>
              <a:t>takes</a:t>
            </a:r>
            <a:r>
              <a:rPr lang="sv-SE" dirty="0" smtClean="0"/>
              <a:t> to </a:t>
            </a:r>
            <a:r>
              <a:rPr lang="sv-SE" dirty="0" err="1" smtClean="0"/>
              <a:t>create</a:t>
            </a:r>
            <a:r>
              <a:rPr lang="sv-SE" dirty="0" smtClean="0"/>
              <a:t> a new </a:t>
            </a:r>
            <a:r>
              <a:rPr lang="sv-SE" dirty="0" err="1" smtClean="0"/>
              <a:t>replica</a:t>
            </a:r>
            <a:endParaRPr lang="en-US" dirty="0"/>
          </a:p>
          <a:p>
            <a:pPr>
              <a:buFont typeface="Arial" charset="0"/>
              <a:buChar char="•"/>
            </a:pPr>
            <a:endParaRPr lang="en-US" dirty="0"/>
          </a:p>
          <a:p>
            <a:pPr>
              <a:buFont typeface="Arial" charset="0"/>
              <a:buChar char="•"/>
            </a:pPr>
            <a:r>
              <a:rPr lang="en-US" dirty="0" smtClean="0"/>
              <a:t>Where </a:t>
            </a:r>
            <a:r>
              <a:rPr lang="en-US" i="1" dirty="0" err="1" smtClean="0"/>
              <a:t>T</a:t>
            </a:r>
            <a:r>
              <a:rPr lang="en-US" i="1" baseline="-25000" dirty="0" err="1" smtClean="0"/>
              <a:t>f</a:t>
            </a:r>
            <a:r>
              <a:rPr lang="en-US" dirty="0"/>
              <a:t> </a:t>
            </a:r>
            <a:r>
              <a:rPr lang="en-US" dirty="0" smtClean="0"/>
              <a:t>is the time to detect a failure, statically set to 500 </a:t>
            </a:r>
            <a:r>
              <a:rPr lang="en-US" dirty="0" err="1" smtClean="0"/>
              <a:t>ms</a:t>
            </a:r>
            <a:r>
              <a:rPr lang="en-US" dirty="0" smtClean="0"/>
              <a:t>, while T</a:t>
            </a:r>
            <a:r>
              <a:rPr lang="en-US" baseline="-25000" dirty="0" smtClean="0"/>
              <a:t>R</a:t>
            </a:r>
            <a:r>
              <a:rPr lang="en-US" dirty="0" smtClean="0"/>
              <a:t> varies</a:t>
            </a:r>
          </a:p>
        </p:txBody>
      </p:sp>
      <mc:AlternateContent xmlns:mc="http://schemas.openxmlformats.org/markup-compatibility/2006">
        <mc:Choice xmlns:a14="http://schemas.microsoft.com/office/drawing/2010/main" Requires="a14">
          <p:sp>
            <p:nvSpPr>
              <p:cNvPr id="5" name="TextBox 4"/>
              <p:cNvSpPr txBox="1"/>
              <p:nvPr/>
            </p:nvSpPr>
            <p:spPr>
              <a:xfrm>
                <a:off x="5508234" y="2552252"/>
                <a:ext cx="123649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r>
                        <a:rPr lang="sv-SE" b="0" i="1" smtClean="0">
                          <a:latin typeface="Cambria Math" charset="0"/>
                        </a:rPr>
                        <m:t>𝑇𝑓</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5508234" y="2552252"/>
                <a:ext cx="1236492" cy="276999"/>
              </a:xfrm>
              <a:prstGeom prst="rect">
                <a:avLst/>
              </a:prstGeom>
              <a:blipFill rotWithShape="0">
                <a:blip r:embed="rId2"/>
                <a:stretch>
                  <a:fillRect l="-3465" t="-4444" r="-1485" b="-35556"/>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a:t>
            </a:r>
            <a:r>
              <a:rPr lang="en-US" dirty="0" smtClean="0"/>
              <a:t>of applications of services in running in distributed </a:t>
            </a:r>
            <a:r>
              <a:rPr lang="en-US" dirty="0" smtClean="0"/>
              <a:t>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endParaRPr lang="en-US" dirty="0" smtClean="0"/>
          </a:p>
          <a:p>
            <a:pPr>
              <a:buFont typeface="Arial" charset="0"/>
              <a:buChar char="•"/>
            </a:pPr>
            <a:r>
              <a:rPr lang="en-US" dirty="0" smtClean="0"/>
              <a:t>For stream processing applications, valuable data may be lost if the processing task fails</a:t>
            </a:r>
          </a:p>
          <a:p>
            <a:pPr>
              <a:buFont typeface="Arial" charset="0"/>
              <a:buChar char="•"/>
            </a:pPr>
            <a:r>
              <a:rPr lang="en-US" dirty="0" smtClean="0"/>
              <a:t>Service providers should ensure reliability in a seamless way, </a:t>
            </a:r>
            <a:endParaRPr lang="en-US" dirty="0" smtClean="0"/>
          </a:p>
          <a:p>
            <a:pPr lvl="1">
              <a:buFont typeface="Arial" charset="0"/>
              <a:buChar char="•"/>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8493784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1805638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135313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The </a:t>
            </a:r>
            <a:r>
              <a:rPr lang="sv-SE" dirty="0" err="1" smtClean="0"/>
              <a:t>first</a:t>
            </a:r>
            <a:r>
              <a:rPr lang="sv-SE" dirty="0" smtClean="0"/>
              <a:t> </a:t>
            </a:r>
            <a:r>
              <a:rPr lang="sv-SE" dirty="0" err="1" smtClean="0"/>
              <a:t>node</a:t>
            </a:r>
            <a:r>
              <a:rPr lang="sv-SE" dirty="0" smtClean="0"/>
              <a:t> </a:t>
            </a:r>
            <a:r>
              <a:rPr lang="sv-SE" dirty="0" err="1" smtClean="0"/>
              <a:t>may</a:t>
            </a:r>
            <a:r>
              <a:rPr lang="sv-SE" dirty="0" smtClean="0"/>
              <a:t> </a:t>
            </a:r>
            <a:r>
              <a:rPr lang="sv-SE" dirty="0" err="1" smtClean="0"/>
              <a:t>die</a:t>
            </a:r>
            <a:r>
              <a:rPr lang="sv-SE" dirty="0" smtClean="0"/>
              <a:t>, in </a:t>
            </a:r>
            <a:r>
              <a:rPr lang="sv-SE" dirty="0" err="1" smtClean="0"/>
              <a:t>case</a:t>
            </a:r>
            <a:r>
              <a:rPr lang="sv-SE" dirty="0" smtClean="0"/>
              <a:t> the </a:t>
            </a:r>
            <a:r>
              <a:rPr lang="sv-SE" dirty="0" err="1" smtClean="0"/>
              <a:t>request</a:t>
            </a:r>
            <a:r>
              <a:rPr lang="sv-SE" dirty="0" smtClean="0"/>
              <a:t> is sent to </a:t>
            </a:r>
            <a:r>
              <a:rPr lang="sv-SE" dirty="0" err="1" smtClean="0"/>
              <a:t>another</a:t>
            </a:r>
            <a:r>
              <a:rPr lang="sv-SE" dirty="0" smtClean="0"/>
              <a:t> </a:t>
            </a:r>
            <a:r>
              <a:rPr lang="sv-SE" dirty="0" err="1" smtClean="0"/>
              <a:t>node</a:t>
            </a:r>
            <a:r>
              <a:rPr lang="sv-SE" dirty="0" smtClean="0"/>
              <a:t>, </a:t>
            </a:r>
            <a:r>
              <a:rPr lang="sv-SE" dirty="0" err="1" smtClean="0"/>
              <a:t>until</a:t>
            </a:r>
            <a:r>
              <a:rPr lang="sv-SE" dirty="0" smtClean="0"/>
              <a:t> </a:t>
            </a:r>
            <a:r>
              <a:rPr lang="sv-SE" dirty="0" err="1" smtClean="0"/>
              <a:t>some</a:t>
            </a:r>
            <a:r>
              <a:rPr lang="sv-SE" dirty="0" smtClean="0"/>
              <a:t> </a:t>
            </a:r>
            <a:r>
              <a:rPr lang="sv-SE" dirty="0" err="1" smtClean="0"/>
              <a:t>succeeds</a:t>
            </a:r>
            <a:r>
              <a:rPr lang="sv-SE" dirty="0" smtClean="0"/>
              <a:t>.</a:t>
            </a:r>
          </a:p>
          <a:p>
            <a:pPr>
              <a:buFont typeface="Arial" charset="0"/>
              <a:buChar char="•"/>
            </a:pPr>
            <a:r>
              <a:rPr lang="sv-SE" dirty="0" smtClean="0"/>
              <a:t>An experiment </a:t>
            </a:r>
            <a:r>
              <a:rPr lang="sv-SE" dirty="0" err="1" smtClean="0"/>
              <a:t>was</a:t>
            </a:r>
            <a:r>
              <a:rPr lang="sv-SE" dirty="0" smtClean="0"/>
              <a:t> </a:t>
            </a:r>
            <a:r>
              <a:rPr lang="sv-SE" dirty="0" err="1" smtClean="0"/>
              <a:t>conducted</a:t>
            </a:r>
            <a:r>
              <a:rPr lang="sv-SE" dirty="0" smtClean="0"/>
              <a:t> </a:t>
            </a:r>
            <a:r>
              <a:rPr lang="sv-SE" dirty="0" err="1" smtClean="0"/>
              <a:t>during</a:t>
            </a:r>
            <a:r>
              <a:rPr lang="sv-SE" dirty="0" smtClean="0"/>
              <a:t> </a:t>
            </a:r>
            <a:r>
              <a:rPr lang="sv-SE" dirty="0" err="1" smtClean="0"/>
              <a:t>which</a:t>
            </a:r>
            <a:r>
              <a:rPr lang="sv-SE" dirty="0" smtClean="0"/>
              <a:t> </a:t>
            </a:r>
            <a:r>
              <a:rPr lang="sv-SE" dirty="0" err="1" smtClean="0"/>
              <a:t>each</a:t>
            </a:r>
            <a:r>
              <a:rPr lang="sv-SE" dirty="0" smtClean="0"/>
              <a:t> </a:t>
            </a:r>
            <a:r>
              <a:rPr lang="sv-SE" dirty="0" err="1" smtClean="0"/>
              <a:t>time</a:t>
            </a:r>
            <a:r>
              <a:rPr lang="sv-SE" dirty="0" smtClean="0"/>
              <a:t> TR </a:t>
            </a:r>
            <a:r>
              <a:rPr lang="sv-SE" dirty="0" err="1" smtClean="0"/>
              <a:t>was</a:t>
            </a:r>
            <a:r>
              <a:rPr lang="sv-SE" dirty="0" smtClean="0"/>
              <a:t> </a:t>
            </a:r>
            <a:r>
              <a:rPr lang="sv-SE" dirty="0" err="1" smtClean="0"/>
              <a:t>registered</a:t>
            </a:r>
            <a:r>
              <a:rPr lang="sv-SE" dirty="0" smtClean="0"/>
              <a:t>, in order to </a:t>
            </a:r>
            <a:r>
              <a:rPr lang="sv-SE" dirty="0" err="1" smtClean="0"/>
              <a:t>find</a:t>
            </a:r>
            <a:r>
              <a:rPr lang="sv-SE" dirty="0" smtClean="0"/>
              <a:t> a distribution </a:t>
            </a:r>
            <a:r>
              <a:rPr lang="sv-SE" dirty="0" err="1" smtClean="0"/>
              <a:t>fitting</a:t>
            </a:r>
            <a:r>
              <a:rPr lang="sv-SE" dirty="0" smtClean="0"/>
              <a:t> to the data. </a:t>
            </a:r>
            <a:r>
              <a:rPr lang="sv-SE" dirty="0" err="1" smtClean="0"/>
              <a:t>Several</a:t>
            </a:r>
            <a:r>
              <a:rPr lang="sv-SE" dirty="0" smtClean="0"/>
              <a:t> distributions </a:t>
            </a:r>
            <a:r>
              <a:rPr lang="sv-SE" dirty="0" err="1" smtClean="0"/>
              <a:t>was</a:t>
            </a:r>
            <a:r>
              <a:rPr lang="sv-SE" dirty="0" smtClean="0"/>
              <a:t> </a:t>
            </a:r>
            <a:r>
              <a:rPr lang="sv-SE" dirty="0" err="1" smtClean="0"/>
              <a:t>tested</a:t>
            </a:r>
            <a:r>
              <a:rPr lang="sv-SE" dirty="0" smtClean="0"/>
              <a:t>, and log-</a:t>
            </a:r>
            <a:r>
              <a:rPr lang="sv-SE" dirty="0" err="1" smtClean="0"/>
              <a:t>logistic</a:t>
            </a:r>
            <a:r>
              <a:rPr lang="sv-SE" dirty="0" smtClean="0"/>
              <a:t> </a:t>
            </a:r>
            <a:r>
              <a:rPr lang="sv-SE" dirty="0" err="1" smtClean="0"/>
              <a:t>was</a:t>
            </a:r>
            <a:r>
              <a:rPr lang="sv-SE" dirty="0" smtClean="0"/>
              <a:t> </a:t>
            </a:r>
            <a:r>
              <a:rPr lang="sv-SE" dirty="0" err="1" smtClean="0"/>
              <a:t>found</a:t>
            </a:r>
            <a:r>
              <a:rPr lang="sv-SE" dirty="0" smtClean="0"/>
              <a:t> to be the best fit.</a:t>
            </a:r>
          </a:p>
          <a:p>
            <a:pPr>
              <a:buFont typeface="Arial" charset="0"/>
              <a:buChar char="•"/>
            </a:pPr>
            <a:endParaRPr lang="sv-SE" dirty="0"/>
          </a:p>
          <a:p>
            <a:pPr>
              <a:buFont typeface="Arial" charset="0"/>
              <a:buChar char="•"/>
            </a:pPr>
            <a:endParaRPr lang="sv-SE"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5610" y="3151989"/>
            <a:ext cx="3640872" cy="3108975"/>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a:t>
            </a:r>
            <a:r>
              <a:rPr lang="en-US" dirty="0" smtClean="0"/>
              <a:t>’d</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find</a:t>
            </a:r>
            <a:r>
              <a:rPr lang="sv-SE" dirty="0" smtClean="0"/>
              <a:t> a </a:t>
            </a:r>
            <a:r>
              <a:rPr lang="sv-SE" dirty="0" err="1" smtClean="0"/>
              <a:t>value</a:t>
            </a:r>
            <a:r>
              <a:rPr lang="sv-SE" dirty="0" smtClean="0"/>
              <a:t> for TR, the </a:t>
            </a:r>
            <a:r>
              <a:rPr lang="sv-SE" dirty="0" err="1" smtClean="0"/>
              <a:t>previously</a:t>
            </a:r>
            <a:r>
              <a:rPr lang="sv-SE" dirty="0" smtClean="0"/>
              <a:t> </a:t>
            </a:r>
            <a:r>
              <a:rPr lang="sv-SE" dirty="0" err="1" smtClean="0"/>
              <a:t>registered</a:t>
            </a:r>
            <a:r>
              <a:rPr lang="sv-SE" dirty="0" smtClean="0"/>
              <a:t> </a:t>
            </a:r>
            <a:r>
              <a:rPr lang="sv-SE" dirty="0" err="1" smtClean="0"/>
              <a:t>values</a:t>
            </a:r>
            <a:r>
              <a:rPr lang="sv-SE" dirty="0" smtClean="0"/>
              <a:t> </a:t>
            </a:r>
            <a:r>
              <a:rPr lang="sv-SE" dirty="0" err="1" smtClean="0"/>
              <a:t>are</a:t>
            </a:r>
            <a:r>
              <a:rPr lang="sv-SE" dirty="0" smtClean="0"/>
              <a:t> </a:t>
            </a:r>
            <a:r>
              <a:rPr lang="sv-SE" dirty="0" err="1" smtClean="0"/>
              <a:t>used</a:t>
            </a:r>
            <a:r>
              <a:rPr lang="sv-SE" dirty="0" smtClean="0"/>
              <a:t> to </a:t>
            </a:r>
            <a:r>
              <a:rPr lang="sv-SE" dirty="0" err="1" smtClean="0"/>
              <a:t>find</a:t>
            </a:r>
            <a:r>
              <a:rPr lang="sv-SE" dirty="0" smtClean="0"/>
              <a:t> the </a:t>
            </a:r>
            <a:r>
              <a:rPr lang="sv-SE" dirty="0" err="1" smtClean="0"/>
              <a:t>shape</a:t>
            </a:r>
            <a:r>
              <a:rPr lang="sv-SE" dirty="0" smtClean="0"/>
              <a:t> parameters for the log-</a:t>
            </a:r>
            <a:r>
              <a:rPr lang="sv-SE" dirty="0" err="1" smtClean="0"/>
              <a:t>logistic</a:t>
            </a:r>
            <a:r>
              <a:rPr lang="sv-SE" dirty="0" smtClean="0"/>
              <a:t> distribution, </a:t>
            </a:r>
            <a:r>
              <a:rPr lang="sv-SE" dirty="0" err="1" smtClean="0"/>
              <a:t>after</a:t>
            </a:r>
            <a:r>
              <a:rPr lang="sv-SE" dirty="0" smtClean="0"/>
              <a:t> </a:t>
            </a:r>
            <a:r>
              <a:rPr lang="sv-SE" dirty="0" err="1" smtClean="0"/>
              <a:t>which</a:t>
            </a:r>
            <a:r>
              <a:rPr lang="sv-SE" dirty="0" smtClean="0"/>
              <a:t> the 95th </a:t>
            </a:r>
            <a:r>
              <a:rPr lang="sv-SE" dirty="0" err="1" smtClean="0"/>
              <a:t>percentile</a:t>
            </a:r>
            <a:r>
              <a:rPr lang="sv-SE" dirty="0" smtClean="0"/>
              <a:t> </a:t>
            </a:r>
            <a:r>
              <a:rPr lang="sv-SE" dirty="0" err="1" smtClean="0"/>
              <a:t>value</a:t>
            </a:r>
            <a:r>
              <a:rPr lang="sv-SE" dirty="0" smtClean="0"/>
              <a:t> is </a:t>
            </a:r>
            <a:r>
              <a:rPr lang="sv-SE" dirty="0" err="1" smtClean="0"/>
              <a:t>used</a:t>
            </a:r>
            <a:r>
              <a:rPr lang="sv-SE" dirty="0" smtClean="0"/>
              <a:t>.</a:t>
            </a:r>
          </a:p>
          <a:p>
            <a:pPr>
              <a:buFont typeface="Arial" charset="0"/>
              <a:buChar char="•"/>
            </a:pPr>
            <a:endParaRPr lang="sv-SE" dirty="0"/>
          </a:p>
          <a:p>
            <a:pPr>
              <a:buFont typeface="Arial" charset="0"/>
              <a:buChar char="•"/>
            </a:pPr>
            <a:endParaRPr lang="sv-SE" dirty="0" smtClean="0"/>
          </a:p>
        </p:txBody>
      </p: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smtClean="0"/>
              <a:t> Calvin is an actor-based application environment for light-weight </a:t>
            </a:r>
            <a:r>
              <a:rPr lang="en-US" dirty="0" err="1" smtClean="0"/>
              <a:t>IoT</a:t>
            </a:r>
            <a:r>
              <a:rPr lang="en-US" dirty="0" smtClean="0"/>
              <a:t> applications. Its key components are </a:t>
            </a:r>
          </a:p>
          <a:p>
            <a:pPr lvl="1">
              <a:buFont typeface="Arial" panose="020B0604020202020204" pitchFamily="34" charset="0"/>
              <a:buChar char="•"/>
            </a:pPr>
            <a:r>
              <a:rPr lang="en-US" dirty="0" smtClean="0"/>
              <a:t>runtimes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runtime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 Calvin runtime </a:t>
            </a:r>
            <a:r>
              <a:rPr lang="en-US" dirty="0"/>
              <a:t>is a self-managed container for application </a:t>
            </a:r>
            <a:r>
              <a:rPr lang="en-US" dirty="0" smtClean="0"/>
              <a:t>actors</a:t>
            </a:r>
          </a:p>
          <a:p>
            <a:pPr>
              <a:buFont typeface="Arial" panose="020B0604020202020204" pitchFamily="34" charset="0"/>
              <a:buChar char="•"/>
            </a:pPr>
            <a:r>
              <a:rPr lang="en-US" dirty="0" smtClean="0"/>
              <a:t> Provides </a:t>
            </a:r>
            <a:r>
              <a:rPr lang="en-US" dirty="0"/>
              <a:t>data transport between actors both within the same runtime and between </a:t>
            </a:r>
            <a:r>
              <a:rPr lang="en-US" dirty="0" smtClean="0"/>
              <a:t>different </a:t>
            </a:r>
            <a:r>
              <a:rPr lang="en-US" dirty="0"/>
              <a:t>runtimes</a:t>
            </a:r>
            <a:r>
              <a:rPr lang="en-US" dirty="0" smtClean="0"/>
              <a:t>.</a:t>
            </a:r>
            <a:endParaRPr lang="en-US" dirty="0"/>
          </a:p>
        </p:txBody>
      </p:sp>
    </p:spTree>
    <p:extLst>
      <p:ext uri="{BB962C8B-B14F-4D97-AF65-F5344CB8AC3E}">
        <p14:creationId xmlns:p14="http://schemas.microsoft.com/office/powerpoint/2010/main" val="11847455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actor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 actor in Calvin consists of ports, actions, and preconditions under which actions can fire.</a:t>
            </a:r>
          </a:p>
          <a:p>
            <a:pPr>
              <a:buFont typeface="Arial" panose="020B0604020202020204" pitchFamily="34" charset="0"/>
              <a:buChar char="•"/>
            </a:pPr>
            <a:r>
              <a:rPr lang="en-US" dirty="0"/>
              <a:t> </a:t>
            </a:r>
            <a:r>
              <a:rPr lang="en-US" dirty="0" smtClean="0"/>
              <a:t>For each in-port there is a queue of messages, called tokens, to process. Each out-port has a queue of tokens to send to another actors in-port.</a:t>
            </a:r>
          </a:p>
          <a:p>
            <a:pPr>
              <a:buFont typeface="Arial" panose="020B0604020202020204" pitchFamily="34" charset="0"/>
              <a:buChar char="•"/>
            </a:pPr>
            <a:r>
              <a:rPr lang="en-US" dirty="0"/>
              <a:t> </a:t>
            </a:r>
            <a:r>
              <a:rPr lang="en-US" dirty="0" smtClean="0"/>
              <a:t>The state of an actor is used when migrating or replicating an actor and consists mainly of</a:t>
            </a:r>
          </a:p>
          <a:p>
            <a:pPr lvl="1">
              <a:buFont typeface="Arial" charset="0"/>
              <a:buChar char="•"/>
            </a:pPr>
            <a:r>
              <a:rPr lang="en-US" dirty="0" smtClean="0"/>
              <a:t>The type of actor</a:t>
            </a:r>
          </a:p>
          <a:p>
            <a:pPr lvl="1">
              <a:buFont typeface="Arial" charset="0"/>
              <a:buChar char="•"/>
            </a:pPr>
            <a:r>
              <a:rPr lang="en-US" dirty="0" smtClean="0"/>
              <a:t>Arguments needed to create the actor</a:t>
            </a:r>
          </a:p>
          <a:p>
            <a:pPr lvl="1">
              <a:buFont typeface="Arial" charset="0"/>
              <a:buChar char="•"/>
            </a:pPr>
            <a:r>
              <a:rPr lang="en-US" dirty="0" smtClean="0"/>
              <a:t>Port connections information</a:t>
            </a:r>
          </a:p>
          <a:p>
            <a:pPr lvl="1">
              <a:buFont typeface="Arial" charset="0"/>
              <a:buChar char="•"/>
            </a:pPr>
            <a:r>
              <a:rPr lang="en-US" dirty="0" smtClean="0"/>
              <a:t>Port queues</a:t>
            </a:r>
          </a:p>
        </p:txBody>
      </p:sp>
    </p:spTree>
    <p:extLst>
      <p:ext uri="{BB962C8B-B14F-4D97-AF65-F5344CB8AC3E}">
        <p14:creationId xmlns:p14="http://schemas.microsoft.com/office/powerpoint/2010/main" val="568983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a:p>
            <a:pPr marL="0" indent="0">
              <a:buNone/>
            </a:pPr>
            <a:r>
              <a:rPr lang="en-US" dirty="0" smtClean="0"/>
              <a:t>Example:</a:t>
            </a:r>
            <a:endParaRPr lang="en-US" dirty="0"/>
          </a:p>
          <a:p>
            <a:pPr marL="0" indent="0">
              <a:buNone/>
            </a:pPr>
            <a:r>
              <a:rPr lang="en-US" dirty="0" err="1" smtClean="0">
                <a:latin typeface="Monaco" charset="0"/>
                <a:ea typeface="Monaco" charset="0"/>
                <a:cs typeface="Monaco" charset="0"/>
              </a:rPr>
              <a:t>src</a:t>
            </a:r>
            <a:r>
              <a:rPr lang="en-US" dirty="0" smtClean="0">
                <a:latin typeface="Monaco" charset="0"/>
                <a:ea typeface="Monaco" charset="0"/>
                <a:cs typeface="Monaco" charset="0"/>
              </a:rPr>
              <a:t> : </a:t>
            </a:r>
            <a:r>
              <a:rPr lang="en-US" dirty="0" err="1" smtClean="0">
                <a:latin typeface="Monaco" charset="0"/>
                <a:ea typeface="Monaco" charset="0"/>
                <a:cs typeface="Monaco" charset="0"/>
              </a:rPr>
              <a:t>std.CountTimer</a:t>
            </a:r>
            <a:r>
              <a:rPr lang="en-US" dirty="0" smtClean="0">
                <a:latin typeface="Monaco" charset="0"/>
                <a:ea typeface="Monaco" charset="0"/>
                <a:cs typeface="Monaco" charset="0"/>
              </a:rPr>
              <a:t>(sleep=0.5)</a:t>
            </a:r>
          </a:p>
          <a:p>
            <a:pPr marL="0" indent="0">
              <a:buNone/>
            </a:pPr>
            <a:r>
              <a:rPr lang="en-US" dirty="0" smtClean="0">
                <a:latin typeface="Monaco" charset="0"/>
                <a:ea typeface="Monaco" charset="0"/>
                <a:cs typeface="Monaco" charset="0"/>
              </a:rPr>
              <a:t>id : </a:t>
            </a:r>
            <a:r>
              <a:rPr lang="en-US" dirty="0" err="1" smtClean="0">
                <a:latin typeface="Monaco" charset="0"/>
                <a:ea typeface="Monaco" charset="0"/>
                <a:cs typeface="Monaco" charset="0"/>
              </a:rPr>
              <a:t>std.Identity</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snk</a:t>
            </a:r>
            <a:r>
              <a:rPr lang="en-US" dirty="0" smtClean="0">
                <a:latin typeface="Monaco" charset="0"/>
                <a:ea typeface="Monaco" charset="0"/>
                <a:cs typeface="Monaco" charset="0"/>
              </a:rPr>
              <a:t> : </a:t>
            </a:r>
            <a:r>
              <a:rPr lang="en-US" dirty="0" err="1" smtClean="0">
                <a:latin typeface="Monaco" charset="0"/>
                <a:ea typeface="Monaco" charset="0"/>
                <a:cs typeface="Monaco" charset="0"/>
              </a:rPr>
              <a:t>io.Print</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src.integer</a:t>
            </a:r>
            <a:r>
              <a:rPr lang="en-US" dirty="0" smtClean="0">
                <a:latin typeface="Monaco" charset="0"/>
                <a:ea typeface="Monaco" charset="0"/>
                <a:cs typeface="Monaco" charset="0"/>
              </a:rPr>
              <a:t> </a:t>
            </a:r>
            <a:r>
              <a:rPr lang="en-US" dirty="0">
                <a:latin typeface="Monaco" charset="0"/>
                <a:ea typeface="Monaco" charset="0"/>
                <a:cs typeface="Monaco" charset="0"/>
              </a:rPr>
              <a:t>&gt; </a:t>
            </a:r>
            <a:r>
              <a:rPr lang="en-US" dirty="0" err="1" smtClean="0">
                <a:latin typeface="Monaco" charset="0"/>
                <a:ea typeface="Monaco" charset="0"/>
                <a:cs typeface="Monaco" charset="0"/>
              </a:rPr>
              <a:t>id.token</a:t>
            </a:r>
            <a:endParaRPr lang="en-US" dirty="0" smtClean="0">
              <a:latin typeface="Monaco" charset="0"/>
              <a:ea typeface="Monaco" charset="0"/>
              <a:cs typeface="Monaco" charset="0"/>
            </a:endParaRPr>
          </a:p>
          <a:p>
            <a:pPr marL="0" indent="0">
              <a:buNone/>
            </a:pPr>
            <a:r>
              <a:rPr lang="en-US" dirty="0" err="1" smtClean="0">
                <a:latin typeface="Monaco" charset="0"/>
                <a:ea typeface="Monaco" charset="0"/>
                <a:cs typeface="Monaco" charset="0"/>
              </a:rPr>
              <a:t>id.token</a:t>
            </a:r>
            <a:r>
              <a:rPr lang="en-US" dirty="0" smtClean="0">
                <a:latin typeface="Monaco" charset="0"/>
                <a:ea typeface="Monaco" charset="0"/>
                <a:cs typeface="Monaco" charset="0"/>
              </a:rPr>
              <a:t> &gt; </a:t>
            </a:r>
            <a:r>
              <a:rPr lang="en-US" dirty="0" err="1" smtClean="0">
                <a:latin typeface="Monaco" charset="0"/>
                <a:ea typeface="Monaco" charset="0"/>
                <a:cs typeface="Monaco" charset="0"/>
              </a:rPr>
              <a:t>snk.token</a:t>
            </a:r>
            <a:endParaRPr lang="en-US" dirty="0" smtClean="0">
              <a:latin typeface="Monaco" charset="0"/>
              <a:ea typeface="Monaco" charset="0"/>
              <a:cs typeface="Monaco"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780" y="5053605"/>
            <a:ext cx="7137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
        <p:nvSpPr>
          <p:cNvPr id="2" name="Title 1"/>
          <p:cNvSpPr>
            <a:spLocks noGrp="1"/>
          </p:cNvSpPr>
          <p:nvPr>
            <p:ph type="title"/>
          </p:nvPr>
        </p:nvSpPr>
        <p:spPr/>
        <p:txBody>
          <a:bodyPr/>
          <a:lstStyle/>
          <a:p>
            <a:r>
              <a:rPr lang="en-US" dirty="0" smtClean="0"/>
              <a:t>Changes made to Calvin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Replication</a:t>
            </a:r>
          </a:p>
          <a:p>
            <a:pPr>
              <a:buFont typeface="Arial" charset="0"/>
              <a:buChar char="•"/>
            </a:pPr>
            <a:r>
              <a:rPr lang="en-US" dirty="0" smtClean="0"/>
              <a:t> Fan-in/fan-out model – allowing multiple connections for an </a:t>
            </a:r>
            <a:r>
              <a:rPr lang="en-US" dirty="0" err="1" smtClean="0"/>
              <a:t>inport</a:t>
            </a:r>
            <a:endParaRPr lang="en-US" dirty="0" smtClean="0"/>
          </a:p>
          <a:p>
            <a:pPr>
              <a:buFont typeface="Arial" charset="0"/>
              <a:buChar char="•"/>
            </a:pPr>
            <a:r>
              <a:rPr lang="en-US" dirty="0" smtClean="0"/>
              <a:t> Heartbeat system setup by each runtime creating a Heartbeat actor</a:t>
            </a:r>
          </a:p>
          <a:p>
            <a:pPr lvl="1">
              <a:buFont typeface="Arial" charset="0"/>
              <a:buChar char="•"/>
            </a:pPr>
            <a:r>
              <a:rPr lang="en-US" dirty="0" smtClean="0"/>
              <a:t>Listens for heartbeats</a:t>
            </a:r>
          </a:p>
          <a:p>
            <a:pPr lvl="1">
              <a:buFont typeface="Arial" charset="0"/>
              <a:buChar char="•"/>
            </a:pPr>
            <a:r>
              <a:rPr lang="en-US" dirty="0" smtClean="0"/>
              <a:t>Send heartbeats to other runtimes</a:t>
            </a:r>
          </a:p>
          <a:p>
            <a:pPr>
              <a:buFont typeface="Arial" charset="0"/>
              <a:buChar char="•"/>
            </a:pPr>
            <a:r>
              <a:rPr lang="en-US" dirty="0" smtClean="0"/>
              <a:t> Resource reporter – reports CPU usage to the other runtimes</a:t>
            </a:r>
          </a:p>
          <a:p>
            <a:pPr>
              <a:buFont typeface="Arial" charset="0"/>
              <a:buChar char="•"/>
            </a:pPr>
            <a:r>
              <a:rPr lang="en-US" dirty="0" smtClean="0"/>
              <a:t> Lost node handler – handles lost node</a:t>
            </a:r>
          </a:p>
          <a:p>
            <a:pPr>
              <a:buFont typeface="Arial" charset="0"/>
              <a:buChar char="•"/>
            </a:pPr>
            <a:r>
              <a:rPr lang="en-US" dirty="0" smtClean="0"/>
              <a:t> Replicator – replicates actors</a:t>
            </a:r>
            <a:endParaRPr lang="en-US" dirty="0"/>
          </a:p>
          <a:p>
            <a:pPr marL="0" indent="0">
              <a:buNone/>
            </a:pPr>
            <a:endParaRPr lang="en-US" b="1" dirty="0"/>
          </a:p>
        </p:txBody>
      </p:sp>
    </p:spTree>
    <p:extLst>
      <p:ext uri="{BB962C8B-B14F-4D97-AF65-F5344CB8AC3E}">
        <p14:creationId xmlns:p14="http://schemas.microsoft.com/office/powerpoint/2010/main" val="510056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ClrTx/>
              <a:buSzTx/>
            </a:pPr>
            <a:r>
              <a:rPr lang="en-US" dirty="0" smtClean="0"/>
              <a:t>Devise a method for dynamically ensuring a certain reliability level applications or services running in distributed environments.</a:t>
            </a:r>
          </a:p>
          <a:p>
            <a:pPr>
              <a:lnSpc>
                <a:spcPct val="100000"/>
              </a:lnSpc>
              <a:spcBef>
                <a:spcPts val="0"/>
              </a:spcBef>
              <a:spcAft>
                <a:spcPts val="0"/>
              </a:spcAft>
              <a:buClrTx/>
              <a:buSzTx/>
            </a:pPr>
            <a:endParaRPr lang="en-US" dirty="0"/>
          </a:p>
          <a:p>
            <a:pPr marL="457200" indent="-457200">
              <a:lnSpc>
                <a:spcPct val="100000"/>
              </a:lnSpc>
              <a:spcBef>
                <a:spcPts val="0"/>
              </a:spcBef>
              <a:spcAft>
                <a:spcPts val="0"/>
              </a:spcAft>
              <a:buClrTx/>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ClrTx/>
              <a:buSzTx/>
              <a:buFont typeface="+mj-lt"/>
              <a:buAutoNum type="arabicPeriod"/>
            </a:pPr>
            <a:r>
              <a:rPr lang="en-US" dirty="0" smtClean="0"/>
              <a:t>Design a framework which dynamically ensures a certain level of reliability by replicating tasks, detecting node failures, and adapting to changing system properties</a:t>
            </a:r>
          </a:p>
          <a:p>
            <a:pPr marL="457200" indent="-457200">
              <a:lnSpc>
                <a:spcPct val="100000"/>
              </a:lnSpc>
              <a:spcBef>
                <a:spcPts val="0"/>
              </a:spcBef>
              <a:spcAft>
                <a:spcPts val="0"/>
              </a:spcAft>
              <a:buClrTx/>
              <a:buFont typeface="+mj-lt"/>
              <a:buAutoNum type="arabicPeriod"/>
            </a:pPr>
            <a:r>
              <a:rPr lang="en-US" dirty="0" smtClean="0"/>
              <a:t>Implement and evaluate model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 choosing the most reliable nodes</a:t>
            </a:r>
          </a:p>
          <a:p>
            <a:pPr marL="457200" indent="-457200">
              <a:buFont typeface="+mj-lt"/>
              <a:buAutoNum type="arabicPeriod"/>
            </a:pPr>
            <a:r>
              <a:rPr lang="en-US" dirty="0" smtClean="0"/>
              <a:t>Adapts to changing system properties</a:t>
            </a:r>
          </a:p>
          <a:p>
            <a:pPr marL="0" indent="0">
              <a:buNone/>
            </a:pPr>
            <a:endParaRPr lang="en-US" dirty="0"/>
          </a:p>
          <a:p>
            <a:pPr marL="0" indent="0">
              <a:buNone/>
            </a:pPr>
            <a:r>
              <a:rPr lang="en-US" dirty="0" smtClean="0"/>
              <a:t>We also measured how the replication time varied depending on the state size, as the replication time is an important part of the reliability model.</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setup</a:t>
            </a:r>
            <a:endParaRPr lang="en-US" dirty="0"/>
          </a:p>
        </p:txBody>
      </p:sp>
      <p:sp>
        <p:nvSpPr>
          <p:cNvPr id="3" name="Content Placeholder 2"/>
          <p:cNvSpPr>
            <a:spLocks noGrp="1"/>
          </p:cNvSpPr>
          <p:nvPr>
            <p:ph idx="1"/>
          </p:nvPr>
        </p:nvSpPr>
        <p:spPr/>
        <p:txBody>
          <a:bodyPr/>
          <a:lstStyle/>
          <a:p>
            <a:pPr marL="0" indent="0">
              <a:buNone/>
            </a:pPr>
            <a:r>
              <a:rPr lang="en-US" dirty="0" smtClean="0"/>
              <a:t>A cluster of 6 servers were used in the experiments.</a:t>
            </a:r>
            <a:endParaRPr lang="en-US" dirty="0"/>
          </a:p>
          <a:p>
            <a:pPr marL="0" indent="0">
              <a:buNone/>
            </a:pPr>
            <a:r>
              <a:rPr lang="en-US" dirty="0" smtClean="0"/>
              <a:t>Server specification:</a:t>
            </a:r>
          </a:p>
          <a:p>
            <a:pPr>
              <a:buFont typeface="Arial" charset="0"/>
              <a:buChar char="•"/>
            </a:pPr>
            <a:r>
              <a:rPr lang="en-US" dirty="0" smtClean="0"/>
              <a:t> Intel(R</a:t>
            </a:r>
            <a:r>
              <a:rPr lang="en-US" dirty="0"/>
              <a:t>) Xeon(R) CPU E5-2420 v2 of 2.20 </a:t>
            </a:r>
            <a:r>
              <a:rPr lang="en-US" dirty="0" smtClean="0"/>
              <a:t>GHz</a:t>
            </a:r>
          </a:p>
          <a:p>
            <a:pPr>
              <a:buFont typeface="Arial" charset="0"/>
              <a:buChar char="•"/>
            </a:pPr>
            <a:r>
              <a:rPr lang="en-US" dirty="0" smtClean="0"/>
              <a:t> 24 </a:t>
            </a:r>
            <a:r>
              <a:rPr lang="en-US" dirty="0"/>
              <a:t>GB </a:t>
            </a:r>
            <a:r>
              <a:rPr lang="en-US" dirty="0" smtClean="0"/>
              <a:t>RAM</a:t>
            </a:r>
          </a:p>
          <a:p>
            <a:pPr>
              <a:buFont typeface="Arial" charset="0"/>
              <a:buChar char="•"/>
            </a:pPr>
            <a:r>
              <a:rPr lang="en-US" dirty="0" smtClean="0"/>
              <a:t> Connected </a:t>
            </a:r>
            <a:r>
              <a:rPr lang="en-US" dirty="0"/>
              <a:t>with a 1000 Mb/s link with a latency </a:t>
            </a:r>
            <a:r>
              <a:rPr lang="en-US" dirty="0" smtClean="0"/>
              <a:t>of</a:t>
            </a:r>
            <a:br>
              <a:rPr lang="en-US" dirty="0" smtClean="0"/>
            </a:br>
            <a:r>
              <a:rPr lang="en-US" dirty="0" smtClean="0"/>
              <a:t>less </a:t>
            </a:r>
            <a:r>
              <a:rPr lang="en-US" dirty="0"/>
              <a:t>than 0.2 </a:t>
            </a:r>
            <a:r>
              <a:rPr lang="en-US" dirty="0" err="1"/>
              <a:t>ms.</a:t>
            </a:r>
            <a:r>
              <a:rPr lang="en-US" dirty="0"/>
              <a:t> </a:t>
            </a:r>
            <a:endParaRPr lang="en-US" dirty="0" smtClean="0"/>
          </a:p>
          <a:p>
            <a:pPr>
              <a:buFont typeface="Arial" charset="0"/>
              <a:buChar char="•"/>
            </a:pPr>
            <a:endParaRPr lang="en-US" dirty="0" smtClean="0"/>
          </a:p>
          <a:p>
            <a:pPr>
              <a:buFont typeface="Arial" charset="0"/>
              <a:buChar char="•"/>
            </a:pPr>
            <a:r>
              <a:rPr lang="en-US" dirty="0" smtClean="0"/>
              <a:t> The average time </a:t>
            </a:r>
            <a:r>
              <a:rPr lang="en-US" i="1" dirty="0" smtClean="0"/>
              <a:t>t</a:t>
            </a:r>
            <a:r>
              <a:rPr lang="en-US" dirty="0" smtClean="0"/>
              <a:t> in the experiments were 520 </a:t>
            </a:r>
            <a:r>
              <a:rPr lang="en-US" dirty="0" err="1" smtClean="0"/>
              <a:t>ms.</a:t>
            </a:r>
            <a:endParaRPr lang="en-US" dirty="0" smtClean="0"/>
          </a:p>
          <a:p>
            <a:pPr lvl="1">
              <a:buFont typeface="Arial" charset="0"/>
              <a:buChar char="•"/>
            </a:pPr>
            <a:r>
              <a:rPr lang="en-US" dirty="0" smtClean="0"/>
              <a:t>Of which 500 </a:t>
            </a:r>
            <a:r>
              <a:rPr lang="en-US" dirty="0" err="1" smtClean="0"/>
              <a:t>ms</a:t>
            </a:r>
            <a:r>
              <a:rPr lang="en-US" dirty="0" smtClean="0"/>
              <a:t> were the upper bound for detecting</a:t>
            </a:r>
            <a:br>
              <a:rPr lang="en-US" dirty="0" smtClean="0"/>
            </a:br>
            <a:r>
              <a:rPr lang="en-US" dirty="0" smtClean="0"/>
              <a:t>node failures</a:t>
            </a:r>
          </a:p>
          <a:p>
            <a:endParaRPr lang="en-US" dirty="0"/>
          </a:p>
          <a:p>
            <a:endParaRPr lang="en-US" dirty="0"/>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768" y="2085764"/>
            <a:ext cx="4902200" cy="3543300"/>
          </a:xfrm>
          <a:prstGeom prst="rect">
            <a:avLst/>
          </a:prstGeom>
        </p:spPr>
      </p:pic>
    </p:spTree>
    <p:extLst>
      <p:ext uri="{BB962C8B-B14F-4D97-AF65-F5344CB8AC3E}">
        <p14:creationId xmlns:p14="http://schemas.microsoft.com/office/powerpoint/2010/main" val="14952642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a:t>
            </a:r>
            <a:endParaRPr lang="en-US" dirty="0"/>
          </a:p>
        </p:txBody>
      </p:sp>
      <p:sp>
        <p:nvSpPr>
          <p:cNvPr id="3" name="Content Placeholder 2"/>
          <p:cNvSpPr>
            <a:spLocks noGrp="1"/>
          </p:cNvSpPr>
          <p:nvPr>
            <p:ph idx="1"/>
          </p:nvPr>
        </p:nvSpPr>
        <p:spPr/>
        <p:txBody>
          <a:bodyPr/>
          <a:lstStyle/>
          <a:p>
            <a:r>
              <a:rPr lang="en-US" dirty="0" smtClean="0"/>
              <a:t>The application used in the experiment consisted of three actors, a producer, </a:t>
            </a:r>
            <a:r>
              <a:rPr lang="en-US" i="1" dirty="0" smtClean="0"/>
              <a:t>service actor</a:t>
            </a:r>
            <a:r>
              <a:rPr lang="en-US" dirty="0" smtClean="0"/>
              <a:t>, and a consumer.</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580" y="3273214"/>
            <a:ext cx="7289800" cy="1168400"/>
          </a:xfrm>
          <a:prstGeom prst="rect">
            <a:avLst/>
          </a:prstGeom>
        </p:spPr>
      </p:pic>
    </p:spTree>
    <p:extLst>
      <p:ext uri="{BB962C8B-B14F-4D97-AF65-F5344CB8AC3E}">
        <p14:creationId xmlns:p14="http://schemas.microsoft.com/office/powerpoint/2010/main" val="18034373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 cont’d.</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2093" y="1845734"/>
            <a:ext cx="5588774" cy="4066540"/>
          </a:xfrm>
          <a:prstGeom prst="rect">
            <a:avLst/>
          </a:prstGeom>
        </p:spPr>
      </p:pic>
    </p:spTree>
    <p:extLst>
      <p:ext uri="{BB962C8B-B14F-4D97-AF65-F5344CB8AC3E}">
        <p14:creationId xmlns:p14="http://schemas.microsoft.com/office/powerpoint/2010/main" val="8100796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failures</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 certain reliability</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MTBF for each runtime was 20 seconds</a:t>
            </a:r>
          </a:p>
          <a:p>
            <a:pPr>
              <a:buFont typeface="Arial" charset="0"/>
              <a:buChar char="•"/>
            </a:pPr>
            <a:r>
              <a:rPr lang="en-US" dirty="0" smtClean="0"/>
              <a:t> Required reliability: 0.98</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 R(t) = e</a:t>
            </a:r>
            <a:r>
              <a:rPr lang="en-US" baseline="30000" dirty="0" smtClean="0"/>
              <a:t>-t/MTBF</a:t>
            </a:r>
            <a:r>
              <a:rPr lang="en-US" dirty="0" smtClean="0"/>
              <a:t> = e</a:t>
            </a:r>
            <a:r>
              <a:rPr lang="en-US" baseline="30000" dirty="0" smtClean="0"/>
              <a:t>-530/20000</a:t>
            </a:r>
            <a:r>
              <a:rPr lang="en-US" dirty="0" smtClean="0"/>
              <a:t> = 0.97530</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4568953"/>
              </p:ext>
            </p:extLst>
          </p:nvPr>
        </p:nvGraphicFramePr>
        <p:xfrm>
          <a:off x="3404795" y="4184724"/>
          <a:ext cx="5443369" cy="1478280"/>
        </p:xfrm>
        <a:graphic>
          <a:graphicData uri="http://schemas.openxmlformats.org/drawingml/2006/table">
            <a:tbl>
              <a:tblPr firstRow="1" bandRow="1">
                <a:tableStyleId>{2D5ABB26-0587-4C30-8999-92F81FD0307C}</a:tableStyleId>
              </a:tblPr>
              <a:tblGrid>
                <a:gridCol w="2086983"/>
                <a:gridCol w="3356386"/>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nb-NO" baseline="0" dirty="0" smtClean="0"/>
                        <a:t>0.97530</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2</a:t>
                      </a:r>
                      <a:r>
                        <a:rPr lang="en-US" baseline="0" dirty="0" smtClean="0"/>
                        <a:t> = </a:t>
                      </a:r>
                      <a:r>
                        <a:rPr lang="nb-NO" b="1" baseline="0" dirty="0" smtClean="0"/>
                        <a:t>0.99939</a:t>
                      </a:r>
                      <a:endParaRPr lang="en-US" b="1"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3</a:t>
                      </a:r>
                      <a:r>
                        <a:rPr lang="en-US" baseline="0" dirty="0" smtClean="0"/>
                        <a:t> = </a:t>
                      </a:r>
                      <a:r>
                        <a:rPr lang="nb-NO" baseline="0" dirty="0" smtClean="0"/>
                        <a:t>0.99998</a:t>
                      </a:r>
                      <a:endParaRPr lang="en-US" baseline="30000" dirty="0" smtClean="0"/>
                    </a:p>
                  </a:txBody>
                  <a:tcPr/>
                </a:tc>
              </a:tr>
            </a:tbl>
          </a:graphicData>
        </a:graphic>
      </p:graphicFrame>
    </p:spTree>
    <p:extLst>
      <p:ext uri="{BB962C8B-B14F-4D97-AF65-F5344CB8AC3E}">
        <p14:creationId xmlns:p14="http://schemas.microsoft.com/office/powerpoint/2010/main" val="7796178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9262" y="1846263"/>
            <a:ext cx="8713802" cy="4022725"/>
          </a:xfrm>
        </p:spPr>
      </p:pic>
    </p:spTree>
    <p:extLst>
      <p:ext uri="{BB962C8B-B14F-4D97-AF65-F5344CB8AC3E}">
        <p14:creationId xmlns:p14="http://schemas.microsoft.com/office/powerpoint/2010/main" val="15177897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number of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MTBFs varied</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a:p>
          <a:p>
            <a:pPr marL="0" indent="0">
              <a:buNone/>
            </a:pPr>
            <a:r>
              <a:rPr lang="en-US" dirty="0" smtClean="0"/>
              <a:t>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80888777"/>
              </p:ext>
            </p:extLst>
          </p:nvPr>
        </p:nvGraphicFramePr>
        <p:xfrm>
          <a:off x="1097280" y="4058297"/>
          <a:ext cx="4706471" cy="151055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7.5</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0.93551</a:t>
                      </a:r>
                      <a:endParaRPr lang="en-US" dirty="0" smtClean="0"/>
                    </a:p>
                  </a:txBody>
                  <a:tcPr/>
                </a:tc>
              </a:tr>
              <a:tr h="370840">
                <a:tc>
                  <a:txBody>
                    <a:bodyPr/>
                    <a:lstStyle/>
                    <a:p>
                      <a:r>
                        <a:rPr lang="en-US" dirty="0" smtClean="0"/>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0.96722</a:t>
                      </a:r>
                      <a:endParaRPr lang="en-US" b="1" baseline="30000" dirty="0" smtClean="0"/>
                    </a:p>
                  </a:txBody>
                  <a:tcPr/>
                </a:tc>
              </a:tr>
              <a:tr h="370840">
                <a:tc>
                  <a:txBody>
                    <a:bodyPr/>
                    <a:lstStyle/>
                    <a:p>
                      <a:r>
                        <a:rPr lang="en-US" dirty="0" smtClean="0"/>
                        <a:t>40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fi-FI" dirty="0" smtClean="0"/>
                        <a:t>0.98758</a:t>
                      </a:r>
                      <a:endParaRPr lang="en-US" baseline="30000" dirty="0" smtClean="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5816186"/>
              </p:ext>
            </p:extLst>
          </p:nvPr>
        </p:nvGraphicFramePr>
        <p:xfrm>
          <a:off x="7808857" y="1817794"/>
          <a:ext cx="3572734" cy="4079240"/>
        </p:xfrm>
        <a:graphic>
          <a:graphicData uri="http://schemas.openxmlformats.org/drawingml/2006/table">
            <a:tbl>
              <a:tblPr firstRow="1" bandRow="1">
                <a:tableStyleId>{2D5ABB26-0587-4C30-8999-92F81FD0307C}</a:tableStyleId>
              </a:tblPr>
              <a:tblGrid>
                <a:gridCol w="1786367"/>
                <a:gridCol w="1786367"/>
              </a:tblGrid>
              <a:tr h="370840">
                <a:tc>
                  <a:txBody>
                    <a:bodyPr/>
                    <a:lstStyle/>
                    <a:p>
                      <a:r>
                        <a:rPr lang="en-US" b="1" dirty="0" smtClean="0"/>
                        <a:t>Runtime</a:t>
                      </a:r>
                      <a:endParaRPr lang="en-US" b="1" dirty="0"/>
                    </a:p>
                  </a:txBody>
                  <a:tcPr/>
                </a:tc>
                <a:tc>
                  <a:txBody>
                    <a:bodyPr/>
                    <a:lstStyle/>
                    <a:p>
                      <a:r>
                        <a:rPr lang="en-US" b="1" dirty="0" smtClean="0"/>
                        <a:t>MTBF (s)</a:t>
                      </a:r>
                      <a:endParaRPr lang="en-US" b="1" dirty="0"/>
                    </a:p>
                  </a:txBody>
                  <a:tcPr/>
                </a:tc>
              </a:tr>
              <a:tr h="370840">
                <a:tc>
                  <a:txBody>
                    <a:bodyPr/>
                    <a:lstStyle/>
                    <a:p>
                      <a:r>
                        <a:rPr lang="en-US" dirty="0" smtClean="0"/>
                        <a:t>dave</a:t>
                      </a:r>
                      <a:r>
                        <a:rPr lang="en-US" baseline="-25000" dirty="0" smtClean="0"/>
                        <a:t>1</a:t>
                      </a:r>
                      <a:endParaRPr lang="en-US" baseline="-25000" dirty="0"/>
                    </a:p>
                  </a:txBody>
                  <a:tcPr/>
                </a:tc>
                <a:tc>
                  <a:txBody>
                    <a:bodyPr/>
                    <a:lstStyle/>
                    <a:p>
                      <a:r>
                        <a:rPr lang="en-US" dirty="0" smtClean="0"/>
                        <a:t>7.5</a:t>
                      </a:r>
                      <a:endParaRPr lang="en-US" dirty="0"/>
                    </a:p>
                  </a:txBody>
                  <a:tcPr/>
                </a:tc>
              </a:tr>
              <a:tr h="370840">
                <a:tc>
                  <a:txBody>
                    <a:bodyPr/>
                    <a:lstStyle/>
                    <a:p>
                      <a:r>
                        <a:rPr lang="en-US" dirty="0" smtClean="0"/>
                        <a:t>dave</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1</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kevin</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kevin</a:t>
                      </a:r>
                      <a:r>
                        <a:rPr lang="en-US" baseline="-25000" dirty="0" smtClean="0"/>
                        <a:t>2</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2</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1</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2</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9624392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number of </a:t>
            </a:r>
            <a:r>
              <a:rPr lang="en-US" dirty="0" smtClean="0"/>
              <a:t>replicas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48304689"/>
              </p:ext>
            </p:extLst>
          </p:nvPr>
        </p:nvGraphicFramePr>
        <p:xfrm>
          <a:off x="1097280" y="2283286"/>
          <a:ext cx="9692640" cy="3633994"/>
        </p:xfrm>
        <a:graphic>
          <a:graphicData uri="http://schemas.openxmlformats.org/drawingml/2006/table">
            <a:tbl>
              <a:tblPr firstRow="1" bandRow="1">
                <a:tableStyleId>{2D5ABB26-0587-4C30-8999-92F81FD0307C}</a:tableStyleId>
              </a:tblPr>
              <a:tblGrid>
                <a:gridCol w="2259106"/>
                <a:gridCol w="3017824"/>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2</a:t>
                      </a:r>
                      <a:r>
                        <a:rPr lang="sv-SE" baseline="0" dirty="0" smtClean="0"/>
                        <a:t> = </a:t>
                      </a:r>
                      <a:r>
                        <a:rPr lang="nb-NO" baseline="0" dirty="0" smtClean="0"/>
                        <a:t>0.99534</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3</a:t>
                      </a:r>
                      <a:r>
                        <a:rPr lang="sv-SE" baseline="0" dirty="0" smtClean="0"/>
                        <a:t> = </a:t>
                      </a:r>
                      <a:r>
                        <a:rPr lang="it-IT" b="1" baseline="0" dirty="0" smtClean="0"/>
                        <a:t>0.99968</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a:t>
                      </a:r>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fi-FI" baseline="0" dirty="0" smtClean="0"/>
                        <a:t>0.99879</a:t>
                      </a:r>
                      <a:endParaRPr lang="en-US" b="1" dirty="0" smtClean="0"/>
                    </a:p>
                  </a:txBody>
                  <a:tcPr/>
                </a:tc>
              </a:tr>
              <a:tr h="370840">
                <a:tc>
                  <a:txBody>
                    <a:bodyPr/>
                    <a:lstStyle/>
                    <a:p>
                      <a:r>
                        <a:rPr lang="en-US" b="1" dirty="0" smtClean="0"/>
                        <a:t>3</a:t>
                      </a:r>
                      <a:endParaRPr lang="en-US" b="1" dirty="0"/>
                    </a:p>
                  </a:txBody>
                  <a:tcPr/>
                </a:tc>
                <a:tc>
                  <a:txBody>
                    <a:bodyPr/>
                    <a:lstStyle/>
                    <a:p>
                      <a:r>
                        <a:rPr lang="en-US" dirty="0" smtClean="0"/>
                        <a:t>3 * MTBF(15</a:t>
                      </a:r>
                      <a:r>
                        <a:rPr lang="en-US" baseline="0"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en-US" baseline="30000" dirty="0" smtClean="0"/>
                        <a:t>3</a:t>
                      </a:r>
                      <a:r>
                        <a:rPr lang="en-US" baseline="0" dirty="0" smtClean="0"/>
                        <a:t> =  </a:t>
                      </a:r>
                      <a:r>
                        <a:rPr lang="nb-NO" b="1" baseline="0" dirty="0" smtClean="0"/>
                        <a:t>0.99996</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MTBF(40</a:t>
                      </a:r>
                      <a:r>
                        <a:rPr lang="en-US" baseline="0" dirty="0" smtClean="0"/>
                        <a: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 = </a:t>
                      </a:r>
                      <a:r>
                        <a:rPr lang="it-IT" baseline="0" dirty="0" smtClean="0"/>
                        <a:t>0.98683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MTBF(40)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a:t>
                      </a:r>
                      <a:r>
                        <a:rPr lang="en-US" baseline="30000" dirty="0" smtClean="0"/>
                        <a:t>2</a:t>
                      </a:r>
                      <a:r>
                        <a:rPr lang="en-US" baseline="0" dirty="0" smtClean="0"/>
                        <a:t> = </a:t>
                      </a:r>
                      <a:r>
                        <a:rPr lang="nb-NO" b="1" dirty="0" smtClean="0"/>
                        <a:t>0.99983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MTBF(15) + 2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sv-SE" baseline="0" dirty="0" smtClean="0"/>
                        <a:t> * </a:t>
                      </a:r>
                      <a:r>
                        <a:rPr lang="en-US" baseline="0" dirty="0" smtClean="0"/>
                        <a:t>(1 – R</a:t>
                      </a:r>
                      <a:r>
                        <a:rPr lang="en-US" baseline="-25000" dirty="0" smtClean="0"/>
                        <a:t>7.5</a:t>
                      </a:r>
                      <a:r>
                        <a:rPr lang="en-US" baseline="0" dirty="0" smtClean="0"/>
                        <a:t>(t))</a:t>
                      </a:r>
                      <a:r>
                        <a:rPr lang="en-US" baseline="30000" dirty="0" smtClean="0"/>
                        <a:t> 2</a:t>
                      </a:r>
                      <a:r>
                        <a:rPr lang="en-US" baseline="0" dirty="0" smtClean="0"/>
                        <a:t> </a:t>
                      </a:r>
                      <a:r>
                        <a:rPr lang="sv-SE" baseline="0" dirty="0" smtClean="0"/>
                        <a:t>= </a:t>
                      </a:r>
                      <a:r>
                        <a:rPr lang="nb-NO" b="1" baseline="0" dirty="0" smtClean="0"/>
                        <a:t>0.99984</a:t>
                      </a:r>
                      <a:endParaRPr lang="en-US" b="1"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 + 1 * MTBF(7.5)</a:t>
                      </a:r>
                    </a:p>
                    <a:p>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en-US" baseline="0" dirty="0" smtClean="0"/>
                        <a:t>(1 – R</a:t>
                      </a:r>
                      <a:r>
                        <a:rPr lang="en-US" baseline="-25000" dirty="0" smtClean="0"/>
                        <a:t>7.5</a:t>
                      </a:r>
                      <a:r>
                        <a:rPr lang="en-US" baseline="0" dirty="0" smtClean="0"/>
                        <a:t>(t)) </a:t>
                      </a:r>
                      <a:r>
                        <a:rPr lang="sv-SE" baseline="0" dirty="0" smtClean="0"/>
                        <a:t>= </a:t>
                      </a:r>
                      <a:r>
                        <a:rPr lang="nb-NO" b="1" baseline="0" dirty="0" smtClean="0"/>
                        <a:t>0.99991</a:t>
                      </a:r>
                      <a:endParaRPr lang="en-US" b="1" dirty="0" smtClean="0"/>
                    </a:p>
                  </a:txBody>
                  <a:tcPr/>
                </a:tc>
              </a:tr>
            </a:tbl>
          </a:graphicData>
        </a:graphic>
      </p:graphicFrame>
    </p:spTree>
    <p:extLst>
      <p:ext uri="{BB962C8B-B14F-4D97-AF65-F5344CB8AC3E}">
        <p14:creationId xmlns:p14="http://schemas.microsoft.com/office/powerpoint/2010/main" val="5084476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309" y="1846263"/>
            <a:ext cx="7389707" cy="4022725"/>
          </a:xfrm>
        </p:spPr>
      </p:pic>
    </p:spTree>
    <p:extLst>
      <p:ext uri="{BB962C8B-B14F-4D97-AF65-F5344CB8AC3E}">
        <p14:creationId xmlns:p14="http://schemas.microsoft.com/office/powerpoint/2010/main" val="886156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smtClean="0"/>
              <a:t>Most previous work aims at maximizing the reliability under various constraints such as</a:t>
            </a:r>
            <a:endParaRPr lang="en-US" dirty="0"/>
          </a:p>
          <a:p>
            <a:pPr lvl="1">
              <a:buFont typeface="Arial" charset="0"/>
              <a:buChar char="•"/>
            </a:pPr>
            <a:r>
              <a:rPr lang="en-US" dirty="0"/>
              <a:t>Meeting deadlines</a:t>
            </a:r>
          </a:p>
          <a:p>
            <a:pPr lvl="1">
              <a:buFont typeface="Arial" charset="0"/>
              <a:buChar char="•"/>
            </a:pPr>
            <a:r>
              <a:rPr lang="en-US" dirty="0"/>
              <a:t>Producing the correct </a:t>
            </a:r>
            <a:r>
              <a:rPr lang="en-US" dirty="0" smtClean="0"/>
              <a:t>result</a:t>
            </a:r>
          </a:p>
          <a:p>
            <a:pPr>
              <a:buFont typeface="Arial" charset="0"/>
              <a:buChar char="•"/>
            </a:pPr>
            <a:r>
              <a:rPr lang="en-US" dirty="0" smtClean="0"/>
              <a:t>Some has maximizing reliability as a primary objective, but do not ensure a certain reliability is met</a:t>
            </a:r>
          </a:p>
          <a:p>
            <a:pPr>
              <a:buFont typeface="Arial" charset="0"/>
              <a:buChar char="•"/>
            </a:pPr>
            <a:r>
              <a:rPr lang="en-US" dirty="0" smtClean="0"/>
              <a:t>Other ensures a certain reliability, but do not ensure this reliability is met over time, and failures happen</a:t>
            </a:r>
          </a:p>
          <a:p>
            <a:pPr lvl="1">
              <a:buFont typeface="Arial" charset="0"/>
              <a:buChar char="•"/>
            </a:pPr>
            <a:endParaRPr lang="en-US" dirty="0"/>
          </a:p>
          <a:p>
            <a:pPr>
              <a:buFont typeface="Arial" charset="0"/>
              <a:buChar char="•"/>
            </a:pPr>
            <a:endParaRPr lang="en-US" dirty="0" smtClean="0"/>
          </a:p>
          <a:p>
            <a:pPr>
              <a:buFont typeface="Arial" charset="0"/>
              <a:buChar char="•"/>
            </a:pPr>
            <a:endParaRPr lang="en-US" dirty="0"/>
          </a:p>
        </p:txBody>
      </p:sp>
    </p:spTree>
    <p:extLst>
      <p:ext uri="{BB962C8B-B14F-4D97-AF65-F5344CB8AC3E}">
        <p14:creationId xmlns:p14="http://schemas.microsoft.com/office/powerpoint/2010/main" val="2190358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7.5)</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4036462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15)</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7667311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40)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4257019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Three stable, </a:t>
            </a:r>
            <a:r>
              <a:rPr lang="en-US" i="1" dirty="0" smtClean="0"/>
              <a:t>Dave</a:t>
            </a:r>
            <a:r>
              <a:rPr lang="en-US" dirty="0" smtClean="0"/>
              <a:t>, </a:t>
            </a:r>
            <a:r>
              <a:rPr lang="en-US" i="1" dirty="0" smtClean="0"/>
              <a:t>Tim</a:t>
            </a:r>
            <a:r>
              <a:rPr lang="en-US" dirty="0" smtClean="0"/>
              <a:t>, </a:t>
            </a:r>
            <a:r>
              <a:rPr lang="en-US" i="1" dirty="0" smtClean="0"/>
              <a:t>Mark</a:t>
            </a:r>
            <a:r>
              <a:rPr lang="en-US" dirty="0" smtClean="0"/>
              <a:t>, while </a:t>
            </a:r>
            <a:r>
              <a:rPr lang="en-US" i="1" dirty="0" smtClean="0"/>
              <a:t>Kevin </a:t>
            </a:r>
            <a:r>
              <a:rPr lang="en-US" dirty="0" smtClean="0"/>
              <a:t>and </a:t>
            </a:r>
            <a:r>
              <a:rPr lang="en-US" i="1" dirty="0" smtClean="0"/>
              <a:t>Jerry</a:t>
            </a:r>
            <a:r>
              <a:rPr lang="en-US" dirty="0" smtClean="0"/>
              <a:t> were</a:t>
            </a:r>
            <a:br>
              <a:rPr lang="en-US" dirty="0" smtClean="0"/>
            </a:br>
            <a:r>
              <a:rPr lang="en-US" dirty="0" smtClean="0"/>
              <a:t>given a MTBF of 25 seconds</a:t>
            </a:r>
          </a:p>
          <a:p>
            <a:pPr lvl="1">
              <a:buFont typeface="Arial" charset="0"/>
              <a:buChar char="•"/>
            </a:pPr>
            <a:r>
              <a:rPr lang="en-US" i="1" dirty="0"/>
              <a:t>Dave</a:t>
            </a:r>
            <a:r>
              <a:rPr lang="en-US" dirty="0"/>
              <a:t>, </a:t>
            </a:r>
            <a:r>
              <a:rPr lang="en-US" i="1" dirty="0"/>
              <a:t>Tim</a:t>
            </a:r>
            <a:r>
              <a:rPr lang="en-US" dirty="0"/>
              <a:t>, </a:t>
            </a:r>
            <a:r>
              <a:rPr lang="en-US" dirty="0" smtClean="0"/>
              <a:t>and </a:t>
            </a:r>
            <a:r>
              <a:rPr lang="en-US" i="1" dirty="0" smtClean="0"/>
              <a:t>Mark</a:t>
            </a:r>
            <a:r>
              <a:rPr lang="en-US" dirty="0" smtClean="0"/>
              <a:t>, got default values of 10 seconds</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86238835"/>
              </p:ext>
            </p:extLst>
          </p:nvPr>
        </p:nvGraphicFramePr>
        <p:xfrm>
          <a:off x="1097280" y="4639210"/>
          <a:ext cx="4706471" cy="113971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10</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tr-TR" dirty="0" smtClean="0"/>
                        <a:t>0.95123</a:t>
                      </a:r>
                      <a:endParaRPr lang="en-US" dirty="0" smtClean="0"/>
                    </a:p>
                  </a:txBody>
                  <a:tcPr/>
                </a:tc>
              </a:tr>
              <a:tr h="370840">
                <a:tc>
                  <a:txBody>
                    <a:bodyPr/>
                    <a:lstStyle/>
                    <a:p>
                      <a:r>
                        <a:rPr lang="en-US" dirty="0" smtClean="0"/>
                        <a:t>25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0.98020</a:t>
                      </a:r>
                      <a:endParaRPr lang="en-US" b="1" baseline="30000" dirty="0" smtClean="0"/>
                    </a:p>
                  </a:txBody>
                  <a:tcPr/>
                </a:tc>
              </a:tr>
            </a:tbl>
          </a:graphicData>
        </a:graphic>
      </p:graphicFrame>
    </p:spTree>
    <p:extLst>
      <p:ext uri="{BB962C8B-B14F-4D97-AF65-F5344CB8AC3E}">
        <p14:creationId xmlns:p14="http://schemas.microsoft.com/office/powerpoint/2010/main" val="17949555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58143161"/>
              </p:ext>
            </p:extLst>
          </p:nvPr>
        </p:nvGraphicFramePr>
        <p:xfrm>
          <a:off x="1097280" y="2283286"/>
          <a:ext cx="9692640" cy="2993914"/>
        </p:xfrm>
        <a:graphic>
          <a:graphicData uri="http://schemas.openxmlformats.org/drawingml/2006/table">
            <a:tbl>
              <a:tblPr firstRow="1" bandRow="1">
                <a:tableStyleId>{2D5ABB26-0587-4C30-8999-92F81FD0307C}</a:tableStyleId>
              </a:tblPr>
              <a:tblGrid>
                <a:gridCol w="2237591"/>
                <a:gridCol w="3039339"/>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 MTBF(10)</a:t>
                      </a:r>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tr-TR" baseline="0" dirty="0" smtClean="0"/>
                        <a:t>0.95123</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aseline="0" dirty="0" smtClean="0"/>
                        <a:t>0.99762</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1" dirty="0" smtClean="0"/>
                        <a:t>0.99988</a:t>
                      </a:r>
                      <a:endParaRPr lang="en-US" b="1" dirty="0" smtClean="0"/>
                    </a:p>
                  </a:txBody>
                  <a:tcPr/>
                </a:tc>
              </a:tr>
              <a:tr h="370840">
                <a:tc>
                  <a:txBody>
                    <a:bodyPr/>
                    <a:lstStyle/>
                    <a:p>
                      <a:r>
                        <a:rPr lang="en-US" dirty="0" smtClean="0"/>
                        <a:t>1</a:t>
                      </a:r>
                    </a:p>
                  </a:txBody>
                  <a:tcPr/>
                </a:tc>
                <a:tc>
                  <a:txBody>
                    <a:bodyPr/>
                    <a:lstStyle/>
                    <a:p>
                      <a:r>
                        <a:rPr lang="en-US" dirty="0" smtClean="0"/>
                        <a:t>1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1</a:t>
                      </a:r>
                      <a:r>
                        <a:rPr lang="sv-SE" baseline="0" dirty="0" smtClean="0"/>
                        <a:t> = </a:t>
                      </a:r>
                      <a:r>
                        <a:rPr lang="nb-NO" baseline="0" dirty="0" smtClean="0"/>
                        <a:t>0.98020</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2</a:t>
                      </a:r>
                      <a:r>
                        <a:rPr lang="sv-SE" baseline="0" dirty="0" smtClean="0"/>
                        <a:t> = </a:t>
                      </a:r>
                      <a:r>
                        <a:rPr lang="nb-NO" b="1" baseline="0" dirty="0" smtClean="0"/>
                        <a:t>0.99960</a:t>
                      </a:r>
                      <a:endParaRPr lang="en-US" b="1" dirty="0" smtClean="0"/>
                    </a:p>
                  </a:txBody>
                  <a:tcPr/>
                </a:tc>
              </a:tr>
              <a:tr h="370840">
                <a:tc>
                  <a:txBody>
                    <a:bodyPr/>
                    <a:lstStyle/>
                    <a:p>
                      <a:r>
                        <a:rPr lang="en-US" b="0" dirty="0" smtClean="0"/>
                        <a:t>3</a:t>
                      </a:r>
                      <a:endParaRPr lang="en-US" b="0" dirty="0"/>
                    </a:p>
                  </a:txBody>
                  <a:tcPr/>
                </a:tc>
                <a:tc>
                  <a:txBody>
                    <a:bodyPr/>
                    <a:lstStyle/>
                    <a:p>
                      <a:r>
                        <a:rPr lang="en-US" dirty="0" smtClean="0"/>
                        <a:t>1 * MTBF(25) + 1 *</a:t>
                      </a:r>
                      <a:r>
                        <a:rPr lang="en-US" baseline="0" dirty="0" smtClean="0"/>
                        <a:t> MTBF(10)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sv-SE" baseline="0" dirty="0" smtClean="0"/>
                        <a:t> = </a:t>
                      </a:r>
                      <a:r>
                        <a:rPr lang="cs-CZ" baseline="0" dirty="0" smtClean="0"/>
                        <a:t>0.99892</a:t>
                      </a:r>
                      <a:endParaRPr lang="en-US" b="0"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MTBF(25) + 2 *</a:t>
                      </a:r>
                      <a:r>
                        <a:rPr lang="en-US" baseline="0" dirty="0" smtClean="0"/>
                        <a:t> MTBF(10)</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en-US" baseline="30000" dirty="0" smtClean="0"/>
                        <a:t>2</a:t>
                      </a:r>
                      <a:r>
                        <a:rPr lang="sv-SE" baseline="0" dirty="0" smtClean="0"/>
                        <a:t> = </a:t>
                      </a:r>
                      <a:r>
                        <a:rPr lang="it-IT" b="1" baseline="0" dirty="0" smtClean="0"/>
                        <a:t>0.99994</a:t>
                      </a:r>
                      <a:endParaRPr lang="en-US" b="1" dirty="0" smtClean="0"/>
                    </a:p>
                  </a:txBody>
                  <a:tcPr/>
                </a:tc>
              </a:tr>
            </a:tbl>
          </a:graphicData>
        </a:graphic>
      </p:graphicFrame>
    </p:spTree>
    <p:extLst>
      <p:ext uri="{BB962C8B-B14F-4D97-AF65-F5344CB8AC3E}">
        <p14:creationId xmlns:p14="http://schemas.microsoft.com/office/powerpoint/2010/main" val="21450091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3694746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3575273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25)</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0"/>
            <a:ext cx="7442200" cy="4051300"/>
          </a:xfrm>
          <a:prstGeom prst="rect">
            <a:avLst/>
          </a:prstGeom>
        </p:spPr>
      </p:pic>
    </p:spTree>
    <p:extLst>
      <p:ext uri="{BB962C8B-B14F-4D97-AF65-F5344CB8AC3E}">
        <p14:creationId xmlns:p14="http://schemas.microsoft.com/office/powerpoint/2010/main" val="13846308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MTBF is based on latest 3 values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480" y="2214581"/>
            <a:ext cx="7620000" cy="4051300"/>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a:t>
            </a:r>
            <a:r>
              <a:rPr lang="en-US" dirty="0" smtClean="0"/>
              <a:t>assume an interconnected set of computing resources (nodes), providing redundant paths and interconnectivity between all </a:t>
            </a:r>
            <a:r>
              <a:rPr lang="en-US" dirty="0" smtClean="0"/>
              <a:t>nodes</a:t>
            </a:r>
            <a:endParaRPr lang="en-US" dirty="0" smtClean="0"/>
          </a:p>
          <a:p>
            <a:pPr lvl="0">
              <a:buFont typeface="Arial" charset="0"/>
              <a:buChar char="•"/>
            </a:pPr>
            <a:r>
              <a:rPr lang="en-US" dirty="0" smtClean="0"/>
              <a:t>All </a:t>
            </a:r>
            <a:r>
              <a:rPr lang="en-US" dirty="0"/>
              <a:t>nodes are within the same cluster</a:t>
            </a:r>
          </a:p>
          <a:p>
            <a:pPr lvl="1">
              <a:buFont typeface="Arial" charset="0"/>
              <a:buChar char="•"/>
            </a:pPr>
            <a:r>
              <a:rPr lang="en-US" dirty="0"/>
              <a:t>Latency is the same between all nodes</a:t>
            </a:r>
          </a:p>
          <a:p>
            <a:pPr marL="0" indent="0">
              <a:lnSpc>
                <a:spcPct val="100000"/>
              </a:lnSpc>
              <a:spcBef>
                <a:spcPts val="0"/>
              </a:spcBef>
              <a:spcAft>
                <a:spcPts val="0"/>
              </a:spcAft>
              <a:buClrTx/>
              <a:buSzTx/>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168" y="2531185"/>
            <a:ext cx="3581400" cy="3581400"/>
          </a:xfrm>
          <a:prstGeom prst="rect">
            <a:avLst/>
          </a:prstGeom>
        </p:spPr>
      </p:pic>
    </p:spTree>
    <p:extLst>
      <p:ext uri="{BB962C8B-B14F-4D97-AF65-F5344CB8AC3E}">
        <p14:creationId xmlns:p14="http://schemas.microsoft.com/office/powerpoint/2010/main" val="20958847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626" y="2212023"/>
            <a:ext cx="7389707" cy="4022725"/>
          </a:xfr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a:t>
            </a:r>
            <a:endParaRPr lang="en-US" dirty="0"/>
          </a:p>
        </p:txBody>
      </p:sp>
      <p:sp>
        <p:nvSpPr>
          <p:cNvPr id="4" name="Content Placeholder 3"/>
          <p:cNvSpPr>
            <a:spLocks noGrp="1"/>
          </p:cNvSpPr>
          <p:nvPr>
            <p:ph idx="1"/>
          </p:nvPr>
        </p:nvSpPr>
        <p:spPr/>
        <p:txBody>
          <a:bodyPr/>
          <a:lstStyle/>
          <a:p>
            <a:pPr>
              <a:buFont typeface="Arial" charset="0"/>
              <a:buChar char="•"/>
            </a:pPr>
            <a:r>
              <a:rPr lang="en-US" dirty="0" smtClean="0"/>
              <a:t> Two runtimes, and one actor with one outgoing port. </a:t>
            </a:r>
          </a:p>
          <a:p>
            <a:pPr>
              <a:buFont typeface="Arial" charset="0"/>
              <a:buChar char="•"/>
            </a:pPr>
            <a:r>
              <a:rPr lang="en-US" dirty="0" smtClean="0"/>
              <a:t> The size of the actor state was measured, as well as the time to replicate the actor from one runtime to another. </a:t>
            </a:r>
          </a:p>
          <a:p>
            <a:pPr>
              <a:buFont typeface="Arial" charset="0"/>
              <a:buChar char="•"/>
            </a:pPr>
            <a:r>
              <a:rPr lang="en-US" dirty="0" smtClean="0"/>
              <a:t> The state was increased by increasing the size of the actors port queue.</a:t>
            </a:r>
          </a:p>
          <a:p>
            <a:pPr>
              <a:buFont typeface="Arial" charset="0"/>
              <a:buChar char="•"/>
            </a:pPr>
            <a:r>
              <a:rPr lang="en-US" dirty="0" smtClean="0"/>
              <a:t> Laptop specifications:</a:t>
            </a:r>
          </a:p>
          <a:p>
            <a:pPr lvl="1">
              <a:buFont typeface="Arial" charset="0"/>
              <a:buChar char="•"/>
            </a:pPr>
            <a:r>
              <a:rPr lang="en-US" dirty="0" smtClean="0"/>
              <a:t>Intel i5, 2.3 GHz</a:t>
            </a:r>
          </a:p>
          <a:p>
            <a:pPr lvl="1">
              <a:buFont typeface="Arial" charset="0"/>
              <a:buChar char="•"/>
            </a:pPr>
            <a:r>
              <a:rPr lang="en-US" dirty="0" smtClean="0"/>
              <a:t>4 GB 1333 MHz RAM </a:t>
            </a:r>
          </a:p>
          <a:p>
            <a:pPr lvl="1">
              <a:buFont typeface="Arial" charset="0"/>
              <a:buChar char="•"/>
            </a:pPr>
            <a:r>
              <a:rPr lang="en-US" dirty="0" smtClean="0"/>
              <a:t>SSD drive</a:t>
            </a:r>
          </a:p>
          <a:p>
            <a:pPr lvl="1">
              <a:buFont typeface="Arial" charset="0"/>
              <a:buChar char="•"/>
            </a:pPr>
            <a:endParaRPr lang="en-US" dirty="0"/>
          </a:p>
        </p:txBody>
      </p:sp>
    </p:spTree>
    <p:extLst>
      <p:ext uri="{BB962C8B-B14F-4D97-AF65-F5344CB8AC3E}">
        <p14:creationId xmlns:p14="http://schemas.microsoft.com/office/powerpoint/2010/main" val="16039578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437" y="1986112"/>
            <a:ext cx="7604085" cy="4022725"/>
          </a:xfrm>
        </p:spPr>
      </p:pic>
    </p:spTree>
    <p:extLst>
      <p:ext uri="{BB962C8B-B14F-4D97-AF65-F5344CB8AC3E}">
        <p14:creationId xmlns:p14="http://schemas.microsoft.com/office/powerpoint/2010/main" val="19360440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3996" y="1986113"/>
            <a:ext cx="7704968" cy="4022725"/>
          </a:xfrm>
        </p:spPr>
      </p:pic>
    </p:spTree>
    <p:extLst>
      <p:ext uri="{BB962C8B-B14F-4D97-AF65-F5344CB8AC3E}">
        <p14:creationId xmlns:p14="http://schemas.microsoft.com/office/powerpoint/2010/main" val="6082991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sv-SE" dirty="0" smtClean="0"/>
              <a:t> The </a:t>
            </a:r>
            <a:r>
              <a:rPr lang="en-US" dirty="0" smtClean="0"/>
              <a:t>reliability</a:t>
            </a:r>
            <a:r>
              <a:rPr lang="sv-SE" dirty="0" smtClean="0"/>
              <a:t> </a:t>
            </a:r>
            <a:r>
              <a:rPr lang="en-US" dirty="0" smtClean="0"/>
              <a:t>model</a:t>
            </a:r>
            <a:r>
              <a:rPr lang="sv-SE" dirty="0" smtClean="0"/>
              <a:t> is </a:t>
            </a:r>
            <a:r>
              <a:rPr lang="en-US" dirty="0" smtClean="0"/>
              <a:t>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Applying machine learning</a:t>
            </a:r>
          </a:p>
          <a:p>
            <a:pPr>
              <a:buFont typeface="Arial" panose="020B0604020202020204" pitchFamily="34" charset="0"/>
              <a:buChar char="•"/>
            </a:pPr>
            <a:r>
              <a:rPr lang="sv-SE" dirty="0"/>
              <a:t> </a:t>
            </a:r>
            <a:r>
              <a:rPr lang="en-US" dirty="0"/>
              <a:t>Adding a consensus </a:t>
            </a:r>
            <a:r>
              <a:rPr lang="en-US" dirty="0" smtClean="0"/>
              <a:t>algorithm</a:t>
            </a:r>
          </a:p>
          <a:p>
            <a:pPr lvl="1">
              <a:buFont typeface="Arial" panose="020B0604020202020204" pitchFamily="34" charset="0"/>
              <a:buChar char="•"/>
            </a:pPr>
            <a:r>
              <a:rPr lang="en-US" dirty="0" smtClean="0"/>
              <a:t>Detect nodes producing the wrong result</a:t>
            </a:r>
            <a:endParaRPr lang="en-US" dirty="0"/>
          </a:p>
          <a:p>
            <a:pPr>
              <a:buFont typeface="Arial" panose="020B0604020202020204" pitchFamily="34" charset="0"/>
              <a:buChar char="•"/>
            </a:pPr>
            <a:r>
              <a:rPr lang="en-US" dirty="0" smtClean="0"/>
              <a:t> The scheduling can be extended by</a:t>
            </a:r>
          </a:p>
          <a:p>
            <a:pPr lvl="1">
              <a:buFont typeface="Arial" panose="020B0604020202020204" pitchFamily="34" charset="0"/>
              <a:buChar char="•"/>
            </a:pPr>
            <a:r>
              <a:rPr lang="en-US" dirty="0" smtClean="0"/>
              <a:t>Not placing replicas in the same physical location, e.g. in the same rack.</a:t>
            </a:r>
          </a:p>
          <a:p>
            <a:pPr lvl="1">
              <a:buFont typeface="Arial" panose="020B0604020202020204" pitchFamily="34" charset="0"/>
              <a:buChar char="•"/>
            </a:pPr>
            <a:r>
              <a:rPr lang="en-US" dirty="0" smtClean="0"/>
              <a:t>Include nodes´ load and resources in the scheduling</a:t>
            </a:r>
          </a:p>
        </p:txBody>
      </p:sp>
    </p:spTree>
    <p:extLst>
      <p:ext uri="{BB962C8B-B14F-4D97-AF65-F5344CB8AC3E}">
        <p14:creationId xmlns:p14="http://schemas.microsoft.com/office/powerpoint/2010/main" val="27153889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en-US" dirty="0" smtClean="0"/>
              <a:t> We made an experiment where we had </a:t>
            </a:r>
          </a:p>
          <a:p>
            <a:pPr lvl="1">
              <a:buFont typeface="Arial" panose="020B0604020202020204" pitchFamily="34" charset="0"/>
              <a:buChar char="•"/>
            </a:pPr>
            <a:r>
              <a:rPr lang="en-US" dirty="0" smtClean="0"/>
              <a:t>2 reliable nodes (MTBF = 40 s) and </a:t>
            </a:r>
          </a:p>
          <a:p>
            <a:pPr lvl="1">
              <a:buFont typeface="Arial" panose="020B0604020202020204" pitchFamily="34" charset="0"/>
              <a:buChar char="•"/>
            </a:pPr>
            <a:r>
              <a:rPr lang="en-US" dirty="0" smtClean="0"/>
              <a:t>3 less reliable nodes (MTBF = 10 s). </a:t>
            </a:r>
          </a:p>
          <a:p>
            <a:pPr>
              <a:buFont typeface="Arial" panose="020B0604020202020204" pitchFamily="34" charset="0"/>
              <a:buChar char="•"/>
            </a:pPr>
            <a:r>
              <a:rPr lang="en-US" dirty="0" smtClean="0"/>
              <a:t> First all nodes had a low load, then we increased the load on one of the more reliable nodes and later decreased it again.</a:t>
            </a:r>
          </a:p>
          <a:p>
            <a:pPr>
              <a:buFont typeface="Arial" panose="020B0604020202020204" pitchFamily="34" charset="0"/>
              <a:buChar char="•"/>
            </a:pPr>
            <a:r>
              <a:rPr lang="en-US" dirty="0" smtClean="0"/>
              <a:t> We added a condition in the scheduling algorithm</a:t>
            </a:r>
          </a:p>
          <a:p>
            <a:pPr lvl="1">
              <a:buFont typeface="Arial" panose="020B0604020202020204" pitchFamily="34" charset="0"/>
              <a:buChar char="•"/>
            </a:pPr>
            <a:r>
              <a:rPr lang="en-US" dirty="0" smtClean="0"/>
              <a:t>If load &gt; MAX_PREFERRED_LOAD then place the task on another node if possible</a:t>
            </a:r>
            <a:endParaRPr lang="en-US" dirty="0"/>
          </a:p>
        </p:txBody>
      </p:sp>
    </p:spTree>
    <p:extLst>
      <p:ext uri="{BB962C8B-B14F-4D97-AF65-F5344CB8AC3E}">
        <p14:creationId xmlns:p14="http://schemas.microsoft.com/office/powerpoint/2010/main" val="20296721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usage</a:t>
            </a:r>
            <a:r>
              <a:rPr lang="sv-SE" dirty="0" smtClean="0"/>
              <a:t>]</a:t>
            </a:r>
            <a:endParaRPr lang="sv-SE" dirty="0"/>
          </a:p>
        </p:txBody>
      </p:sp>
    </p:spTree>
    <p:extLst>
      <p:ext uri="{BB962C8B-B14F-4D97-AF65-F5344CB8AC3E}">
        <p14:creationId xmlns:p14="http://schemas.microsoft.com/office/powerpoint/2010/main" val="42065402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loaded</a:t>
            </a:r>
            <a:r>
              <a:rPr lang="sv-SE" dirty="0" smtClean="0"/>
              <a:t> </a:t>
            </a:r>
            <a:r>
              <a:rPr lang="sv-SE" dirty="0" err="1" smtClean="0"/>
              <a:t>nodes</a:t>
            </a:r>
            <a:r>
              <a:rPr lang="sv-SE" dirty="0" smtClean="0"/>
              <a:t>]</a:t>
            </a:r>
          </a:p>
          <a:p>
            <a:endParaRPr lang="sv-SE" dirty="0"/>
          </a:p>
        </p:txBody>
      </p:sp>
    </p:spTree>
    <p:extLst>
      <p:ext uri="{BB962C8B-B14F-4D97-AF65-F5344CB8AC3E}">
        <p14:creationId xmlns:p14="http://schemas.microsoft.com/office/powerpoint/2010/main" val="32469336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unloaded</a:t>
            </a:r>
            <a:r>
              <a:rPr lang="sv-SE" dirty="0" smtClean="0"/>
              <a:t> </a:t>
            </a:r>
            <a:r>
              <a:rPr lang="sv-SE" dirty="0" err="1" smtClean="0"/>
              <a:t>nodes</a:t>
            </a:r>
            <a:r>
              <a:rPr lang="sv-SE" dirty="0" smtClean="0"/>
              <a:t>]</a:t>
            </a:r>
          </a:p>
          <a:p>
            <a:endParaRPr lang="sv-SE" dirty="0"/>
          </a:p>
        </p:txBody>
      </p:sp>
    </p:spTree>
    <p:extLst>
      <p:ext uri="{BB962C8B-B14F-4D97-AF65-F5344CB8AC3E}">
        <p14:creationId xmlns:p14="http://schemas.microsoft.com/office/powerpoint/2010/main" val="282087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S</a:t>
            </a:r>
            <a:r>
              <a:rPr lang="en-US" dirty="0" smtClean="0"/>
              <a:t> will receive input from a producer, perform some computation on it, and send the result to a consumer</a:t>
            </a:r>
          </a:p>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S</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S</a:t>
            </a:r>
            <a:r>
              <a:rPr lang="en-US" dirty="0" smtClean="0"/>
              <a:t>, performs deterministic calculations on the input. If the replicas all receive the same input, they will all produce the same result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model / </a:t>
            </a:r>
            <a:r>
              <a:rPr lang="en-US" dirty="0" smtClean="0"/>
              <a:t>limitations</a:t>
            </a:r>
            <a:endParaRPr lang="en-US" dirty="0"/>
          </a:p>
        </p:txBody>
      </p:sp>
      <p:sp>
        <p:nvSpPr>
          <p:cNvPr id="3" name="Content Placeholder 2"/>
          <p:cNvSpPr>
            <a:spLocks noGrp="1"/>
          </p:cNvSpPr>
          <p:nvPr>
            <p:ph idx="1"/>
          </p:nvPr>
        </p:nvSpPr>
        <p:spPr/>
        <p:txBody>
          <a:bodyPr/>
          <a:lstStyle/>
          <a:p>
            <a:pPr>
              <a:buFont typeface="Arial" charset="0"/>
              <a:buChar char="•"/>
            </a:pPr>
            <a:r>
              <a:rPr lang="en-US" dirty="0"/>
              <a:t>Common assumptions:</a:t>
            </a:r>
          </a:p>
          <a:p>
            <a:pPr lvl="1">
              <a:buFont typeface="Arial" charset="0"/>
              <a:buChar char="•"/>
            </a:pPr>
            <a:r>
              <a:rPr lang="en-US" dirty="0"/>
              <a:t>Each component in the system has only two states: </a:t>
            </a:r>
            <a:r>
              <a:rPr lang="en-US" i="1" dirty="0"/>
              <a:t>operational</a:t>
            </a:r>
            <a:r>
              <a:rPr lang="en-US" dirty="0"/>
              <a:t> or </a:t>
            </a:r>
            <a:r>
              <a:rPr lang="en-US" i="1" dirty="0"/>
              <a:t>failed</a:t>
            </a:r>
          </a:p>
          <a:p>
            <a:pPr lvl="1">
              <a:buFont typeface="Arial" charset="0"/>
              <a:buChar char="•"/>
            </a:pPr>
            <a:r>
              <a:rPr lang="en-US" dirty="0"/>
              <a:t>Constant failure rates, as well as same failure rates for all nodes and statistically independent failures</a:t>
            </a:r>
          </a:p>
          <a:p>
            <a:pPr lvl="1">
              <a:buFont typeface="Arial" charset="0"/>
              <a:buChar char="•"/>
            </a:pPr>
            <a:r>
              <a:rPr lang="en-US" dirty="0"/>
              <a:t>Known execution time for applications/jobs</a:t>
            </a:r>
          </a:p>
          <a:p>
            <a:pPr lvl="1">
              <a:buFont typeface="Arial" charset="0"/>
              <a:buChar char="•"/>
            </a:pPr>
            <a:r>
              <a:rPr lang="en-US" dirty="0"/>
              <a:t>Fully reliable links</a:t>
            </a:r>
          </a:p>
          <a:p>
            <a:pPr marL="0" lvl="0" indent="0">
              <a:buNone/>
            </a:pPr>
            <a:endParaRPr lang="en-US" dirty="0" smtClean="0"/>
          </a:p>
          <a:p>
            <a:pPr lvl="0">
              <a:buFont typeface="Arial" charset="0"/>
              <a:buChar char="•"/>
            </a:pPr>
            <a:r>
              <a:rPr lang="en-US" dirty="0" smtClean="0"/>
              <a:t>We </a:t>
            </a:r>
            <a:r>
              <a:rPr lang="en-US" dirty="0"/>
              <a:t>make the following </a:t>
            </a:r>
            <a:r>
              <a:rPr lang="en-US" dirty="0" smtClean="0"/>
              <a:t>assumptions:</a:t>
            </a:r>
          </a:p>
          <a:p>
            <a:pPr lvl="1">
              <a:buFont typeface="Arial" charset="0"/>
              <a:buChar char="•"/>
            </a:pPr>
            <a:r>
              <a:rPr lang="en-US" dirty="0" smtClean="0"/>
              <a:t>Fully reliable links, we only consider node failures</a:t>
            </a:r>
          </a:p>
          <a:p>
            <a:pPr lvl="1">
              <a:buFont typeface="Arial" charset="0"/>
              <a:buChar char="•"/>
            </a:pPr>
            <a:r>
              <a:rPr lang="en-US" dirty="0" smtClean="0"/>
              <a:t>Nodes are either </a:t>
            </a:r>
            <a:r>
              <a:rPr lang="en-US" i="1" dirty="0" smtClean="0"/>
              <a:t>operational </a:t>
            </a:r>
            <a:r>
              <a:rPr lang="en-US" dirty="0" smtClean="0"/>
              <a:t>or </a:t>
            </a:r>
            <a:r>
              <a:rPr lang="en-US" i="1" dirty="0" smtClean="0"/>
              <a:t>failed</a:t>
            </a:r>
          </a:p>
          <a:p>
            <a:pPr lvl="1">
              <a:buFont typeface="Arial" charset="0"/>
              <a:buChar char="•"/>
            </a:pPr>
            <a:r>
              <a:rPr lang="en-US" dirty="0" smtClean="0"/>
              <a:t>Node failures do not depend on the jobs running on them and the computations they perform</a:t>
            </a:r>
          </a:p>
          <a:p>
            <a:pPr lvl="1">
              <a:buFont typeface="Arial" charset="0"/>
              <a:buChar char="•"/>
            </a:pPr>
            <a:r>
              <a:rPr lang="en-US" dirty="0" smtClean="0"/>
              <a:t>Statistically independent failures</a:t>
            </a:r>
          </a:p>
        </p:txBody>
      </p:sp>
    </p:spTree>
    <p:extLst>
      <p:ext uri="{BB962C8B-B14F-4D97-AF65-F5344CB8AC3E}">
        <p14:creationId xmlns:p14="http://schemas.microsoft.com/office/powerpoint/2010/main" val="97962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lvl="0" indent="0">
                  <a:buNone/>
                </a:pPr>
                <a:r>
                  <a:rPr lang="en-US" dirty="0" smtClean="0"/>
                  <a:t>We assume failures follow a Poisson </a:t>
                </a:r>
                <a:r>
                  <a:rPr lang="en-US" dirty="0" smtClean="0"/>
                  <a:t>process, a common assumption when having constant failure rates</a:t>
                </a:r>
                <a:endParaRPr lang="en-US" dirty="0" smtClean="0"/>
              </a:p>
              <a:p>
                <a:pPr marL="0" lvl="0" indent="0">
                  <a:buNone/>
                </a:pPr>
                <a:endParaRPr lang="en-US" dirty="0" smtClean="0"/>
              </a:p>
              <a:p>
                <a:pPr marL="0" lvl="0" indent="0">
                  <a:buNone/>
                </a:pPr>
                <a:r>
                  <a:rPr lang="en-US" dirty="0"/>
                  <a:t>w</a:t>
                </a:r>
                <a:r>
                  <a:rPr lang="en-US" dirty="0" smtClean="0"/>
                  <a:t>here </a:t>
                </a:r>
                <a14:m>
                  <m:oMath xmlns:m="http://schemas.openxmlformats.org/officeDocument/2006/math">
                    <m:r>
                      <a:rPr lang="en-GB" b="0" i="1" smtClean="0">
                        <a:latin typeface="Cambria Math" charset="0"/>
                      </a:rPr>
                      <m:t>𝜆</m:t>
                    </m:r>
                  </m:oMath>
                </a14:m>
                <a:r>
                  <a:rPr lang="en-US" dirty="0" smtClean="0"/>
                  <a:t> is the failure rate, i.e. the average number of failures during a time </a:t>
                </a:r>
                <a:r>
                  <a:rPr lang="en-US" i="1" dirty="0" smtClean="0"/>
                  <a:t>t</a:t>
                </a:r>
                <a:r>
                  <a:rPr lang="en-US" dirty="0" smtClean="0"/>
                  <a:t>.</a:t>
                </a:r>
              </a:p>
              <a:p>
                <a:pPr marL="0" lvl="0" indent="0">
                  <a:buNone/>
                </a:pPr>
                <a:r>
                  <a:rPr lang="en-US" dirty="0" smtClean="0"/>
                  <a:t>From a time </a:t>
                </a:r>
                <a:r>
                  <a:rPr lang="en-US" i="1" dirty="0" smtClean="0"/>
                  <a:t>t</a:t>
                </a:r>
                <a:r>
                  <a:rPr lang="en-US" dirty="0" smtClean="0"/>
                  <a:t> and a </a:t>
                </a:r>
                <a:r>
                  <a:rPr lang="en-US" i="1" dirty="0" smtClean="0"/>
                  <a:t>mean-time-between-failures</a:t>
                </a:r>
                <a:r>
                  <a:rPr lang="en-US" dirty="0" smtClean="0"/>
                  <a:t> (MTBF), </a:t>
                </a:r>
                <a14:m>
                  <m:oMath xmlns:m="http://schemas.openxmlformats.org/officeDocument/2006/math">
                    <m:r>
                      <a:rPr lang="en-GB" i="1">
                        <a:latin typeface="Cambria Math" charset="0"/>
                      </a:rPr>
                      <m:t>𝜆</m:t>
                    </m:r>
                  </m:oMath>
                </a14:m>
                <a:r>
                  <a:rPr lang="en-US" dirty="0" smtClean="0"/>
                  <a:t> can be calculated as </a:t>
                </a:r>
              </a:p>
              <a:p>
                <a:pPr marL="0" lvl="0" indent="0">
                  <a:buNone/>
                </a:pPr>
                <a:endParaRPr lang="en-US" dirty="0" smtClean="0"/>
              </a:p>
              <a:p>
                <a:pPr marL="0" lvl="0" indent="0">
                  <a:buNone/>
                </a:pPr>
                <a:r>
                  <a:rPr lang="en-US" dirty="0" smtClean="0"/>
                  <a:t>Resulting in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4811729" y="2372901"/>
                <a:ext cx="2629502" cy="66191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e>
                      </m:d>
                      <m:r>
                        <a:rPr lang="en-GB" i="1">
                          <a:latin typeface="Cambria Math" charset="0"/>
                        </a:rPr>
                        <m:t>=</m:t>
                      </m:r>
                      <m:f>
                        <m:fPr>
                          <m:ctrlPr>
                            <a:rPr lang="fi-FI" i="1">
                              <a:latin typeface="Cambria Math" charset="0"/>
                            </a:rPr>
                          </m:ctrlPr>
                        </m:fPr>
                        <m:num>
                          <m:r>
                            <a:rPr lang="en-GB" i="1">
                              <a:latin typeface="Cambria Math" charset="0"/>
                            </a:rPr>
                            <m:t>𝜆</m:t>
                          </m:r>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r>
                                <a:rPr lang="en-GB" i="1">
                                  <a:latin typeface="Cambria Math" charset="0"/>
                                </a:rPr>
                                <m:t>𝜆</m:t>
                              </m:r>
                            </m:sup>
                          </m:sSup>
                        </m:num>
                        <m:den>
                          <m:r>
                            <a:rPr lang="en-GB" i="1">
                              <a:latin typeface="Cambria Math" charset="0"/>
                            </a:rPr>
                            <m:t>𝑘</m:t>
                          </m:r>
                          <m:r>
                            <a:rPr lang="fi-FI" i="1">
                              <a:latin typeface="Cambria Math" charset="0"/>
                            </a:rPr>
                            <m:t>!</m:t>
                          </m:r>
                        </m:den>
                      </m:f>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4811729" y="2372901"/>
                <a:ext cx="2629502" cy="66191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5476206" y="3836294"/>
                <a:ext cx="1300548" cy="5908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𝜆</m:t>
                      </m:r>
                      <m:r>
                        <a:rPr lang="en-GB" i="1">
                          <a:latin typeface="Cambria Math" charset="0"/>
                        </a:rPr>
                        <m:t>=</m:t>
                      </m:r>
                      <m:f>
                        <m:fPr>
                          <m:ctrlPr>
                            <a:rPr lang="fi-FI" i="1">
                              <a:latin typeface="Cambria Math" charset="0"/>
                            </a:rPr>
                          </m:ctrlPr>
                        </m:fPr>
                        <m:num>
                          <m:r>
                            <a:rPr lang="en-GB" i="1">
                              <a:latin typeface="Cambria Math" charset="0"/>
                            </a:rPr>
                            <m:t>𝑡</m:t>
                          </m:r>
                        </m:num>
                        <m:den>
                          <m:r>
                            <a:rPr lang="en-GB" i="1">
                              <a:latin typeface="Cambria Math" charset="0"/>
                            </a:rPr>
                            <m:t>𝑀𝑇𝐵𝐹</m:t>
                          </m:r>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5476206" y="3836294"/>
                <a:ext cx="1300548" cy="59086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3384736" y="4727723"/>
                <a:ext cx="5483488" cy="84080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3384736" y="4727723"/>
                <a:ext cx="5483488" cy="840808"/>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2094</TotalTime>
  <Words>3445</Words>
  <Application>Microsoft Macintosh PowerPoint</Application>
  <PresentationFormat>Widescreen</PresentationFormat>
  <Paragraphs>471</Paragraphs>
  <Slides>68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Calibri</vt:lpstr>
      <vt:lpstr>Calibri Light</vt:lpstr>
      <vt:lpstr>Cambria Math</vt:lpstr>
      <vt:lpstr>Monaco</vt:lpstr>
      <vt:lpstr>Arial</vt:lpstr>
      <vt:lpstr>Retrospect</vt:lpstr>
      <vt:lpstr>Dynamic Fault-Tolerance and Task Scheduling in Distributed Systems</vt:lpstr>
      <vt:lpstr>Agenda</vt:lpstr>
      <vt:lpstr>Introduction</vt:lpstr>
      <vt:lpstr>Goal</vt:lpstr>
      <vt:lpstr>Related work</vt:lpstr>
      <vt:lpstr>System model</vt:lpstr>
      <vt:lpstr>Application model</vt:lpstr>
      <vt:lpstr>Fault model / limitations</vt:lpstr>
      <vt:lpstr>Failure distribution</vt:lpstr>
      <vt:lpstr>Failure distribution</vt:lpstr>
      <vt:lpstr>Mean-time-between-failure</vt:lpstr>
      <vt:lpstr>Reliability definitions</vt:lpstr>
      <vt:lpstr>Reliability model</vt:lpstr>
      <vt:lpstr>Reliability model</vt:lpstr>
      <vt:lpstr>Reliability model cont’d</vt:lpstr>
      <vt:lpstr>Fault-tolerant model</vt:lpstr>
      <vt:lpstr>Ensuring reliability</vt:lpstr>
      <vt:lpstr>Detecting node failure</vt:lpstr>
      <vt:lpstr>Detecting node failure - best and worst case</vt:lpstr>
      <vt:lpstr>Handling node failure</vt:lpstr>
      <vt:lpstr>Handling node failure cont’d</vt:lpstr>
      <vt:lpstr>Handling node failure cont’d.</vt:lpstr>
      <vt:lpstr>Handling node failure cont’d.</vt:lpstr>
      <vt:lpstr>Handling node failure cont’d.</vt:lpstr>
      <vt:lpstr>Handling node failure cont’d.</vt:lpstr>
      <vt:lpstr>Handling node failure cont’d.</vt:lpstr>
      <vt:lpstr>Example – before failure</vt:lpstr>
      <vt:lpstr>Example – after failure</vt:lpstr>
      <vt:lpstr>Expressing time t</vt:lpstr>
      <vt:lpstr>Handling node failure cont’d.</vt:lpstr>
      <vt:lpstr>Handling node failure cont’d.</vt:lpstr>
      <vt:lpstr>Handling node failure cont’d.</vt:lpstr>
      <vt:lpstr>Expressing time t</vt:lpstr>
      <vt:lpstr>Expressing time t cont’d</vt:lpstr>
      <vt:lpstr>Calvin</vt:lpstr>
      <vt:lpstr>Calvin - runtime</vt:lpstr>
      <vt:lpstr>Calvin - actor</vt:lpstr>
      <vt:lpstr>Calvin - application</vt:lpstr>
      <vt:lpstr>Changes made to Calvin</vt:lpstr>
      <vt:lpstr>Experiments</vt:lpstr>
      <vt:lpstr>Experiments setup</vt:lpstr>
      <vt:lpstr>Application used in experiments</vt:lpstr>
      <vt:lpstr>Application used in experiments cont’d.</vt:lpstr>
      <vt:lpstr>Simulating node failures</vt:lpstr>
      <vt:lpstr>Ensuring a certain reliability</vt:lpstr>
      <vt:lpstr>Result</vt:lpstr>
      <vt:lpstr>Optimal number of replicas</vt:lpstr>
      <vt:lpstr>Optimal number of replicas cont’d.</vt:lpstr>
      <vt:lpstr>Result – total number of replicas</vt:lpstr>
      <vt:lpstr>Result – replicas per node (MTBF 7.5)</vt:lpstr>
      <vt:lpstr>Result – replicas per node (MTBF 15)</vt:lpstr>
      <vt:lpstr>Result – replicas per node (MTBF 40)</vt:lpstr>
      <vt:lpstr>Removing unnecessary replicas</vt:lpstr>
      <vt:lpstr>Removing unnecessary replicas cont’d.</vt:lpstr>
      <vt:lpstr>Result – total number of replicas</vt:lpstr>
      <vt:lpstr>Result – replicas per node (MTBF 10)</vt:lpstr>
      <vt:lpstr>Result – replicas per node (MTBF 25)</vt:lpstr>
      <vt:lpstr>Self-adapting</vt:lpstr>
      <vt:lpstr>Result – node reliabilities</vt:lpstr>
      <vt:lpstr>Result – number of replicas</vt:lpstr>
      <vt:lpstr>Replication time</vt:lpstr>
      <vt:lpstr>Result</vt:lpstr>
      <vt:lpstr>Result</vt:lpstr>
      <vt:lpstr>Future work</vt:lpstr>
      <vt:lpstr>Considering load in the scheduling</vt:lpstr>
      <vt:lpstr>Considering load in the scheduling, cont’d.</vt:lpstr>
      <vt:lpstr>Considering load in the scheduling, cont’d.</vt:lpstr>
      <vt:lpstr>Considering load in the scheduling,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89</cp:revision>
  <dcterms:created xsi:type="dcterms:W3CDTF">2016-04-26T11:03:39Z</dcterms:created>
  <dcterms:modified xsi:type="dcterms:W3CDTF">2016-05-05T13:04:47Z</dcterms:modified>
</cp:coreProperties>
</file>