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3"/>
  </p:notesMasterIdLst>
  <p:sldIdLst>
    <p:sldId id="256" r:id="rId2"/>
    <p:sldId id="257" r:id="rId3"/>
    <p:sldId id="288" r:id="rId4"/>
    <p:sldId id="329" r:id="rId5"/>
    <p:sldId id="371" r:id="rId6"/>
    <p:sldId id="331" r:id="rId7"/>
    <p:sldId id="373" r:id="rId8"/>
    <p:sldId id="374" r:id="rId9"/>
    <p:sldId id="375" r:id="rId10"/>
    <p:sldId id="307" r:id="rId11"/>
    <p:sldId id="338" r:id="rId12"/>
    <p:sldId id="323" r:id="rId13"/>
    <p:sldId id="345" r:id="rId14"/>
    <p:sldId id="346" r:id="rId15"/>
    <p:sldId id="347" r:id="rId16"/>
    <p:sldId id="340" r:id="rId17"/>
    <p:sldId id="352" r:id="rId18"/>
    <p:sldId id="353" r:id="rId19"/>
    <p:sldId id="355" r:id="rId20"/>
    <p:sldId id="356" r:id="rId21"/>
    <p:sldId id="359" r:id="rId22"/>
    <p:sldId id="357" r:id="rId23"/>
    <p:sldId id="358" r:id="rId24"/>
    <p:sldId id="311" r:id="rId25"/>
    <p:sldId id="313" r:id="rId26"/>
    <p:sldId id="314" r:id="rId27"/>
    <p:sldId id="315" r:id="rId28"/>
    <p:sldId id="316" r:id="rId29"/>
    <p:sldId id="317" r:id="rId30"/>
    <p:sldId id="318" r:id="rId31"/>
    <p:sldId id="332" r:id="rId32"/>
    <p:sldId id="336" r:id="rId33"/>
    <p:sldId id="337" r:id="rId34"/>
    <p:sldId id="258" r:id="rId35"/>
    <p:sldId id="277" r:id="rId36"/>
    <p:sldId id="278" r:id="rId37"/>
    <p:sldId id="368" r:id="rId38"/>
    <p:sldId id="369" r:id="rId39"/>
    <p:sldId id="367" r:id="rId40"/>
    <p:sldId id="376" r:id="rId41"/>
    <p:sldId id="38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a:t>
            </a:r>
            <a:r>
              <a:rPr lang="en-US" baseline="0" dirty="0" err="1" smtClean="0"/>
              <a:t>en</a:t>
            </a:r>
            <a:r>
              <a:rPr lang="en-US" baseline="0" dirty="0" smtClean="0"/>
              <a:t>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a:p>
            <a:endParaRPr lang="en-US" dirty="0" smtClean="0"/>
          </a:p>
          <a:p>
            <a:r>
              <a:rPr lang="en-US" dirty="0" smtClean="0"/>
              <a:t>Men</a:t>
            </a:r>
            <a:r>
              <a:rPr lang="en-US" dirty="0" smtClean="0"/>
              <a:t>,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endParaRPr lang="sv-SE" i="0" baseline="0" noProof="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smtClean="0"/>
          </a:p>
          <a:p>
            <a:endParaRPr lang="sv-SE" i="0" baseline="0" noProof="0" dirty="0" smtClean="0"/>
          </a:p>
          <a:p>
            <a:r>
              <a:rPr lang="sv-SE" i="0" baseline="0" noProof="0" dirty="0" smtClean="0"/>
              <a:t>[</a:t>
            </a:r>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r>
              <a:rPr lang="is-IS" baseline="0" dirty="0" smtClean="0"/>
              <a:t>.</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a:t>
            </a:r>
            <a:r>
              <a:rPr lang="is-IS" baseline="0" dirty="0" smtClean="0"/>
              <a:t>[BYT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t>
            </a:r>
            <a:r>
              <a:rPr lang="sv-SE" baseline="0" dirty="0" smtClean="0"/>
              <a:t>applikationer för att undvika att viktig </a:t>
            </a:r>
            <a:r>
              <a:rPr lang="sv-SE" baseline="0" dirty="0" smtClean="0"/>
              <a:t>data </a:t>
            </a:r>
            <a:r>
              <a:rPr lang="sv-SE" baseline="0" dirty="0" smtClean="0"/>
              <a:t>går förlorad</a:t>
            </a:r>
            <a:endParaRPr lang="sv-SE"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p>
          <a:p>
            <a:endParaRPr lang="en-US" baseline="0" dirty="0" smtClean="0"/>
          </a:p>
          <a:p>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a:t>
            </a:r>
            <a:r>
              <a:rPr lang="en-US" baseline="0" dirty="0" err="1" smtClean="0"/>
              <a:t>en</a:t>
            </a:r>
            <a:r>
              <a:rPr lang="en-US" baseline="0" dirty="0" smtClean="0"/>
              <a:t>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a:t>
            </a:r>
            <a:r>
              <a:rPr lang="en-US" baseline="0" dirty="0" err="1" smtClean="0"/>
              <a:t>en</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75416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4993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40.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a:t>
                </a:r>
                <a:r>
                  <a:rPr lang="en-US" dirty="0" smtClean="0"/>
                  <a:t>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a:t>
                </a:r>
                <a:r>
                  <a:rPr lang="en-US" dirty="0" smtClean="0"/>
                  <a:t>often</a:t>
                </a:r>
                <a:endParaRPr lang="en-US" dirty="0"/>
              </a:p>
              <a:p>
                <a:pPr marL="0" indent="0">
                  <a:buNone/>
                </a:pPr>
                <a:endParaRPr lang="en-US" dirty="0"/>
              </a:p>
              <a:p>
                <a:pPr marL="0" lv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panose="02040503050406030204" pitchFamily="18"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&gt;0.999 → </m:t>
                    </m:r>
                  </m:oMath>
                </a14:m>
                <a:r>
                  <a:rPr lang="sv-SE" dirty="0" smtClean="0"/>
                  <a:t>We’re </a:t>
                </a:r>
                <a:r>
                  <a:rPr lang="sv-SE" dirty="0" err="1" smtClean="0"/>
                  <a:t>done</a:t>
                </a:r>
                <a:r>
                  <a:rPr lang="sv-SE" dirty="0" smtClean="0"/>
                  <a:t>.</a:t>
                </a:r>
                <a:endParaRPr lang="sv-SE"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endParaRPr lang="en-US" dirty="0" smtClean="0"/>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(T2):</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&gt;0.999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(T1):</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a:t>
            </a:r>
            <a:r>
              <a:rPr lang="en-US" dirty="0" smtClean="0"/>
              <a:t>node</a:t>
            </a:r>
          </a:p>
          <a:p>
            <a:pPr marL="457200" indent="-457200">
              <a:buFont typeface="+mj-lt"/>
              <a:buAutoNum type="arabicPeriod"/>
            </a:pPr>
            <a:endParaRPr lang="en-US" dirty="0" smtClean="0"/>
          </a:p>
          <a:p>
            <a:pPr marL="0" indent="0">
              <a:buNone/>
            </a:pPr>
            <a:r>
              <a:rPr lang="en-US" dirty="0" smtClean="0"/>
              <a:t>The node receiving the lost node messages will </a:t>
            </a:r>
            <a:r>
              <a:rPr lang="en-US" dirty="0" smtClean="0"/>
              <a:t>ensure the required reliability is achieved</a:t>
            </a:r>
            <a:endParaRPr lang="en-US" dirty="0" smtClean="0"/>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 _TODO pic</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 _TODO, pic</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r>
                  <a:rPr lang="en-US" i="1" dirty="0" smtClean="0"/>
                  <a:t>T</a:t>
                </a:r>
                <a:r>
                  <a:rPr lang="en-US" i="1" baseline="-25000" dirty="0"/>
                  <a:t>d</a:t>
                </a:r>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r>
                  <a:rPr lang="en-US" i="1" dirty="0" smtClean="0"/>
                  <a:t>T</a:t>
                </a:r>
                <a:r>
                  <a:rPr lang="en-US" i="1" baseline="-25000" dirty="0" smtClean="0"/>
                  <a:t>R</a:t>
                </a:r>
                <a:r>
                  <a:rPr lang="en-US" dirty="0" smtClean="0"/>
                  <a:t> varies.</a:t>
                </a:r>
              </a:p>
              <a:p>
                <a:pPr marL="0" indent="0">
                  <a:buNone/>
                </a:pPr>
                <a:r>
                  <a:rPr lang="en-US" i="1" dirty="0" smtClean="0"/>
                  <a:t>T</a:t>
                </a:r>
                <a:r>
                  <a:rPr lang="en-US" i="1" baseline="-25000" dirty="0" smtClean="0"/>
                  <a:t>R</a:t>
                </a:r>
                <a:r>
                  <a:rPr lang="en-US" dirty="0" smtClean="0"/>
                  <a:t> varies depending on:</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4"/>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marL="0" indent="0">
              <a:buNone/>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marL="0" indent="0">
              <a:buNone/>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Our </a:t>
            </a:r>
            <a:r>
              <a:rPr lang="en-US" dirty="0" smtClean="0"/>
              <a:t>model uses a relatively simple reliability model</a:t>
            </a:r>
          </a:p>
          <a:p>
            <a:pPr lvl="1">
              <a:buFont typeface="Arial" charset="0"/>
              <a:buChar char="•"/>
            </a:pPr>
            <a:r>
              <a:rPr lang="en-US" dirty="0" smtClean="0"/>
              <a:t>A </a:t>
            </a:r>
            <a:r>
              <a:rPr lang="en-US" dirty="0" smtClean="0"/>
              <a:t>more sophisticated model could for example assume node non-independent failures, for example the switch of a rack may fail, affecting all nodes in that rack. The reliability of a node should therefore take the current nodes into account</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a:t>
            </a:r>
            <a:r>
              <a:rPr lang="en-US" dirty="0" smtClean="0"/>
              <a:t>load</a:t>
            </a:r>
          </a:p>
          <a:p>
            <a:pPr marL="0" indent="0">
              <a:buNone/>
            </a:pPr>
            <a:r>
              <a:rPr lang="en-US" dirty="0"/>
              <a:t>Considering several applications, our model will use the optimal number of nodes and is thereby</a:t>
            </a:r>
            <a:r>
              <a:rPr lang="en-US" dirty="0">
                <a:sym typeface="Wingdings"/>
              </a:rPr>
              <a:t> energy efficient</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endParaRPr lang="en-US" sz="20000" dirty="0" smtClean="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a:t>
            </a:r>
            <a:r>
              <a:rPr lang="en-US" dirty="0" smtClean="0"/>
              <a:t>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t>
            </a:r>
            <a:r>
              <a:rPr lang="en-US" dirty="0" smtClean="0"/>
              <a:t>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are </a:t>
            </a:r>
            <a:r>
              <a:rPr lang="en-US" dirty="0" smtClean="0"/>
              <a:t>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3720651"/>
            <a:ext cx="3873643" cy="2256817"/>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4274</TotalTime>
  <Words>4044</Words>
  <Application>Microsoft Office PowerPoint</Application>
  <PresentationFormat>Bredbild</PresentationFormat>
  <Paragraphs>449</Paragraphs>
  <Slides>41</Slides>
  <Notes>40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41</vt:i4>
      </vt:variant>
    </vt:vector>
  </HeadingPairs>
  <TitlesOfParts>
    <vt:vector size="47"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Reliability definition</vt:lpstr>
      <vt:lpstr>Reliability definition cont’d</vt:lpstr>
      <vt:lpstr>Probability of failure</vt:lpstr>
      <vt:lpstr>Mean-time-between-failure</vt:lpstr>
      <vt:lpstr>Reliability model</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cont’d</vt:lpstr>
      <vt:lpstr>Handling node failure example _TODO pic</vt:lpstr>
      <vt:lpstr>Handling node failure cont’d _TODO pic</vt:lpstr>
      <vt:lpstr>Handling node failure cont’d _TODO pic</vt:lpstr>
      <vt:lpstr>Handling node failure cont’d _TODO, pic</vt:lpstr>
      <vt:lpstr>Handling node failure cont’d _TODO pic</vt:lpstr>
      <vt:lpstr>Expressing time t</vt:lpstr>
      <vt:lpstr>Expressing time t</vt:lpstr>
      <vt:lpstr>Expressing time t cont’d</vt:lpstr>
      <vt:lpstr>Experiments</vt:lpstr>
      <vt:lpstr>Result – node reliabilities</vt:lpstr>
      <vt:lpstr>Result – number of replicas</vt:lpstr>
      <vt:lpstr>Discussion</vt:lpstr>
      <vt:lpstr>PowerPoint-presentation</vt:lpstr>
      <vt:lpstr>Replication time example</vt:lpstr>
      <vt:lpstr>Demo – video transcoding</vt:lpstr>
      <vt:lpstr>Demo – video transcoding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326</cp:revision>
  <dcterms:created xsi:type="dcterms:W3CDTF">2016-04-26T11:03:39Z</dcterms:created>
  <dcterms:modified xsi:type="dcterms:W3CDTF">2016-05-26T12:49:12Z</dcterms:modified>
</cp:coreProperties>
</file>