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53"/>
  </p:notesMasterIdLst>
  <p:sldIdLst>
    <p:sldId id="256" r:id="rId2"/>
    <p:sldId id="257" r:id="rId3"/>
    <p:sldId id="288" r:id="rId4"/>
    <p:sldId id="329" r:id="rId5"/>
    <p:sldId id="331" r:id="rId6"/>
    <p:sldId id="370" r:id="rId7"/>
    <p:sldId id="307" r:id="rId8"/>
    <p:sldId id="338" r:id="rId9"/>
    <p:sldId id="330" r:id="rId10"/>
    <p:sldId id="302" r:id="rId11"/>
    <p:sldId id="322" r:id="rId12"/>
    <p:sldId id="323" r:id="rId13"/>
    <p:sldId id="303" r:id="rId14"/>
    <p:sldId id="310" r:id="rId15"/>
    <p:sldId id="345" r:id="rId16"/>
    <p:sldId id="346" r:id="rId17"/>
    <p:sldId id="347" r:id="rId18"/>
    <p:sldId id="340" r:id="rId19"/>
    <p:sldId id="348" r:id="rId20"/>
    <p:sldId id="349" r:id="rId21"/>
    <p:sldId id="352" r:id="rId22"/>
    <p:sldId id="353" r:id="rId23"/>
    <p:sldId id="355" r:id="rId24"/>
    <p:sldId id="360" r:id="rId25"/>
    <p:sldId id="356" r:id="rId26"/>
    <p:sldId id="359" r:id="rId27"/>
    <p:sldId id="357" r:id="rId28"/>
    <p:sldId id="358" r:id="rId29"/>
    <p:sldId id="311" r:id="rId30"/>
    <p:sldId id="339" r:id="rId31"/>
    <p:sldId id="313" r:id="rId32"/>
    <p:sldId id="314" r:id="rId33"/>
    <p:sldId id="315" r:id="rId34"/>
    <p:sldId id="316" r:id="rId35"/>
    <p:sldId id="317" r:id="rId36"/>
    <p:sldId id="318" r:id="rId37"/>
    <p:sldId id="332" r:id="rId38"/>
    <p:sldId id="336" r:id="rId39"/>
    <p:sldId id="337" r:id="rId40"/>
    <p:sldId id="294" r:id="rId41"/>
    <p:sldId id="299" r:id="rId42"/>
    <p:sldId id="258" r:id="rId43"/>
    <p:sldId id="263" r:id="rId44"/>
    <p:sldId id="276" r:id="rId45"/>
    <p:sldId id="277" r:id="rId46"/>
    <p:sldId id="278" r:id="rId47"/>
    <p:sldId id="368" r:id="rId48"/>
    <p:sldId id="369" r:id="rId49"/>
    <p:sldId id="366" r:id="rId50"/>
    <p:sldId id="367" r:id="rId51"/>
    <p:sldId id="36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448"/>
  </p:normalViewPr>
  <p:slideViewPr>
    <p:cSldViewPr snapToGrid="0" snapToObjects="1">
      <p:cViewPr varScale="1">
        <p:scale>
          <a:sx n="98" d="100"/>
          <a:sy n="98" d="100"/>
        </p:scale>
        <p:origin x="1038" y="96"/>
      </p:cViewPr>
      <p:guideLst/>
    </p:cSldViewPr>
  </p:slideViewPr>
  <p:outlineViewPr>
    <p:cViewPr>
      <p:scale>
        <a:sx n="33" d="100"/>
        <a:sy n="33" d="100"/>
      </p:scale>
      <p:origin x="0" y="-4849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5" d="100"/>
          <a:sy n="95" d="100"/>
        </p:scale>
        <p:origin x="372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1</a:t>
            </a:fld>
            <a:endParaRPr lang="en-US"/>
          </a:p>
        </p:txBody>
      </p:sp>
    </p:spTree>
    <p:extLst>
      <p:ext uri="{BB962C8B-B14F-4D97-AF65-F5344CB8AC3E}">
        <p14:creationId xmlns:p14="http://schemas.microsoft.com/office/powerpoint/2010/main" val="1439870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Tillförlitligheten</a:t>
            </a:r>
            <a:r>
              <a:rPr lang="en-US" dirty="0" smtClean="0"/>
              <a:t> </a:t>
            </a:r>
            <a:r>
              <a:rPr lang="en-US" dirty="0" err="1" smtClean="0"/>
              <a:t>för</a:t>
            </a:r>
            <a:r>
              <a:rPr lang="en-US" dirty="0" smtClean="0"/>
              <a:t> en</a:t>
            </a:r>
            <a:r>
              <a:rPr lang="en-US" baseline="0" dirty="0" smtClean="0"/>
              <a:t> </a:t>
            </a:r>
            <a:r>
              <a:rPr lang="en-US" baseline="0" dirty="0" err="1" smtClean="0"/>
              <a:t>applikation</a:t>
            </a:r>
            <a:r>
              <a:rPr lang="en-US" baseline="0" dirty="0" smtClean="0"/>
              <a:t> med n </a:t>
            </a:r>
            <a:r>
              <a:rPr lang="en-US" baseline="0" dirty="0" err="1" smtClean="0"/>
              <a:t>replikor</a:t>
            </a:r>
            <a:r>
              <a:rPr lang="en-US" baseline="0" dirty="0" smtClean="0"/>
              <a:t> </a:t>
            </a:r>
            <a:r>
              <a:rPr lang="en-US" baseline="0" dirty="0" err="1" smtClean="0"/>
              <a:t>blir</a:t>
            </a:r>
            <a:r>
              <a:rPr lang="en-US" baseline="0" dirty="0" smtClean="0"/>
              <a:t> </a:t>
            </a:r>
            <a:r>
              <a:rPr lang="en-US" baseline="0" dirty="0" err="1" smtClean="0"/>
              <a:t>då</a:t>
            </a:r>
            <a:r>
              <a:rPr lang="en-US" baseline="0" dirty="0" smtClean="0"/>
              <a:t> </a:t>
            </a:r>
            <a:r>
              <a:rPr lang="en-US" baseline="0" dirty="0" err="1" smtClean="0"/>
              <a:t>sannolikheten</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alla</a:t>
            </a:r>
            <a:r>
              <a:rPr lang="en-US" baseline="0" dirty="0" smtClean="0"/>
              <a:t> </a:t>
            </a:r>
            <a:r>
              <a:rPr lang="en-US" baseline="0" dirty="0" err="1" smtClean="0"/>
              <a:t>dör</a:t>
            </a:r>
            <a:r>
              <a:rPr lang="en-US" baseline="0" dirty="0" smtClean="0"/>
              <a:t>, </a:t>
            </a:r>
            <a:r>
              <a:rPr lang="en-US" baseline="0" dirty="0" err="1" smtClean="0"/>
              <a:t>dvs</a:t>
            </a:r>
            <a:r>
              <a:rPr lang="en-US" baseline="0" dirty="0" smtClean="0"/>
              <a:t> </a:t>
            </a:r>
            <a:r>
              <a:rPr lang="is-I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41749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Om vi </a:t>
            </a:r>
            <a:r>
              <a:rPr lang="en-US" sz="1200" b="0" i="0" kern="1200" dirty="0" err="1" smtClean="0">
                <a:solidFill>
                  <a:schemeClr val="tx1"/>
                </a:solidFill>
                <a:effectLst/>
                <a:latin typeface="+mn-lt"/>
                <a:ea typeface="+mn-ea"/>
                <a:cs typeface="+mn-cs"/>
              </a:rPr>
              <a:t>vidare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antar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replikor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dör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och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ersätts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tillförlitligheten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definieras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sannolikheten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minst</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överlever</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tid</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från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felet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inträffar</a:t>
            </a:r>
            <a:r>
              <a:rPr lang="en-US" sz="1200" b="0" i="0" kern="1200" dirty="0" smtClean="0">
                <a:solidFill>
                  <a:schemeClr val="tx1"/>
                </a:solidFill>
                <a:effectLst/>
                <a:latin typeface="+mn-lt"/>
                <a:ea typeface="+mn-ea"/>
                <a:cs typeface="+mn-cs"/>
              </a:rPr>
              <a:t> tills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nya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replikan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igång</a:t>
            </a:r>
            <a:r>
              <a:rPr lang="en-US" sz="1200" b="0" i="0" kern="1200" dirty="0" smtClean="0">
                <a:solidFill>
                  <a:schemeClr val="tx1"/>
                </a:solidFill>
                <a:effectLst/>
                <a:latin typeface="+mn-lt"/>
                <a:ea typeface="+mn-ea"/>
                <a:cs typeface="+mn-cs"/>
              </a:rPr>
              <a:t>. </a:t>
            </a:r>
          </a:p>
          <a:p>
            <a:pPr rtl="0"/>
            <a:endParaRPr lang="en-US" sz="1200" b="0" i="0" kern="1200" dirty="0" smtClean="0">
              <a:solidFill>
                <a:schemeClr val="tx1"/>
              </a:solidFill>
              <a:effectLst/>
              <a:latin typeface="+mn-lt"/>
              <a:ea typeface="+mn-ea"/>
              <a:cs typeface="+mn-cs"/>
            </a:endParaRPr>
          </a:p>
          <a:p>
            <a:pPr rtl="0"/>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vårt</a:t>
            </a:r>
            <a:r>
              <a:rPr lang="en-US" sz="1200" b="0" i="0" kern="1200" dirty="0" smtClean="0">
                <a:solidFill>
                  <a:schemeClr val="tx1"/>
                </a:solidFill>
                <a:effectLst/>
                <a:latin typeface="+mn-lt"/>
                <a:ea typeface="+mn-ea"/>
                <a:cs typeface="+mn-cs"/>
              </a:rPr>
              <a:t> fall </a:t>
            </a:r>
            <a:r>
              <a:rPr lang="en-US" sz="1200" b="0" i="0" kern="1200" dirty="0" err="1" smtClean="0">
                <a:solidFill>
                  <a:schemeClr val="tx1"/>
                </a:solidFill>
                <a:effectLst/>
                <a:latin typeface="+mn-lt"/>
                <a:ea typeface="+mn-ea"/>
                <a:cs typeface="+mn-cs"/>
              </a:rPr>
              <a:t>är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a:t>
            </a:r>
            <a:r>
              <a:rPr lang="en-US" sz="1200" b="0" i="0" kern="1200" dirty="0" smtClean="0">
                <a:solidFill>
                  <a:schemeClr val="tx1"/>
                </a:solidFill>
                <a:effectLst/>
                <a:latin typeface="+mn-lt"/>
                <a:ea typeface="+mn-ea"/>
                <a:cs typeface="+mn-cs"/>
              </a:rPr>
              <a:t> tar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detektera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fel</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tiden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att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replicera</a:t>
            </a:r>
            <a:r>
              <a:rPr lang="en-US" sz="1200" b="0" i="0" kern="1200" dirty="0" smtClean="0">
                <a:solidFill>
                  <a:schemeClr val="tx1"/>
                </a:solidFill>
                <a:effectLst/>
                <a:latin typeface="+mn-lt"/>
                <a:ea typeface="+mn-ea"/>
                <a:cs typeface="+mn-cs"/>
              </a:rPr>
              <a:t> en </a:t>
            </a:r>
            <a:r>
              <a:rPr lang="en-US" sz="1200" b="0" i="0" kern="1200" dirty="0" err="1" smtClean="0">
                <a:solidFill>
                  <a:schemeClr val="tx1"/>
                </a:solidFill>
                <a:effectLst/>
                <a:latin typeface="+mn-lt"/>
                <a:ea typeface="+mn-ea"/>
                <a:cs typeface="+mn-cs"/>
              </a:rPr>
              <a:t>replika</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0650DF-8CBF-0341-B1F9-47D0C0CD302F}" type="slidenum">
              <a:rPr lang="en-US" smtClean="0"/>
              <a:t>11</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Tillförlitligheten kan då skrivas som sannolikheten att inte alla noder</a:t>
            </a:r>
            <a:r>
              <a:rPr lang="sv-SE" baseline="0" noProof="0" dirty="0" smtClean="0"/>
              <a:t> som har en </a:t>
            </a:r>
            <a:r>
              <a:rPr lang="sv-SE" baseline="0" noProof="0" dirty="0" err="1" smtClean="0"/>
              <a:t>replika</a:t>
            </a:r>
            <a:r>
              <a:rPr lang="sv-SE" baseline="0" noProof="0" dirty="0" smtClean="0"/>
              <a:t> dör under tiden </a:t>
            </a:r>
            <a:r>
              <a:rPr lang="sv-SE" i="1" baseline="0" noProof="0" dirty="0" smtClean="0"/>
              <a:t>t</a:t>
            </a:r>
            <a:r>
              <a:rPr lang="sv-SE" i="0" baseline="0" noProof="0" dirty="0" smtClean="0"/>
              <a:t>, dvs innan vi hunnit skapa en ny </a:t>
            </a:r>
            <a:r>
              <a:rPr lang="sv-SE" i="0" baseline="0" noProof="0" dirty="0" err="1" smtClean="0"/>
              <a:t>replika</a:t>
            </a:r>
            <a:r>
              <a:rPr lang="sv-SE" i="0" baseline="0" noProof="0" dirty="0" smtClean="0"/>
              <a:t>.</a:t>
            </a:r>
          </a:p>
          <a:p>
            <a:endParaRPr lang="sv-SE" i="0" baseline="0" noProof="0" dirty="0" smtClean="0"/>
          </a:p>
          <a:p>
            <a:r>
              <a:rPr lang="sv-SE" i="0" baseline="0" noProof="0" dirty="0" smtClean="0"/>
              <a:t>Och eftersom vi antar att </a:t>
            </a:r>
            <a:r>
              <a:rPr lang="sv-SE" i="0" baseline="0" noProof="0" dirty="0" err="1" smtClean="0"/>
              <a:t>nodfel</a:t>
            </a:r>
            <a:r>
              <a:rPr lang="sv-SE" i="0" baseline="0" noProof="0" dirty="0" smtClean="0"/>
              <a:t> inte beror på vilket jobb de gör eller vilka tjänster som körs där, så är tillförlitligheten inte beroende av hur många </a:t>
            </a:r>
            <a:r>
              <a:rPr lang="sv-SE" i="0" baseline="0" noProof="0" dirty="0" err="1" smtClean="0"/>
              <a:t>replikor</a:t>
            </a:r>
            <a:r>
              <a:rPr lang="sv-SE" i="0" baseline="0" noProof="0" dirty="0" smtClean="0"/>
              <a:t> som körs, utan enbart på vilka noder de kör.</a:t>
            </a:r>
          </a:p>
          <a:p>
            <a:r>
              <a:rPr lang="sv-SE" i="0" baseline="0" noProof="0" dirty="0" smtClean="0"/>
              <a:t>TODO – ta bort sista steget i formeln?</a:t>
            </a:r>
          </a:p>
          <a:p>
            <a:endParaRPr lang="sv-SE" i="0" baseline="0" noProof="0" dirty="0" smtClean="0"/>
          </a:p>
          <a:p>
            <a:r>
              <a:rPr lang="sv-SE" i="0" baseline="0" noProof="0" dirty="0" smtClean="0"/>
              <a:t>Exempelvis om vi har en </a:t>
            </a:r>
            <a:r>
              <a:rPr lang="sv-SE" i="0" baseline="0" noProof="0" dirty="0" err="1" smtClean="0"/>
              <a:t>replika</a:t>
            </a:r>
            <a:r>
              <a:rPr lang="sv-SE" i="0" baseline="0" noProof="0" dirty="0" smtClean="0"/>
              <a:t> på en nod, så har vi samma tillförlitlighet som om vi hade haft 10 </a:t>
            </a:r>
            <a:r>
              <a:rPr lang="sv-SE" i="0" baseline="0" noProof="0" dirty="0" err="1" smtClean="0"/>
              <a:t>replikor</a:t>
            </a:r>
            <a:r>
              <a:rPr lang="sv-SE" i="0" baseline="0" noProof="0" dirty="0" smtClean="0"/>
              <a:t> på den noden.</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12</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p>
          <a:p>
            <a:endParaRPr lang="en-US" baseline="0" dirty="0" smtClean="0"/>
          </a:p>
          <a:p>
            <a:r>
              <a:rPr lang="en-US" baseline="0" dirty="0" smtClean="0"/>
              <a:t>Men </a:t>
            </a:r>
            <a:r>
              <a:rPr lang="en-US" baseline="0" dirty="0" err="1" smtClean="0"/>
              <a:t>även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nödvändigt</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onödvändigt</a:t>
            </a:r>
            <a:r>
              <a:rPr lang="en-US" baseline="0" dirty="0" smtClean="0"/>
              <a:t> </a:t>
            </a:r>
            <a:r>
              <a:rPr lang="en-US" baseline="0" dirty="0" err="1" smtClean="0"/>
              <a:t>många</a:t>
            </a:r>
            <a:r>
              <a:rPr lang="en-US" baseline="0" dirty="0" smtClean="0"/>
              <a:t> </a:t>
            </a:r>
            <a:r>
              <a:rPr lang="en-US" baseline="0" dirty="0" err="1" smtClean="0"/>
              <a:t>resurser</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a:t>
            </a:r>
          </a:p>
          <a:p>
            <a:pPr marL="171450" indent="-171450">
              <a:buFontTx/>
              <a:buChar char="-"/>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Övervaka</a:t>
            </a:r>
            <a:r>
              <a:rPr lang="en-US" baseline="0" dirty="0" smtClean="0"/>
              <a:t> </a:t>
            </a:r>
            <a:r>
              <a:rPr lang="en-US" baseline="0" dirty="0" err="1" smtClean="0"/>
              <a:t>systemet</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dynamiskt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a:t>
            </a:r>
            <a:r>
              <a:rPr lang="en-US" baseline="0" dirty="0" err="1" smtClean="0"/>
              <a:t>en</a:t>
            </a:r>
            <a:r>
              <a:rPr lang="en-US" baseline="0" dirty="0" smtClean="0"/>
              <a:t> application </a:t>
            </a:r>
            <a:r>
              <a:rPr lang="en-US" baseline="0" dirty="0" err="1" smtClean="0"/>
              <a:t>körs</a:t>
            </a:r>
            <a:r>
              <a:rPr lang="en-US" baseline="0" dirty="0" smtClean="0"/>
              <a:t> </a:t>
            </a:r>
            <a:r>
              <a:rPr lang="en-US" baseline="0" dirty="0" err="1" smtClean="0"/>
              <a:t>följande</a:t>
            </a:r>
            <a:r>
              <a:rPr lang="en-US" baseline="0" dirty="0" smtClean="0"/>
              <a:t> </a:t>
            </a:r>
            <a:r>
              <a:rPr lang="en-US" baseline="0" dirty="0" err="1" smtClean="0"/>
              <a:t>algoritm</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112613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05127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124933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Medans</a:t>
            </a:r>
            <a:r>
              <a:rPr lang="en-US" baseline="0" dirty="0" smtClean="0"/>
              <a:t> </a:t>
            </a:r>
            <a:r>
              <a:rPr lang="en-US" baseline="0" dirty="0" err="1" smtClean="0"/>
              <a:t>algoritmen</a:t>
            </a:r>
            <a:r>
              <a:rPr lang="en-US" baseline="0" dirty="0" smtClean="0"/>
              <a:t> </a:t>
            </a:r>
            <a:r>
              <a:rPr lang="en-US" baseline="0" dirty="0" err="1" smtClean="0"/>
              <a:t>säkerställer</a:t>
            </a:r>
            <a:r>
              <a:rPr lang="en-US" baseline="0" dirty="0" smtClean="0"/>
              <a:t> </a:t>
            </a:r>
            <a:r>
              <a:rPr lang="en-US" baseline="0" dirty="0" err="1" smtClean="0"/>
              <a:t>att</a:t>
            </a:r>
            <a:r>
              <a:rPr lang="en-US" baseline="0" dirty="0" smtClean="0"/>
              <a:t> </a:t>
            </a:r>
            <a:r>
              <a:rPr lang="en-US" baseline="0" dirty="0" err="1" smtClean="0"/>
              <a:t>en</a:t>
            </a:r>
            <a:r>
              <a:rPr lang="en-US" baseline="0" dirty="0" smtClean="0"/>
              <a:t>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just nu </a:t>
            </a:r>
            <a:r>
              <a:rPr lang="en-US" baseline="0" dirty="0" err="1" smtClean="0"/>
              <a:t>så</a:t>
            </a:r>
            <a:r>
              <a:rPr lang="en-US" baseline="0" dirty="0" smtClean="0"/>
              <a:t> </a:t>
            </a:r>
            <a:r>
              <a:rPr lang="en-US" baseline="0" dirty="0" err="1" smtClean="0"/>
              <a:t>säkerställer</a:t>
            </a:r>
            <a:r>
              <a:rPr lang="en-US" baseline="0" dirty="0" smtClean="0"/>
              <a:t> den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viss</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ett</a:t>
            </a:r>
            <a:r>
              <a:rPr lang="en-US" baseline="0" dirty="0" smtClean="0"/>
              <a:t> </a:t>
            </a:r>
            <a:r>
              <a:rPr lang="en-US" baseline="0" dirty="0" err="1" smtClean="0"/>
              <a:t>nodefel</a:t>
            </a:r>
            <a:r>
              <a:rPr lang="en-US" baseline="0" dirty="0" smtClean="0"/>
              <a:t> </a:t>
            </a:r>
            <a:r>
              <a:rPr lang="en-US" baseline="0" dirty="0" err="1" smtClean="0"/>
              <a:t>upptäcks</a:t>
            </a:r>
            <a:r>
              <a:rPr lang="en-US" baseline="0" dirty="0" smtClean="0"/>
              <a:t>. </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kan</a:t>
            </a:r>
            <a:r>
              <a:rPr lang="en-US" baseline="0" dirty="0" smtClean="0"/>
              <a:t>, </a:t>
            </a:r>
            <a:r>
              <a:rPr lang="en-US" baseline="0" dirty="0" err="1" smtClean="0"/>
              <a:t>efter</a:t>
            </a:r>
            <a:r>
              <a:rPr lang="en-US" baseline="0" dirty="0" smtClean="0"/>
              <a:t> </a:t>
            </a:r>
            <a:r>
              <a:rPr lang="en-US" baseline="0" dirty="0" err="1" smtClean="0"/>
              <a:t>tid</a:t>
            </a:r>
            <a:r>
              <a:rPr lang="en-US" baseline="0" dirty="0" smtClean="0"/>
              <a:t>, </a:t>
            </a:r>
            <a:r>
              <a:rPr lang="en-US" baseline="0" dirty="0" err="1" smtClean="0"/>
              <a:t>nya</a:t>
            </a:r>
            <a:r>
              <a:rPr lang="en-US" baseline="0" dirty="0" smtClean="0"/>
              <a:t>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bli</a:t>
            </a:r>
            <a:r>
              <a:rPr lang="en-US" baseline="0" dirty="0" smtClean="0"/>
              <a:t> </a:t>
            </a:r>
            <a:r>
              <a:rPr lang="en-US" baseline="0" dirty="0" err="1" smtClean="0"/>
              <a:t>tillgängliga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flytta</a:t>
            </a:r>
            <a:r>
              <a:rPr lang="en-US" baseline="0" dirty="0" smtClean="0"/>
              <a:t> </a:t>
            </a:r>
            <a:r>
              <a:rPr lang="en-US" baseline="0" dirty="0" err="1" smtClean="0"/>
              <a:t>replikor</a:t>
            </a:r>
            <a:r>
              <a:rPr lang="en-US" baseline="0" dirty="0" smtClean="0"/>
              <a:t> </a:t>
            </a:r>
            <a:r>
              <a:rPr lang="en-US" baseline="0" dirty="0" err="1" smtClean="0"/>
              <a:t>dit</a:t>
            </a:r>
            <a:r>
              <a:rPr lang="en-US" baseline="0" dirty="0" smtClean="0"/>
              <a:t> </a:t>
            </a:r>
            <a:r>
              <a:rPr lang="en-US" baseline="0" dirty="0" err="1" smtClean="0"/>
              <a:t>kanske</a:t>
            </a:r>
            <a:r>
              <a:rPr lang="en-US" baseline="0" dirty="0" smtClean="0"/>
              <a:t> </a:t>
            </a:r>
            <a:r>
              <a:rPr lang="en-US" baseline="0" dirty="0" err="1" smtClean="0"/>
              <a:t>färre</a:t>
            </a:r>
            <a:r>
              <a:rPr lang="en-US" baseline="0" dirty="0" smtClean="0"/>
              <a:t> </a:t>
            </a:r>
            <a:r>
              <a:rPr lang="en-US" baseline="0" dirty="0" err="1" smtClean="0"/>
              <a:t>replikor</a:t>
            </a:r>
            <a:r>
              <a:rPr lang="en-US" baseline="0" dirty="0" smtClean="0"/>
              <a:t> </a:t>
            </a:r>
            <a:r>
              <a:rPr lang="en-US" baseline="0" dirty="0" err="1" smtClean="0"/>
              <a:t>behövs</a:t>
            </a:r>
            <a:r>
              <a:rPr lang="en-US" baseline="0" dirty="0" smtClean="0"/>
              <a:t>. </a:t>
            </a:r>
            <a:r>
              <a:rPr lang="en-US" baseline="0" dirty="0" err="1" smtClean="0"/>
              <a:t>Därför</a:t>
            </a:r>
            <a:r>
              <a:rPr lang="en-US" baseline="0" dirty="0" smtClean="0"/>
              <a:t> </a:t>
            </a:r>
            <a:r>
              <a:rPr lang="en-US" baseline="0" dirty="0" err="1" smtClean="0"/>
              <a:t>körs</a:t>
            </a:r>
            <a:r>
              <a:rPr lang="en-US" baseline="0" dirty="0" smtClean="0"/>
              <a:t> </a:t>
            </a:r>
            <a:r>
              <a:rPr lang="en-US" baseline="0" dirty="0" err="1" smtClean="0"/>
              <a:t>även</a:t>
            </a:r>
            <a:r>
              <a:rPr lang="en-US" baseline="0" dirty="0" smtClean="0"/>
              <a:t> </a:t>
            </a:r>
            <a:r>
              <a:rPr lang="en-US" baseline="0" dirty="0" err="1" smtClean="0"/>
              <a:t>en</a:t>
            </a:r>
            <a:r>
              <a:rPr lang="en-US" baseline="0" dirty="0" smtClean="0"/>
              <a:t> </a:t>
            </a:r>
            <a:r>
              <a:rPr lang="en-US" baseline="0" dirty="0" err="1" smtClean="0"/>
              <a:t>optmieringsalgoritm</a:t>
            </a:r>
            <a:r>
              <a:rPr lang="en-US" baseline="0" dirty="0" smtClean="0"/>
              <a:t> </a:t>
            </a:r>
            <a:r>
              <a:rPr lang="en-US" baseline="0" dirty="0" err="1" smtClean="0"/>
              <a:t>som</a:t>
            </a:r>
            <a:r>
              <a:rPr lang="en-US" baseline="0" dirty="0" smtClean="0"/>
              <a:t> </a:t>
            </a:r>
            <a:r>
              <a:rPr lang="en-US" baseline="0" dirty="0" err="1" smtClean="0"/>
              <a:t>flyttar</a:t>
            </a:r>
            <a:r>
              <a:rPr lang="en-US" baseline="0" dirty="0" smtClean="0"/>
              <a:t> </a:t>
            </a:r>
            <a:r>
              <a:rPr lang="en-US" baseline="0" dirty="0" err="1" smtClean="0"/>
              <a:t>replikor</a:t>
            </a:r>
            <a:r>
              <a:rPr lang="en-US" baseline="0" dirty="0" smtClean="0"/>
              <a:t> till </a:t>
            </a:r>
            <a:r>
              <a:rPr lang="en-US" baseline="0" dirty="0" err="1" smtClean="0"/>
              <a:t>mer</a:t>
            </a:r>
            <a:r>
              <a:rPr lang="en-US" baseline="0" dirty="0" smtClean="0"/>
              <a:t> </a:t>
            </a:r>
            <a:r>
              <a:rPr lang="en-US" baseline="0" dirty="0" err="1" smtClean="0"/>
              <a:t>tillfärlitliga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tar </a:t>
            </a:r>
            <a:r>
              <a:rPr lang="en-US" baseline="0" dirty="0" err="1" smtClean="0"/>
              <a:t>bort</a:t>
            </a:r>
            <a:r>
              <a:rPr lang="en-US" baseline="0" dirty="0" smtClean="0"/>
              <a:t> </a:t>
            </a:r>
            <a:r>
              <a:rPr lang="en-US" baseline="0" dirty="0" err="1" smtClean="0"/>
              <a:t>onödiga</a:t>
            </a:r>
            <a:r>
              <a:rPr lang="en-US" baseline="0" dirty="0" smtClean="0"/>
              <a:t> </a:t>
            </a:r>
            <a:r>
              <a:rPr lang="en-US" baseline="0" dirty="0" err="1" smtClean="0"/>
              <a:t>replikor</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14213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länge</a:t>
            </a:r>
            <a:r>
              <a:rPr lang="en-US" dirty="0" smtClean="0"/>
              <a:t> </a:t>
            </a:r>
            <a:r>
              <a:rPr lang="en-US" dirty="0" err="1" smtClean="0"/>
              <a:t>det</a:t>
            </a:r>
            <a:r>
              <a:rPr lang="en-US" dirty="0" smtClean="0"/>
              <a:t> </a:t>
            </a:r>
            <a:r>
              <a:rPr lang="en-US" dirty="0" err="1" smtClean="0"/>
              <a:t>finns</a:t>
            </a:r>
            <a:r>
              <a:rPr lang="en-US" dirty="0" smtClean="0"/>
              <a:t> </a:t>
            </a:r>
            <a:r>
              <a:rPr lang="en-US"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så</a:t>
            </a:r>
            <a:r>
              <a:rPr lang="en-US" baseline="0" dirty="0" smtClean="0"/>
              <a:t> </a:t>
            </a:r>
            <a:r>
              <a:rPr lang="en-US" baseline="0" dirty="0" err="1" smtClean="0"/>
              <a:t>flytta</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noderna</a:t>
            </a:r>
            <a:r>
              <a:rPr lang="en-US" baseline="0" dirty="0" smtClean="0"/>
              <a:t> , till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tillgängliga</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Skapa</a:t>
            </a:r>
            <a:r>
              <a:rPr lang="en-US" baseline="0" dirty="0" smtClean="0"/>
              <a:t> </a:t>
            </a:r>
            <a:r>
              <a:rPr lang="en-US" baseline="0" dirty="0" err="1" smtClean="0"/>
              <a:t>först</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och</a:t>
            </a:r>
            <a:r>
              <a:rPr lang="en-US" baseline="0" dirty="0" smtClean="0"/>
              <a:t> ta sedan </a:t>
            </a:r>
            <a:r>
              <a:rPr lang="en-US" baseline="0" dirty="0" err="1" smtClean="0"/>
              <a:t>bort</a:t>
            </a:r>
            <a:r>
              <a:rPr lang="en-US" baseline="0" dirty="0" smtClean="0"/>
              <a:t> den </a:t>
            </a:r>
            <a:r>
              <a:rPr lang="en-US" baseline="0" dirty="0" err="1" smtClean="0"/>
              <a:t>gamla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undvika</a:t>
            </a:r>
            <a:r>
              <a:rPr lang="en-US" baseline="0" dirty="0" smtClean="0"/>
              <a:t> </a:t>
            </a:r>
            <a:r>
              <a:rPr lang="en-US" baseline="0" dirty="0" err="1" smtClean="0"/>
              <a:t>risken</a:t>
            </a:r>
            <a:r>
              <a:rPr lang="en-US" baseline="0" dirty="0" smtClean="0"/>
              <a:t> </a:t>
            </a:r>
            <a:r>
              <a:rPr lang="en-US" baseline="0" dirty="0" err="1" smtClean="0"/>
              <a:t>att</a:t>
            </a:r>
            <a:r>
              <a:rPr lang="en-US" baseline="0" dirty="0" smtClean="0"/>
              <a:t> </a:t>
            </a:r>
            <a:r>
              <a:rPr lang="en-US" baseline="0" dirty="0" err="1" smtClean="0"/>
              <a:t>undergå</a:t>
            </a:r>
            <a:r>
              <a:rPr lang="en-US" baseline="0" dirty="0" smtClean="0"/>
              <a:t> den </a:t>
            </a:r>
            <a:r>
              <a:rPr lang="en-US" baseline="0" dirty="0" err="1" smtClean="0"/>
              <a:t>önskade</a:t>
            </a:r>
            <a:r>
              <a:rPr lang="en-US" baseline="0" dirty="0" smtClean="0"/>
              <a:t> </a:t>
            </a:r>
            <a:r>
              <a:rPr lang="en-US" baseline="0" dirty="0" err="1" smtClean="0"/>
              <a:t>tillfrlitligheten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0277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är</a:t>
            </a:r>
            <a:r>
              <a:rPr lang="en-US" dirty="0" smtClean="0"/>
              <a:t> </a:t>
            </a:r>
            <a:r>
              <a:rPr lang="en-US" dirty="0" err="1" smtClean="0"/>
              <a:t>dagens</a:t>
            </a:r>
            <a:r>
              <a:rPr lang="en-US" dirty="0" smtClean="0"/>
              <a:t> agenda.</a:t>
            </a:r>
          </a:p>
          <a:p>
            <a:endParaRPr lang="en-US" dirty="0" smtClean="0"/>
          </a:p>
          <a:p>
            <a:r>
              <a:rPr lang="en-US" dirty="0" smtClean="0"/>
              <a:t>Vi</a:t>
            </a:r>
            <a:r>
              <a:rPr lang="en-US" baseline="0" dirty="0" smtClean="0"/>
              <a:t> </a:t>
            </a:r>
            <a:r>
              <a:rPr lang="en-US" baseline="0" dirty="0" err="1" smtClean="0"/>
              <a:t>börjar</a:t>
            </a:r>
            <a:r>
              <a:rPr lang="en-US" baseline="0" dirty="0" smtClean="0"/>
              <a:t> med </a:t>
            </a:r>
            <a:r>
              <a:rPr lang="en-US" baseline="0" dirty="0" err="1" smtClean="0"/>
              <a:t>att</a:t>
            </a:r>
            <a:r>
              <a:rPr lang="en-US" baseline="0" dirty="0" smtClean="0"/>
              <a:t> </a:t>
            </a:r>
            <a:r>
              <a:rPr lang="en-US" baseline="0" dirty="0" err="1" smtClean="0"/>
              <a:t>berätta</a:t>
            </a:r>
            <a:r>
              <a:rPr lang="en-US" baseline="0" dirty="0" smtClean="0"/>
              <a:t> </a:t>
            </a:r>
            <a:r>
              <a:rPr lang="en-US" baseline="0" dirty="0" err="1" smtClean="0"/>
              <a:t>varför</a:t>
            </a:r>
            <a:r>
              <a:rPr lang="en-US" baseline="0" dirty="0" smtClean="0"/>
              <a:t> </a:t>
            </a:r>
            <a:r>
              <a:rPr lang="en-US" baseline="0" dirty="0" err="1" smtClean="0"/>
              <a:t>vårt</a:t>
            </a:r>
            <a:r>
              <a:rPr lang="en-US" baseline="0" dirty="0" smtClean="0"/>
              <a:t> </a:t>
            </a:r>
            <a:r>
              <a:rPr lang="en-US" baseline="0" dirty="0" err="1" smtClean="0"/>
              <a:t>exjobb</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intresse</a:t>
            </a:r>
            <a:r>
              <a:rPr lang="en-US" baseline="0" dirty="0" smtClean="0"/>
              <a:t>, </a:t>
            </a:r>
            <a:r>
              <a:rPr lang="en-US" baseline="0" dirty="0" err="1" smtClean="0"/>
              <a:t>och</a:t>
            </a:r>
            <a:r>
              <a:rPr lang="en-US" baseline="0" dirty="0" smtClean="0"/>
              <a:t> </a:t>
            </a:r>
            <a:r>
              <a:rPr lang="en-US" baseline="0" dirty="0" err="1" smtClean="0"/>
              <a:t>vad</a:t>
            </a:r>
            <a:r>
              <a:rPr lang="en-US" baseline="0" dirty="0" smtClean="0"/>
              <a:t> </a:t>
            </a:r>
            <a:r>
              <a:rPr lang="en-US" baseline="0" dirty="0" err="1" smtClean="0"/>
              <a:t>målet</a:t>
            </a:r>
            <a:r>
              <a:rPr lang="en-US" baseline="0" dirty="0" smtClean="0"/>
              <a:t> </a:t>
            </a:r>
            <a:r>
              <a:rPr lang="en-US" baseline="0" dirty="0" err="1" smtClean="0"/>
              <a:t>har</a:t>
            </a:r>
            <a:r>
              <a:rPr lang="en-US" baseline="0" dirty="0" smtClean="0"/>
              <a:t> </a:t>
            </a:r>
            <a:r>
              <a:rPr lang="en-US" baseline="0" dirty="0" err="1" smtClean="0"/>
              <a:t>varit</a:t>
            </a:r>
            <a:r>
              <a:rPr lang="en-US" baseline="0" dirty="0" smtClean="0"/>
              <a:t>, </a:t>
            </a:r>
            <a:r>
              <a:rPr lang="en-US" baseline="0" dirty="0" err="1" smtClean="0"/>
              <a:t>och</a:t>
            </a:r>
            <a:r>
              <a:rPr lang="en-US" baseline="0" dirty="0" smtClean="0"/>
              <a:t> </a:t>
            </a:r>
            <a:r>
              <a:rPr lang="en-US" baseline="0" dirty="0" err="1" smtClean="0"/>
              <a:t>berör</a:t>
            </a:r>
            <a:r>
              <a:rPr lang="en-US" baseline="0" dirty="0" smtClean="0"/>
              <a:t> </a:t>
            </a:r>
            <a:r>
              <a:rPr lang="en-US" baseline="0" dirty="0" err="1" smtClean="0"/>
              <a:t>då</a:t>
            </a:r>
            <a:r>
              <a:rPr lang="en-US" baseline="0" dirty="0" smtClean="0"/>
              <a:t> </a:t>
            </a:r>
            <a:r>
              <a:rPr lang="en-US" baseline="0" dirty="0" err="1" smtClean="0"/>
              <a:t>även</a:t>
            </a:r>
            <a:r>
              <a:rPr lang="en-US" baseline="0" dirty="0" smtClean="0"/>
              <a:t> lite </a:t>
            </a:r>
            <a:r>
              <a:rPr lang="en-US" baseline="0" dirty="0" err="1" smtClean="0"/>
              <a:t>av</a:t>
            </a:r>
            <a:r>
              <a:rPr lang="en-US" baseline="0" dirty="0" smtClean="0"/>
              <a:t> </a:t>
            </a:r>
            <a:r>
              <a:rPr lang="en-US" baseline="0" dirty="0" err="1" smtClean="0"/>
              <a:t>tidigare</a:t>
            </a:r>
            <a:r>
              <a:rPr lang="en-US" baseline="0" dirty="0" smtClean="0"/>
              <a:t> men </a:t>
            </a:r>
            <a:r>
              <a:rPr lang="en-US" baseline="0" dirty="0" err="1" smtClean="0"/>
              <a:t>relaterade</a:t>
            </a:r>
            <a:r>
              <a:rPr lang="en-US" baseline="0" dirty="0" smtClean="0"/>
              <a:t> </a:t>
            </a:r>
            <a:r>
              <a:rPr lang="en-US" baseline="0" dirty="0" err="1" smtClean="0"/>
              <a:t>arbeten</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beskriver</a:t>
            </a:r>
            <a:r>
              <a:rPr lang="en-US" baseline="0" dirty="0" smtClean="0"/>
              <a:t> vi de </a:t>
            </a:r>
            <a:r>
              <a:rPr lang="en-US" baseline="0" dirty="0" err="1" smtClean="0"/>
              <a:t>förutsättningar</a:t>
            </a:r>
            <a:r>
              <a:rPr lang="en-US" baseline="0" dirty="0" smtClean="0"/>
              <a:t> </a:t>
            </a:r>
            <a:r>
              <a:rPr lang="en-US" baseline="0" dirty="0" err="1" smtClean="0"/>
              <a:t>som</a:t>
            </a:r>
            <a:r>
              <a:rPr lang="en-US" baseline="0" dirty="0" smtClean="0"/>
              <a:t> vi </a:t>
            </a:r>
            <a:r>
              <a:rPr lang="en-US" baseline="0" dirty="0" err="1" smtClean="0"/>
              <a:t>antar</a:t>
            </a:r>
            <a:r>
              <a:rPr lang="en-US" baseline="0" dirty="0" smtClean="0"/>
              <a:t> </a:t>
            </a:r>
            <a:r>
              <a:rPr lang="en-US" baseline="0" dirty="0" err="1" smtClean="0"/>
              <a:t>råder</a:t>
            </a:r>
            <a:r>
              <a:rPr lang="en-US" baseline="0" dirty="0" smtClean="0"/>
              <a:t>, </a:t>
            </a:r>
            <a:r>
              <a:rPr lang="en-US" baseline="0" dirty="0" err="1" smtClean="0"/>
              <a:t>angående</a:t>
            </a:r>
            <a:r>
              <a:rPr lang="en-US" baseline="0" dirty="0" smtClean="0"/>
              <a:t> </a:t>
            </a:r>
            <a:r>
              <a:rPr lang="en-US" baseline="0" dirty="0" err="1" smtClean="0"/>
              <a:t>exekveringsmiljö</a:t>
            </a:r>
            <a:r>
              <a:rPr lang="en-US" baseline="0" dirty="0" smtClean="0"/>
              <a:t> </a:t>
            </a:r>
            <a:r>
              <a:rPr lang="en-US" baseline="0" dirty="0" err="1" smtClean="0"/>
              <a:t>samt</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fel</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inträffa</a:t>
            </a:r>
            <a:endParaRPr lang="en-US" baseline="0" dirty="0" smtClean="0"/>
          </a:p>
          <a:p>
            <a:endParaRPr lang="en-US" baseline="0" dirty="0" smtClean="0"/>
          </a:p>
          <a:p>
            <a:r>
              <a:rPr lang="en-US" baseline="0" dirty="0" err="1" smtClean="0"/>
              <a:t>Vidare</a:t>
            </a:r>
            <a:r>
              <a:rPr lang="en-US" baseline="0" dirty="0" smtClean="0"/>
              <a:t> </a:t>
            </a:r>
            <a:r>
              <a:rPr lang="en-US" baseline="0" dirty="0" err="1" smtClean="0"/>
              <a:t>beskriver</a:t>
            </a:r>
            <a:r>
              <a:rPr lang="en-US" baseline="0" dirty="0" smtClean="0"/>
              <a:t> vi en </a:t>
            </a:r>
            <a:r>
              <a:rPr lang="en-US" baseline="0" dirty="0" err="1" smtClean="0"/>
              <a:t>tillförlitlighetsmodell</a:t>
            </a:r>
            <a:r>
              <a:rPr lang="en-US" baseline="0" dirty="0" smtClean="0"/>
              <a:t> </a:t>
            </a:r>
            <a:r>
              <a:rPr lang="en-US" baseline="0" dirty="0" err="1" smtClean="0"/>
              <a:t>som</a:t>
            </a:r>
            <a:r>
              <a:rPr lang="en-US" baseline="0" dirty="0" smtClean="0"/>
              <a:t> </a:t>
            </a:r>
            <a:r>
              <a:rPr lang="en-US" baseline="0" dirty="0" err="1" smtClean="0"/>
              <a:t>beskriver</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nod </a:t>
            </a:r>
            <a:r>
              <a:rPr lang="en-US" baseline="0" dirty="0" err="1" smtClean="0"/>
              <a:t>och</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a:t>
            </a:r>
            <a:r>
              <a:rPr lang="en-US" baseline="0" dirty="0" err="1" smtClean="0"/>
              <a:t>flera</a:t>
            </a:r>
            <a:r>
              <a:rPr lang="en-US" baseline="0" dirty="0" smtClean="0"/>
              <a:t> </a:t>
            </a:r>
            <a:r>
              <a:rPr lang="en-US" baseline="0" dirty="0" err="1" smtClean="0"/>
              <a:t>noder</a:t>
            </a:r>
            <a:endParaRPr lang="en-US" baseline="0" dirty="0" smtClean="0"/>
          </a:p>
          <a:p>
            <a:endParaRPr lang="en-US" baseline="0" dirty="0" smtClean="0"/>
          </a:p>
          <a:p>
            <a:r>
              <a:rPr lang="en-US" baseline="0" dirty="0" err="1" smtClean="0"/>
              <a:t>Därefter</a:t>
            </a:r>
            <a:r>
              <a:rPr lang="en-US" baseline="0" dirty="0" smtClean="0"/>
              <a:t> </a:t>
            </a:r>
            <a:r>
              <a:rPr lang="en-US" baseline="0" dirty="0" err="1" smtClean="0"/>
              <a:t>kommer</a:t>
            </a:r>
            <a:r>
              <a:rPr lang="en-US" baseline="0" dirty="0" smtClean="0"/>
              <a:t> vi in </a:t>
            </a:r>
            <a:r>
              <a:rPr lang="en-US" baseline="0" dirty="0" err="1" smtClean="0"/>
              <a:t>på</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a:t>
            </a:r>
            <a:r>
              <a:rPr lang="en-US" baseline="0" dirty="0" smtClean="0"/>
              <a:t> </a:t>
            </a:r>
            <a:r>
              <a:rPr lang="en-US" baseline="0" dirty="0" err="1" smtClean="0"/>
              <a:t>tillförse</a:t>
            </a:r>
            <a:r>
              <a:rPr lang="en-US" baseline="0" dirty="0" smtClean="0"/>
              <a:t> en </a:t>
            </a:r>
            <a:r>
              <a:rPr lang="en-US" baseline="0" dirty="0" err="1" smtClean="0"/>
              <a:t>viss</a:t>
            </a:r>
            <a:r>
              <a:rPr lang="en-US" baseline="0" dirty="0" smtClean="0"/>
              <a:t> </a:t>
            </a:r>
            <a:r>
              <a:rPr lang="en-US" baseline="0" dirty="0" err="1" smtClean="0"/>
              <a:t>tillförlitlighet</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tillförlitligheten</a:t>
            </a:r>
            <a:r>
              <a:rPr lang="en-US" baseline="0" dirty="0" smtClean="0"/>
              <a:t> </a:t>
            </a:r>
            <a:r>
              <a:rPr lang="en-US" baseline="0" dirty="0" err="1" smtClean="0"/>
              <a:t>tillgodoses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fel</a:t>
            </a:r>
            <a:r>
              <a:rPr lang="en-US" baseline="0" dirty="0" smtClean="0"/>
              <a:t> </a:t>
            </a:r>
            <a:r>
              <a:rPr lang="en-US" baseline="0" dirty="0" err="1" smtClean="0"/>
              <a:t>skapa</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och</a:t>
            </a:r>
            <a:r>
              <a:rPr lang="en-US" baseline="0" dirty="0" smtClean="0"/>
              <a:t>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a:t>
            </a:r>
            <a:r>
              <a:rPr lang="en-US" baseline="0" dirty="0" err="1" smtClean="0"/>
              <a:t>används</a:t>
            </a:r>
            <a:endParaRPr lang="en-US" baseline="0" dirty="0" smtClean="0"/>
          </a:p>
          <a:p>
            <a:endParaRPr lang="en-US" baseline="0" dirty="0" smtClean="0"/>
          </a:p>
          <a:p>
            <a:r>
              <a:rPr lang="en-US" baseline="0" dirty="0" smtClean="0"/>
              <a:t>Sedan </a:t>
            </a:r>
            <a:r>
              <a:rPr lang="en-US" baseline="0" dirty="0" err="1" smtClean="0"/>
              <a:t>beskriver</a:t>
            </a:r>
            <a:r>
              <a:rPr lang="en-US" baseline="0" dirty="0" smtClean="0"/>
              <a:t> vi </a:t>
            </a:r>
            <a:r>
              <a:rPr lang="en-US" baseline="0" dirty="0" err="1" smtClean="0"/>
              <a:t>kort</a:t>
            </a:r>
            <a:r>
              <a:rPr lang="en-US" baseline="0" dirty="0" smtClean="0"/>
              <a:t> </a:t>
            </a:r>
            <a:r>
              <a:rPr lang="en-US" baseline="0" dirty="0" err="1" smtClean="0"/>
              <a:t>hur</a:t>
            </a:r>
            <a:r>
              <a:rPr lang="en-US" baseline="0" dirty="0" smtClean="0"/>
              <a:t> vi </a:t>
            </a:r>
            <a:r>
              <a:rPr lang="en-US" baseline="0" dirty="0" err="1" smtClean="0"/>
              <a:t>använt</a:t>
            </a:r>
            <a:r>
              <a:rPr lang="en-US" baseline="0" dirty="0" smtClean="0"/>
              <a:t> Calvin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implementera</a:t>
            </a:r>
            <a:r>
              <a:rPr lang="en-US" baseline="0" dirty="0" smtClean="0"/>
              <a:t> </a:t>
            </a:r>
            <a:r>
              <a:rPr lang="en-US" baseline="0" dirty="0" err="1" smtClean="0"/>
              <a:t>modellen</a:t>
            </a:r>
            <a:r>
              <a:rPr lang="en-US" baseline="0" dirty="0" smtClean="0"/>
              <a:t>, </a:t>
            </a:r>
            <a:r>
              <a:rPr lang="en-US" baseline="0" dirty="0" err="1" smtClean="0"/>
              <a:t>samt</a:t>
            </a:r>
            <a:r>
              <a:rPr lang="en-US" baseline="0" dirty="0" smtClean="0"/>
              <a:t> </a:t>
            </a:r>
            <a:r>
              <a:rPr lang="en-US" baseline="0" dirty="0" err="1" smtClean="0"/>
              <a:t>vilka</a:t>
            </a:r>
            <a:r>
              <a:rPr lang="en-US" baseline="0" dirty="0" smtClean="0"/>
              <a:t> experiment vi </a:t>
            </a:r>
            <a:r>
              <a:rPr lang="en-US" baseline="0" dirty="0" err="1" smtClean="0"/>
              <a:t>utfört</a:t>
            </a:r>
            <a:r>
              <a:rPr lang="en-US" baseline="0" dirty="0" smtClean="0"/>
              <a:t> </a:t>
            </a:r>
            <a:r>
              <a:rPr lang="en-US" baseline="0" dirty="0" err="1" smtClean="0"/>
              <a:t>och</a:t>
            </a:r>
            <a:r>
              <a:rPr lang="en-US" baseline="0" dirty="0" smtClean="0"/>
              <a:t> </a:t>
            </a:r>
            <a:r>
              <a:rPr lang="en-US" baseline="0" dirty="0" err="1" smtClean="0"/>
              <a:t>vilka</a:t>
            </a:r>
            <a:r>
              <a:rPr lang="en-US" baseline="0" dirty="0" smtClean="0"/>
              <a:t> </a:t>
            </a:r>
            <a:r>
              <a:rPr lang="en-US" baseline="0" dirty="0" err="1" smtClean="0"/>
              <a:t>resultat</a:t>
            </a:r>
            <a:r>
              <a:rPr lang="en-US" baseline="0" dirty="0" smtClean="0"/>
              <a:t> vi </a:t>
            </a:r>
            <a:r>
              <a:rPr lang="en-US" baseline="0" dirty="0" err="1" smtClean="0"/>
              <a:t>fick</a:t>
            </a:r>
            <a:r>
              <a:rPr lang="en-US" baseline="0" dirty="0" smtClean="0"/>
              <a:t>.</a:t>
            </a:r>
          </a:p>
          <a:p>
            <a:endParaRPr lang="en-US" baseline="0" dirty="0" smtClean="0"/>
          </a:p>
          <a:p>
            <a:r>
              <a:rPr lang="en-US" baseline="0" dirty="0" err="1" smtClean="0"/>
              <a:t>Avslutningsvis</a:t>
            </a:r>
            <a:r>
              <a:rPr lang="en-US" baseline="0" dirty="0" smtClean="0"/>
              <a:t> </a:t>
            </a:r>
            <a:r>
              <a:rPr lang="en-US" baseline="0" dirty="0" err="1" smtClean="0"/>
              <a:t>har</a:t>
            </a:r>
            <a:r>
              <a:rPr lang="en-US" baseline="0" dirty="0" smtClean="0"/>
              <a:t> vi lite </a:t>
            </a:r>
            <a:r>
              <a:rPr lang="en-US" baseline="0" dirty="0" err="1" smtClean="0"/>
              <a:t>diskussion</a:t>
            </a:r>
            <a:r>
              <a:rPr lang="en-US" baseline="0" dirty="0" smtClean="0"/>
              <a:t> </a:t>
            </a:r>
            <a:r>
              <a:rPr lang="en-US" baseline="0" dirty="0" err="1" smtClean="0"/>
              <a:t>och</a:t>
            </a:r>
            <a:r>
              <a:rPr lang="en-US" baseline="0" dirty="0" smtClean="0"/>
              <a:t> </a:t>
            </a:r>
            <a:r>
              <a:rPr lang="en-US" baseline="0" dirty="0" err="1" smtClean="0"/>
              <a:t>förslag</a:t>
            </a:r>
            <a:r>
              <a:rPr lang="en-US" baseline="0" dirty="0" smtClean="0"/>
              <a:t> </a:t>
            </a:r>
            <a:r>
              <a:rPr lang="en-US" baseline="0" dirty="0" err="1" smtClean="0"/>
              <a:t>på</a:t>
            </a:r>
            <a:r>
              <a:rPr lang="en-US" baseline="0" dirty="0" smtClean="0"/>
              <a:t> future work</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a:t>
            </a:fld>
            <a:endParaRPr lang="en-US"/>
          </a:p>
        </p:txBody>
      </p:sp>
    </p:spTree>
    <p:extLst>
      <p:ext uri="{BB962C8B-B14F-4D97-AF65-F5344CB8AC3E}">
        <p14:creationId xmlns:p14="http://schemas.microsoft.com/office/powerpoint/2010/main" val="108468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Därefter</a:t>
            </a:r>
            <a:r>
              <a:rPr lang="en-US" dirty="0" smtClean="0"/>
              <a:t>, </a:t>
            </a:r>
            <a:r>
              <a:rPr lang="en-US" dirty="0" err="1" smtClean="0"/>
              <a:t>när</a:t>
            </a:r>
            <a:r>
              <a:rPr lang="en-US" dirty="0" smtClean="0"/>
              <a:t> vi </a:t>
            </a:r>
            <a:r>
              <a:rPr lang="en-US" dirty="0" err="1" smtClean="0"/>
              <a:t>flyttat</a:t>
            </a:r>
            <a:r>
              <a:rPr lang="en-US" dirty="0" smtClean="0"/>
              <a:t> </a:t>
            </a:r>
            <a:r>
              <a:rPr lang="en-US" dirty="0" err="1" smtClean="0"/>
              <a:t>alla</a:t>
            </a:r>
            <a:r>
              <a:rPr lang="en-US" dirty="0" smtClean="0"/>
              <a:t> </a:t>
            </a:r>
            <a:r>
              <a:rPr lang="en-US" dirty="0" err="1" smtClean="0"/>
              <a:t>replikor</a:t>
            </a:r>
            <a:r>
              <a:rPr lang="en-US" dirty="0" smtClean="0"/>
              <a:t> till de</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så</a:t>
            </a:r>
            <a:r>
              <a:rPr lang="en-US" baseline="0" dirty="0" smtClean="0"/>
              <a:t> </a:t>
            </a:r>
            <a:r>
              <a:rPr lang="en-US" baseline="0" dirty="0" err="1" smtClean="0"/>
              <a:t>kanske</a:t>
            </a:r>
            <a:r>
              <a:rPr lang="en-US" baseline="0" dirty="0" smtClean="0"/>
              <a:t> vi </a:t>
            </a:r>
            <a:r>
              <a:rPr lang="en-US" baseline="0" dirty="0" err="1" smtClean="0"/>
              <a:t>inte</a:t>
            </a:r>
            <a:r>
              <a:rPr lang="en-US" baseline="0" dirty="0" smtClean="0"/>
              <a:t> </a:t>
            </a:r>
            <a:r>
              <a:rPr lang="en-US" baseline="0" dirty="0" err="1" smtClean="0"/>
              <a:t>behöver</a:t>
            </a:r>
            <a:r>
              <a:rPr lang="en-US" baseline="0" dirty="0" smtClean="0"/>
              <a:t> </a:t>
            </a:r>
            <a:r>
              <a:rPr lang="en-US" baseline="0" dirty="0" err="1" smtClean="0"/>
              <a:t>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längre</a:t>
            </a:r>
            <a:r>
              <a:rPr lang="en-US" baseline="0" dirty="0" smtClean="0"/>
              <a:t>.</a:t>
            </a:r>
          </a:p>
          <a:p>
            <a:endParaRPr lang="en-US" baseline="0" dirty="0" smtClean="0"/>
          </a:p>
          <a:p>
            <a:r>
              <a:rPr lang="en-US" baseline="0" dirty="0" err="1" smtClean="0"/>
              <a:t>Därför</a:t>
            </a:r>
            <a:r>
              <a:rPr lang="en-US" baseline="0" dirty="0" smtClean="0"/>
              <a:t>, </a:t>
            </a:r>
            <a:r>
              <a:rPr lang="en-US" baseline="0" dirty="0" err="1" smtClean="0"/>
              <a:t>så</a:t>
            </a:r>
            <a:r>
              <a:rPr lang="en-US" baseline="0" dirty="0" smtClean="0"/>
              <a:t> </a:t>
            </a:r>
            <a:r>
              <a:rPr lang="en-US" baseline="0" dirty="0" err="1" smtClean="0"/>
              <a:t>tas</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bort</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172583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Antag</a:t>
            </a:r>
            <a:r>
              <a:rPr lang="en-US" baseline="0" dirty="0" smtClean="0"/>
              <a:t> </a:t>
            </a:r>
            <a:r>
              <a:rPr lang="en-US" baseline="0" dirty="0" err="1" smtClean="0"/>
              <a:t>att</a:t>
            </a:r>
            <a:r>
              <a:rPr lang="en-US" baseline="0" dirty="0" smtClean="0"/>
              <a:t> vi </a:t>
            </a:r>
            <a:r>
              <a:rPr lang="en-US" baseline="0" dirty="0" err="1" smtClean="0"/>
              <a:t>har</a:t>
            </a:r>
            <a:r>
              <a:rPr lang="en-US" baseline="0" dirty="0" smtClean="0"/>
              <a:t> </a:t>
            </a:r>
            <a:r>
              <a:rPr lang="en-US" baseline="0" dirty="0" err="1" smtClean="0"/>
              <a:t>samma</a:t>
            </a:r>
            <a:r>
              <a:rPr lang="en-US" baseline="0" dirty="0" smtClean="0"/>
              <a:t> situation </a:t>
            </a:r>
            <a:r>
              <a:rPr lang="en-US" baseline="0" dirty="0" err="1" smtClean="0"/>
              <a:t>som</a:t>
            </a:r>
            <a:r>
              <a:rPr lang="en-US" baseline="0" dirty="0" smtClean="0"/>
              <a:t> </a:t>
            </a:r>
            <a:r>
              <a:rPr lang="en-US" baseline="0" dirty="0" err="1" smtClean="0"/>
              <a:t>tidigare</a:t>
            </a:r>
            <a:r>
              <a:rPr lang="en-US" baseline="0" dirty="0" smtClean="0"/>
              <a:t>, med 3 </a:t>
            </a:r>
            <a:r>
              <a:rPr lang="en-US" baseline="0" dirty="0" err="1" smtClean="0"/>
              <a:t>replikor</a:t>
            </a:r>
            <a:r>
              <a:rPr lang="en-US" baseline="0" dirty="0" smtClean="0"/>
              <a:t> </a:t>
            </a:r>
            <a:r>
              <a:rPr lang="en-US" baseline="0" dirty="0" err="1" smtClean="0"/>
              <a:t>på</a:t>
            </a:r>
            <a:r>
              <a:rPr lang="en-US" baseline="0" dirty="0" smtClean="0"/>
              <a:t> A, C, </a:t>
            </a:r>
            <a:r>
              <a:rPr lang="en-US" baseline="0" dirty="0" err="1" smtClean="0"/>
              <a:t>och</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716914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Efter</a:t>
            </a:r>
            <a:r>
              <a:rPr lang="en-US" dirty="0" smtClean="0"/>
              <a:t> </a:t>
            </a:r>
            <a:r>
              <a:rPr lang="en-US" dirty="0" err="1" smtClean="0"/>
              <a:t>ett</a:t>
            </a:r>
            <a:r>
              <a:rPr lang="en-US" dirty="0" smtClean="0"/>
              <a:t> tag, </a:t>
            </a:r>
            <a:r>
              <a:rPr lang="en-US" dirty="0" err="1" smtClean="0"/>
              <a:t>så</a:t>
            </a:r>
            <a:r>
              <a:rPr lang="en-US" dirty="0" smtClean="0"/>
              <a:t> </a:t>
            </a:r>
            <a:r>
              <a:rPr lang="en-US" dirty="0" err="1" smtClean="0"/>
              <a:t>har</a:t>
            </a:r>
            <a:r>
              <a:rPr lang="en-US" dirty="0" smtClean="0"/>
              <a:t> en </a:t>
            </a:r>
            <a:r>
              <a:rPr lang="en-US" dirty="0" err="1" smtClean="0"/>
              <a:t>ny</a:t>
            </a:r>
            <a:r>
              <a:rPr lang="en-US" dirty="0" smtClean="0"/>
              <a:t> nod </a:t>
            </a:r>
            <a:r>
              <a:rPr lang="en-US" dirty="0" err="1" smtClean="0"/>
              <a:t>tillkommit</a:t>
            </a:r>
            <a:r>
              <a:rPr lang="en-US" dirty="0" smtClean="0"/>
              <a:t>,</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vi </a:t>
            </a:r>
            <a:r>
              <a:rPr lang="en-US" baseline="0" dirty="0" err="1" smtClean="0"/>
              <a:t>redan</a:t>
            </a:r>
            <a:r>
              <a:rPr lang="en-US" baseline="0" dirty="0" smtClean="0"/>
              <a:t> </a:t>
            </a:r>
            <a:r>
              <a:rPr lang="en-US" baseline="0" dirty="0" err="1" smtClean="0"/>
              <a:t>har</a:t>
            </a:r>
            <a:r>
              <a:rPr lang="en-US" baseline="0" dirty="0" smtClean="0"/>
              <a:t>, </a:t>
            </a:r>
            <a:r>
              <a:rPr lang="en-US" baseline="0" dirty="0" err="1" smtClean="0"/>
              <a:t>dvs</a:t>
            </a:r>
            <a:r>
              <a:rPr lang="en-US" baseline="0" dirty="0" smtClean="0"/>
              <a:t> D.</a:t>
            </a:r>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143451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baseline="0" dirty="0" smtClean="0"/>
              <a:t> </a:t>
            </a:r>
            <a:r>
              <a:rPr lang="en-US" baseline="0" dirty="0" err="1" smtClean="0"/>
              <a:t>skapar</a:t>
            </a:r>
            <a:r>
              <a:rPr lang="en-US" baseline="0" dirty="0" smtClean="0"/>
              <a:t> vi </a:t>
            </a:r>
            <a:r>
              <a:rPr lang="en-US" baseline="0" dirty="0" err="1" smtClean="0"/>
              <a:t>först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12738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dirty="0" smtClean="0"/>
              <a:t> </a:t>
            </a:r>
            <a:r>
              <a:rPr lang="en-US" dirty="0" err="1" smtClean="0"/>
              <a:t>därefter</a:t>
            </a:r>
            <a:r>
              <a:rPr lang="en-US" baseline="0" dirty="0" smtClean="0"/>
              <a:t> tar vi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814608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Och</a:t>
            </a:r>
            <a:r>
              <a:rPr lang="en-US" baseline="0" dirty="0" smtClean="0"/>
              <a:t> </a:t>
            </a:r>
            <a:r>
              <a:rPr lang="en-US" baseline="0" dirty="0" err="1" smtClean="0"/>
              <a:t>så</a:t>
            </a:r>
            <a:r>
              <a:rPr lang="en-US" baseline="0" dirty="0" smtClean="0"/>
              <a:t> </a:t>
            </a:r>
            <a:r>
              <a:rPr lang="en-US" baseline="0" dirty="0" err="1" smtClean="0"/>
              <a:t>kollar</a:t>
            </a:r>
            <a:r>
              <a:rPr lang="en-US" baseline="0" dirty="0" smtClean="0"/>
              <a:t> vi </a:t>
            </a:r>
            <a:r>
              <a:rPr lang="en-US" baseline="0" dirty="0" err="1" smtClean="0"/>
              <a:t>igen</a:t>
            </a:r>
            <a:r>
              <a:rPr lang="en-US" baseline="0" dirty="0" smtClean="0"/>
              <a:t> om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I </a:t>
            </a:r>
            <a:r>
              <a:rPr lang="en-US" baseline="0" dirty="0" err="1" smtClean="0"/>
              <a:t>detta</a:t>
            </a:r>
            <a:r>
              <a:rPr lang="en-US" baseline="0" dirty="0" smtClean="0"/>
              <a:t> </a:t>
            </a:r>
            <a:r>
              <a:rPr lang="en-US" baseline="0" dirty="0" err="1" smtClean="0"/>
              <a:t>fallet</a:t>
            </a:r>
            <a:r>
              <a:rPr lang="en-US" baseline="0" dirty="0" smtClean="0"/>
              <a:t> D, </a:t>
            </a:r>
            <a:r>
              <a:rPr lang="en-US" baseline="0" dirty="0" err="1" smtClean="0"/>
              <a:t>är</a:t>
            </a:r>
            <a:r>
              <a:rPr lang="en-US" baseline="0" dirty="0" smtClean="0"/>
              <a:t> </a:t>
            </a:r>
            <a:r>
              <a:rPr lang="en-US" baseline="0" dirty="0" err="1" smtClean="0"/>
              <a:t>mer</a:t>
            </a:r>
            <a:r>
              <a:rPr lang="en-US" baseline="0" dirty="0" smtClean="0"/>
              <a:t> </a:t>
            </a:r>
            <a:r>
              <a:rPr lang="en-US" baseline="0" dirty="0" err="1" smtClean="0"/>
              <a:t>tillförlitlig</a:t>
            </a:r>
            <a:r>
              <a:rPr lang="en-US" baseline="0" dirty="0" smtClean="0"/>
              <a:t> </a:t>
            </a:r>
            <a:r>
              <a:rPr lang="en-US" baseline="0" dirty="0" err="1" smtClean="0"/>
              <a:t>än</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av</a:t>
            </a:r>
            <a:r>
              <a:rPr lang="en-US" baseline="0" dirty="0" smtClean="0"/>
              <a:t> de </a:t>
            </a:r>
            <a:r>
              <a:rPr lang="en-US" baseline="0" dirty="0" err="1" smtClean="0"/>
              <a:t>nuvarande</a:t>
            </a:r>
            <a:r>
              <a:rPr lang="en-US" baseline="0" dirty="0" smtClean="0"/>
              <a:t>, </a:t>
            </a:r>
            <a:r>
              <a:rPr lang="en-US" baseline="0" dirty="0" err="1" smtClean="0"/>
              <a:t>dvs</a:t>
            </a:r>
            <a:r>
              <a:rPr lang="en-US" baseline="0" dirty="0" smtClean="0"/>
              <a:t> A. </a:t>
            </a:r>
            <a:r>
              <a:rPr lang="en-US" baseline="0" dirty="0" err="1" smtClean="0"/>
              <a:t>Det</a:t>
            </a:r>
            <a:r>
              <a:rPr lang="en-US" baseline="0" dirty="0" smtClean="0"/>
              <a:t> </a:t>
            </a:r>
            <a:r>
              <a:rPr lang="en-US" baseline="0" dirty="0" err="1" smtClean="0"/>
              <a:t>är</a:t>
            </a:r>
            <a:r>
              <a:rPr lang="en-US" baseline="0" dirty="0" smtClean="0"/>
              <a:t> den </a:t>
            </a:r>
            <a:r>
              <a:rPr lang="en-US" baseline="0" dirty="0" err="1" smtClean="0"/>
              <a:t>inte</a:t>
            </a:r>
            <a:r>
              <a:rPr lang="en-US" baseline="0" dirty="0" smtClean="0"/>
              <a:t>, </a:t>
            </a:r>
            <a:r>
              <a:rPr lang="en-US" baseline="0" dirty="0" err="1" smtClean="0"/>
              <a:t>då</a:t>
            </a:r>
            <a:r>
              <a:rPr lang="en-US" baseline="0" dirty="0" smtClean="0"/>
              <a:t> </a:t>
            </a:r>
            <a:r>
              <a:rPr lang="en-US" baseline="0" dirty="0" err="1" smtClean="0"/>
              <a:t>är</a:t>
            </a:r>
            <a:r>
              <a:rPr lang="en-US" baseline="0" dirty="0" smtClean="0"/>
              <a:t> vi </a:t>
            </a:r>
            <a:r>
              <a:rPr lang="en-US" baseline="0" dirty="0" err="1" smtClean="0"/>
              <a:t>klara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25</a:t>
            </a:fld>
            <a:endParaRPr lang="en-US"/>
          </a:p>
        </p:txBody>
      </p:sp>
    </p:spTree>
    <p:extLst>
      <p:ext uri="{BB962C8B-B14F-4D97-AF65-F5344CB8AC3E}">
        <p14:creationId xmlns:p14="http://schemas.microsoft.com/office/powerpoint/2010/main" val="30812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Då</a:t>
            </a:r>
            <a:r>
              <a:rPr lang="en-US" dirty="0" smtClean="0"/>
              <a:t> </a:t>
            </a:r>
            <a:r>
              <a:rPr lang="en-US" dirty="0" err="1" smtClean="0"/>
              <a:t>går</a:t>
            </a:r>
            <a:r>
              <a:rPr lang="en-US" baseline="0" dirty="0" smtClean="0"/>
              <a:t> vi </a:t>
            </a:r>
            <a:r>
              <a:rPr lang="en-US" baseline="0" dirty="0" err="1" smtClean="0"/>
              <a:t>vidare</a:t>
            </a:r>
            <a:r>
              <a:rPr lang="en-US" baseline="0" dirty="0" smtClean="0"/>
              <a:t> till </a:t>
            </a:r>
            <a:r>
              <a:rPr lang="en-US" baseline="0" dirty="0" err="1" smtClean="0"/>
              <a:t>nästa</a:t>
            </a:r>
            <a:r>
              <a:rPr lang="en-US" baseline="0" dirty="0" smtClean="0"/>
              <a:t> del. Ta </a:t>
            </a:r>
            <a:r>
              <a:rPr lang="en-US" baseline="0" dirty="0" err="1" smtClean="0"/>
              <a:t>bort</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länge</a:t>
            </a:r>
            <a:r>
              <a:rPr lang="en-US" baseline="0" dirty="0" smtClean="0"/>
              <a:t> vi </a:t>
            </a:r>
            <a:r>
              <a:rPr lang="en-US" baseline="0" dirty="0" err="1" smtClean="0"/>
              <a:t>fortfarande</a:t>
            </a:r>
            <a:r>
              <a:rPr lang="en-US" baseline="0" dirty="0" smtClean="0"/>
              <a:t> </a:t>
            </a:r>
            <a:r>
              <a:rPr lang="en-US" baseline="0" dirty="0" err="1" smtClean="0"/>
              <a:t>uppnår</a:t>
            </a:r>
            <a:r>
              <a:rPr lang="en-US" baseline="0" dirty="0" smtClean="0"/>
              <a:t> </a:t>
            </a:r>
            <a:r>
              <a:rPr lang="en-US" baseline="0" dirty="0" err="1" smtClean="0"/>
              <a:t>önskad</a:t>
            </a:r>
            <a:r>
              <a:rPr lang="en-US" baseline="0" dirty="0" smtClean="0"/>
              <a:t> </a:t>
            </a:r>
            <a:r>
              <a:rPr lang="en-US" baseline="0" dirty="0" err="1" smtClean="0"/>
              <a:t>tillförlitlighet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96656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skulle</a:t>
            </a:r>
            <a:r>
              <a:rPr lang="en-US" dirty="0" smtClean="0"/>
              <a:t> ta </a:t>
            </a:r>
            <a:r>
              <a:rPr lang="en-US" baseline="0" dirty="0" err="1" smtClean="0"/>
              <a:t>bort</a:t>
            </a:r>
            <a:r>
              <a:rPr lang="en-US" baseline="0" dirty="0" smtClean="0"/>
              <a:t> </a:t>
            </a:r>
            <a:r>
              <a:rPr lang="en-US" baseline="0" dirty="0" err="1" smtClean="0"/>
              <a:t>replikan</a:t>
            </a:r>
            <a:r>
              <a:rPr lang="en-US" baseline="0" dirty="0" smtClean="0"/>
              <a:t>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tillförlitlga</a:t>
            </a:r>
            <a:r>
              <a:rPr lang="en-US" baseline="0" dirty="0" smtClean="0"/>
              <a:t> </a:t>
            </a:r>
            <a:r>
              <a:rPr lang="en-US" baseline="0" dirty="0" err="1" smtClean="0"/>
              <a:t>noden</a:t>
            </a:r>
            <a:r>
              <a:rPr lang="en-US" baseline="0" dirty="0" smtClean="0"/>
              <a:t>, A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tillförlitligheten</a:t>
            </a:r>
            <a:r>
              <a:rPr lang="en-US" baseline="0" dirty="0" smtClean="0"/>
              <a:t>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r>
              <a:rPr lang="en-US" baseline="0" dirty="0" err="1" smtClean="0"/>
              <a:t>Därmed</a:t>
            </a:r>
            <a:r>
              <a:rPr lang="en-US" baseline="0" dirty="0" smtClean="0"/>
              <a:t> </a:t>
            </a:r>
            <a:r>
              <a:rPr lang="en-US" baseline="0" dirty="0" err="1" smtClean="0"/>
              <a:t>så</a:t>
            </a:r>
            <a:r>
              <a:rPr lang="en-US" baseline="0" dirty="0" smtClean="0"/>
              <a:t> tar vi </a:t>
            </a:r>
            <a:r>
              <a:rPr lang="en-US" baseline="0" dirty="0" err="1" smtClean="0"/>
              <a:t>bort</a:t>
            </a:r>
            <a:r>
              <a:rPr lang="en-US" baseline="0" dirty="0" smtClean="0"/>
              <a:t> A2</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80447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även</a:t>
            </a:r>
            <a:r>
              <a:rPr lang="en-US" dirty="0" smtClean="0"/>
              <a:t> </a:t>
            </a:r>
            <a:r>
              <a:rPr lang="en-US" dirty="0" err="1" smtClean="0"/>
              <a:t>skulle</a:t>
            </a:r>
            <a:r>
              <a:rPr lang="en-US" dirty="0" smtClean="0"/>
              <a:t> ta </a:t>
            </a:r>
            <a:r>
              <a:rPr lang="en-US" dirty="0" err="1" smtClean="0"/>
              <a:t>bort</a:t>
            </a:r>
            <a:r>
              <a:rPr lang="en-US" dirty="0" smtClean="0"/>
              <a:t> A1 </a:t>
            </a:r>
            <a:r>
              <a:rPr lang="en-US" dirty="0" err="1" smtClean="0"/>
              <a:t>som</a:t>
            </a:r>
            <a:r>
              <a:rPr lang="en-US" dirty="0" smtClean="0"/>
              <a:t> nu </a:t>
            </a:r>
            <a:r>
              <a:rPr lang="en-US" dirty="0" err="1" smtClean="0"/>
              <a:t>är</a:t>
            </a:r>
            <a:r>
              <a:rPr lang="en-US" dirty="0" smtClean="0"/>
              <a:t> den </a:t>
            </a:r>
            <a:r>
              <a:rPr lang="en-US" dirty="0" err="1" smtClean="0"/>
              <a:t>replikan</a:t>
            </a:r>
            <a:r>
              <a:rPr lang="en-US" dirty="0" smtClean="0"/>
              <a:t> </a:t>
            </a:r>
            <a:r>
              <a:rPr lang="en-US" dirty="0" err="1" smtClean="0"/>
              <a:t>som</a:t>
            </a:r>
            <a:r>
              <a:rPr lang="en-US" baseline="0" dirty="0" smtClean="0"/>
              <a:t> ligger </a:t>
            </a:r>
            <a:r>
              <a:rPr lang="en-US" baseline="0" dirty="0" err="1" smtClean="0"/>
              <a:t>på</a:t>
            </a:r>
            <a:r>
              <a:rPr lang="en-US" baseline="0" dirty="0" smtClean="0"/>
              <a:t> den </a:t>
            </a:r>
            <a:r>
              <a:rPr lang="en-US" baseline="0" dirty="0" err="1" smtClean="0"/>
              <a:t>minst</a:t>
            </a:r>
            <a:r>
              <a:rPr lang="en-US" baseline="0" dirty="0" smtClean="0"/>
              <a:t> </a:t>
            </a:r>
            <a:r>
              <a:rPr lang="en-US" baseline="0" dirty="0" err="1" smtClean="0"/>
              <a:t>tillförlitliga</a:t>
            </a:r>
            <a:r>
              <a:rPr lang="en-US" baseline="0" dirty="0" smtClean="0"/>
              <a:t> </a:t>
            </a:r>
            <a:r>
              <a:rPr lang="en-US" baseline="0" dirty="0" err="1" smtClean="0"/>
              <a:t>noden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inte</a:t>
            </a:r>
            <a:r>
              <a:rPr lang="en-US" baseline="0" dirty="0" smtClean="0"/>
              <a:t> </a:t>
            </a:r>
            <a:r>
              <a:rPr lang="en-US" baseline="0" dirty="0" err="1" smtClean="0"/>
              <a:t>tillförlitlighetsnivån</a:t>
            </a:r>
            <a:r>
              <a:rPr lang="en-US" baseline="0" dirty="0" smtClean="0"/>
              <a:t> </a:t>
            </a:r>
            <a:r>
              <a:rPr lang="en-US" baseline="0" dirty="0" err="1" smtClean="0"/>
              <a:t>vara</a:t>
            </a:r>
            <a:r>
              <a:rPr lang="en-US" baseline="0" dirty="0" smtClean="0"/>
              <a:t> </a:t>
            </a:r>
            <a:r>
              <a:rPr lang="en-US" baseline="0" dirty="0" err="1" smtClean="0"/>
              <a:t>uppnådd</a:t>
            </a:r>
            <a:r>
              <a:rPr lang="en-US" baseline="0" dirty="0" smtClean="0"/>
              <a:t> </a:t>
            </a:r>
            <a:r>
              <a:rPr lang="en-US" baseline="0" dirty="0" err="1" smtClean="0"/>
              <a:t>längre</a:t>
            </a:r>
            <a:r>
              <a:rPr lang="en-US" baseline="0" dirty="0" smtClean="0"/>
              <a:t>. Vi </a:t>
            </a:r>
            <a:r>
              <a:rPr lang="en-US" baseline="0" dirty="0" err="1" smtClean="0"/>
              <a:t>är</a:t>
            </a:r>
            <a:r>
              <a:rPr lang="en-US" baseline="0" dirty="0" smtClean="0"/>
              <a:t> </a:t>
            </a:r>
            <a:r>
              <a:rPr lang="en-US" baseline="0" dirty="0" err="1" smtClean="0"/>
              <a:t>klara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2065582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Vår</a:t>
            </a:r>
            <a:r>
              <a:rPr lang="en-US" baseline="0" dirty="0" smtClean="0"/>
              <a:t> </a:t>
            </a:r>
            <a:r>
              <a:rPr lang="en-US" baseline="0" dirty="0" err="1" smtClean="0"/>
              <a:t>tillförlitlighetsmodell</a:t>
            </a:r>
            <a:r>
              <a:rPr lang="en-US" baseline="0" dirty="0" smtClean="0"/>
              <a:t> </a:t>
            </a:r>
            <a:r>
              <a:rPr lang="en-US" baseline="0" dirty="0" err="1" smtClean="0"/>
              <a:t>bygger</a:t>
            </a:r>
            <a:r>
              <a:rPr lang="en-US" baseline="0" dirty="0" smtClean="0"/>
              <a:t> </a:t>
            </a:r>
            <a:r>
              <a:rPr lang="en-US" baseline="0" dirty="0" err="1" smtClean="0"/>
              <a:t>som</a:t>
            </a:r>
            <a:r>
              <a:rPr lang="en-US" baseline="0" dirty="0" smtClean="0"/>
              <a:t> </a:t>
            </a:r>
            <a:r>
              <a:rPr lang="en-US" baseline="0" dirty="0" err="1" smtClean="0"/>
              <a:t>sagt</a:t>
            </a:r>
            <a:r>
              <a:rPr lang="en-US" baseline="0" dirty="0" smtClean="0"/>
              <a:t> </a:t>
            </a:r>
            <a:r>
              <a:rPr lang="en-US" baseline="0" dirty="0" err="1" smtClean="0"/>
              <a:t>på</a:t>
            </a:r>
            <a:r>
              <a:rPr lang="en-US" baseline="0" dirty="0" smtClean="0"/>
              <a:t> mean-time-between-failures, </a:t>
            </a:r>
            <a:r>
              <a:rPr lang="en-US" baseline="0" dirty="0" err="1" smtClean="0"/>
              <a:t>algoritmen</a:t>
            </a:r>
            <a:r>
              <a:rPr lang="en-US" baseline="0" dirty="0" smtClean="0"/>
              <a:t> </a:t>
            </a:r>
            <a:r>
              <a:rPr lang="en-US" baseline="0" dirty="0" err="1" smtClean="0"/>
              <a:t>som</a:t>
            </a:r>
            <a:r>
              <a:rPr lang="en-US" baseline="0" dirty="0" smtClean="0"/>
              <a:t> </a:t>
            </a:r>
            <a:r>
              <a:rPr lang="en-US" baseline="0" dirty="0" err="1" smtClean="0"/>
              <a:t>ser</a:t>
            </a:r>
            <a:r>
              <a:rPr lang="en-US" baseline="0" dirty="0" smtClean="0"/>
              <a:t> till </a:t>
            </a:r>
            <a:r>
              <a:rPr lang="en-US" baseline="0" dirty="0" err="1" smtClean="0"/>
              <a:t>att</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då</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err="1" smtClean="0"/>
              <a:t>Det</a:t>
            </a:r>
            <a:r>
              <a:rPr lang="en-US" baseline="0" dirty="0" smtClean="0"/>
              <a:t> </a:t>
            </a:r>
            <a:r>
              <a:rPr lang="en-US" baseline="0" dirty="0" err="1" smtClean="0"/>
              <a:t>bygger</a:t>
            </a:r>
            <a:r>
              <a:rPr lang="en-US" baseline="0" dirty="0" smtClean="0"/>
              <a:t> </a:t>
            </a:r>
            <a:r>
              <a:rPr lang="en-US" baseline="0" dirty="0" err="1" smtClean="0"/>
              <a:t>alltså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görs</a:t>
            </a:r>
            <a:r>
              <a:rPr lang="en-US" baseline="0" dirty="0" smtClean="0"/>
              <a:t> </a:t>
            </a:r>
            <a:r>
              <a:rPr lang="en-US" baseline="0" dirty="0" err="1" smtClean="0"/>
              <a:t>genom</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a:t>
            </a:r>
            <a:r>
              <a:rPr lang="en-US" baseline="0" dirty="0" err="1" smtClean="0"/>
              <a:t>operativa</a:t>
            </a:r>
            <a:r>
              <a:rPr lang="en-US" baseline="0" dirty="0" smtClean="0"/>
              <a:t>.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a:t>
            </a:r>
            <a:r>
              <a:rPr lang="en-US" baseline="0" dirty="0" err="1" smtClean="0"/>
              <a:t>en</a:t>
            </a:r>
            <a:r>
              <a:rPr lang="en-US" baseline="0" dirty="0" smtClean="0"/>
              <a:t> timeout,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fortfarande</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skickar</a:t>
            </a:r>
            <a:r>
              <a:rPr lang="en-US" baseline="0" dirty="0" smtClean="0"/>
              <a:t> vi heartbeats </a:t>
            </a:r>
            <a:r>
              <a:rPr lang="en-US" baseline="0" dirty="0" err="1" smtClean="0"/>
              <a:t>var</a:t>
            </a:r>
            <a:r>
              <a:rPr lang="en-US" baseline="0" dirty="0" smtClean="0"/>
              <a:t> 200 </a:t>
            </a:r>
            <a:r>
              <a:rPr lang="en-US" baseline="0" dirty="0" err="1" smtClean="0"/>
              <a:t>ms</a:t>
            </a:r>
            <a:r>
              <a:rPr lang="en-US" baseline="0" dirty="0" smtClean="0"/>
              <a:t> </a:t>
            </a:r>
            <a:r>
              <a:rPr lang="en-US" baseline="0" dirty="0" err="1" smtClean="0"/>
              <a:t>och</a:t>
            </a:r>
            <a:r>
              <a:rPr lang="en-US" baseline="0" dirty="0" smtClean="0"/>
              <a:t> </a:t>
            </a:r>
            <a:r>
              <a:rPr lang="en-US" baseline="0" dirty="0" err="1" smtClean="0"/>
              <a:t>timeouten</a:t>
            </a:r>
            <a:r>
              <a:rPr lang="en-US" baseline="0" dirty="0" smtClean="0"/>
              <a:t> </a:t>
            </a:r>
            <a:r>
              <a:rPr lang="en-US" baseline="0" dirty="0" err="1" smtClean="0"/>
              <a:t>sätts</a:t>
            </a:r>
            <a:r>
              <a:rPr lang="en-US" baseline="0" dirty="0" smtClean="0"/>
              <a:t> </a:t>
            </a:r>
            <a:r>
              <a:rPr lang="en-US" baseline="0" dirty="0" err="1" smtClean="0"/>
              <a:t>på</a:t>
            </a:r>
            <a:r>
              <a:rPr lang="en-US" baseline="0" dirty="0" smtClean="0"/>
              <a:t> 500 </a:t>
            </a:r>
            <a:r>
              <a:rPr lang="en-US" baseline="0" dirty="0" err="1" smtClean="0"/>
              <a:t>ms.</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eftersom fler tjänster/resurser används.</a:t>
            </a:r>
          </a:p>
          <a:p>
            <a:r>
              <a:rPr lang="sv-SE" baseline="0" dirty="0" smtClean="0"/>
              <a:t>Vidare är det väldigt svårt att fullständigt modellera tillförlitligheten i sådana miljöer. Det finns till exempel oändligt många parametrar att ta hänsyn till.</a:t>
            </a:r>
          </a:p>
          <a:p>
            <a:endParaRPr lang="sv-SE" baseline="0" dirty="0" smtClean="0"/>
          </a:p>
          <a:p>
            <a:r>
              <a:rPr lang="sv-SE" baseline="0" dirty="0" smtClean="0"/>
              <a:t>Tillförlitlighet är väldigt viktigt för många applikationer, t.ex. för streaming tjänster är just tillförlitlighet av stor betydelse eftersom man kan förlora viktig data om ett fel inträffar</a:t>
            </a:r>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a:t>
            </a:r>
            <a:r>
              <a:rPr lang="en-US" baseline="0" dirty="0" err="1" smtClean="0"/>
              <a:t>varsin</a:t>
            </a:r>
            <a:r>
              <a:rPr lang="en-US" baseline="0" dirty="0" smtClean="0"/>
              <a:t>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30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a:t>
            </a:r>
            <a:r>
              <a:rPr lang="en-US" baseline="0" dirty="0" err="1" smtClean="0"/>
              <a:t>en</a:t>
            </a:r>
            <a:r>
              <a:rPr lang="en-US" baseline="0" dirty="0" smtClean="0"/>
              <a:t>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a:t>
            </a:r>
            <a:r>
              <a:rPr lang="en-US" baseline="0" dirty="0" err="1" smtClean="0"/>
              <a:t>i</a:t>
            </a:r>
            <a:r>
              <a:rPr lang="en-US" baseline="0" dirty="0" smtClean="0"/>
              <a:t>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a:t>
            </a:r>
            <a:r>
              <a:rPr lang="en-US" i="0" baseline="0" dirty="0" err="1" smtClean="0"/>
              <a:t>en</a:t>
            </a:r>
            <a:r>
              <a:rPr lang="en-US" i="0" baseline="0" dirty="0" smtClean="0"/>
              <a:t> </a:t>
            </a:r>
            <a:r>
              <a:rPr lang="en-US" i="0" baseline="0" dirty="0" err="1" smtClean="0"/>
              <a:t>viss</a:t>
            </a:r>
            <a:r>
              <a:rPr lang="en-US" i="0" baseline="0" dirty="0" smtClean="0"/>
              <a:t> </a:t>
            </a:r>
            <a:r>
              <a:rPr lang="en-US" i="0" baseline="0" dirty="0" err="1" smtClean="0"/>
              <a:t>tid</a:t>
            </a:r>
            <a:r>
              <a:rPr lang="en-US" i="0" baseline="0" dirty="0" smtClean="0"/>
              <a:t> </a:t>
            </a:r>
            <a:r>
              <a:rPr lang="en-US" i="0" baseline="0" dirty="0" err="1" smtClean="0"/>
              <a:t>startas</a:t>
            </a:r>
            <a:r>
              <a:rPr lang="en-US" i="0" baseline="0" dirty="0" smtClean="0"/>
              <a:t> </a:t>
            </a:r>
            <a:r>
              <a:rPr lang="en-US" i="0" baseline="0" dirty="0" err="1" smtClean="0"/>
              <a:t>processen</a:t>
            </a:r>
            <a:r>
              <a:rPr lang="en-US" i="0" baseline="0" dirty="0" smtClean="0"/>
              <a:t> om </a:t>
            </a:r>
            <a:r>
              <a:rPr lang="en-US" i="0" baseline="0" dirty="0" err="1" smtClean="0"/>
              <a:t>och</a:t>
            </a:r>
            <a:r>
              <a:rPr lang="en-US" i="0" baseline="0" dirty="0" smtClean="0"/>
              <a:t> </a:t>
            </a:r>
            <a:r>
              <a:rPr lang="en-US" i="0" baseline="0" dirty="0" err="1" smtClean="0"/>
              <a:t>en</a:t>
            </a:r>
            <a:r>
              <a:rPr lang="en-US" i="0" baseline="0" dirty="0" smtClean="0"/>
              <a:t>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smtClean="0"/>
          </a:p>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31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 </a:t>
            </a:r>
            <a:r>
              <a:rPr lang="en-US" baseline="0" dirty="0" err="1" smtClean="0"/>
              <a:t>Antag</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lika</a:t>
            </a:r>
            <a:r>
              <a:rPr lang="en-US" baseline="0" dirty="0" smtClean="0"/>
              <a:t> </a:t>
            </a:r>
            <a:r>
              <a:rPr lang="en-US" baseline="0" dirty="0" err="1" smtClean="0"/>
              <a:t>tillförlitliga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a:t>
            </a:r>
            <a:r>
              <a:rPr lang="en-US" dirty="0" err="1" smtClean="0"/>
              <a:t>noden</a:t>
            </a:r>
            <a:r>
              <a:rPr lang="en-US" dirty="0" smtClean="0"/>
              <a:t> med </a:t>
            </a:r>
            <a:r>
              <a:rPr lang="en-US" dirty="0" err="1" smtClean="0"/>
              <a:t>högst</a:t>
            </a:r>
            <a:r>
              <a:rPr lang="en-US" dirty="0" smtClean="0"/>
              <a:t> id, </a:t>
            </a:r>
            <a:r>
              <a:rPr lang="en-US" dirty="0" err="1" smtClean="0"/>
              <a:t>antag</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Nod</a:t>
            </a:r>
            <a:r>
              <a:rPr lang="sv-SE" baseline="0" dirty="0" smtClean="0"/>
              <a:t> B skickar all nödvändig information om </a:t>
            </a:r>
            <a:r>
              <a:rPr lang="sv-SE" baseline="0" dirty="0" err="1" smtClean="0"/>
              <a:t>replikan</a:t>
            </a:r>
            <a:r>
              <a:rPr lang="sv-SE" baseline="0" dirty="0" smtClean="0"/>
              <a:t> till nod D så nod D kan starta upp en ny </a:t>
            </a:r>
            <a:r>
              <a:rPr lang="sv-SE" baseline="0" dirty="0" err="1" smtClean="0"/>
              <a:t>replika</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357280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a:t>
            </a:r>
            <a:r>
              <a:rPr lang="en-US" dirty="0" err="1" smtClean="0"/>
              <a:t>allt</a:t>
            </a:r>
            <a:r>
              <a:rPr lang="en-US" dirty="0" smtClean="0"/>
              <a:t> </a:t>
            </a:r>
            <a:r>
              <a:rPr lang="en-US" dirty="0" err="1" smtClean="0"/>
              <a:t>gick</a:t>
            </a:r>
            <a:r>
              <a:rPr lang="en-US" dirty="0" smtClean="0"/>
              <a:t> bra </a:t>
            </a:r>
            <a:r>
              <a:rPr lang="en-US" dirty="0" err="1" smtClean="0"/>
              <a:t>kommer</a:t>
            </a:r>
            <a:r>
              <a:rPr lang="en-US" dirty="0" smtClean="0"/>
              <a:t> nod</a:t>
            </a:r>
            <a:r>
              <a:rPr lang="en-US" baseline="0" dirty="0" smtClean="0"/>
              <a:t> D </a:t>
            </a:r>
            <a:r>
              <a:rPr lang="en-US" baseline="0" dirty="0" err="1" smtClean="0"/>
              <a:t>returnera</a:t>
            </a:r>
            <a:r>
              <a:rPr lang="en-US" baseline="0" dirty="0" smtClean="0"/>
              <a:t> den </a:t>
            </a:r>
            <a:r>
              <a:rPr lang="en-US" baseline="0" dirty="0" err="1" smtClean="0"/>
              <a:t>nya</a:t>
            </a:r>
            <a:r>
              <a:rPr lang="en-US" baseline="0" dirty="0" smtClean="0"/>
              <a:t> </a:t>
            </a:r>
            <a:r>
              <a:rPr lang="en-US" baseline="0" dirty="0" err="1" smtClean="0"/>
              <a:t>replikans</a:t>
            </a:r>
            <a:r>
              <a:rPr lang="en-US" baseline="0" dirty="0" smtClean="0"/>
              <a:t> id. </a:t>
            </a:r>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Tiden </a:t>
            </a:r>
            <a:r>
              <a:rPr lang="sv-SE" i="1" noProof="0" dirty="0" smtClean="0"/>
              <a:t>t</a:t>
            </a:r>
            <a:r>
              <a:rPr lang="sv-SE" i="0" noProof="0" dirty="0" smtClean="0"/>
              <a:t> som används I </a:t>
            </a:r>
            <a:r>
              <a:rPr lang="sv-SE" i="0" noProof="0" dirty="0" err="1" smtClean="0"/>
              <a:t>tillfötlighetsmodellen</a:t>
            </a:r>
            <a:r>
              <a:rPr lang="sv-SE" i="0" noProof="0" dirty="0" smtClean="0"/>
              <a:t> består av tiden det</a:t>
            </a:r>
            <a:r>
              <a:rPr lang="sv-SE" i="0" baseline="0" noProof="0" dirty="0" smtClean="0"/>
              <a:t> tar att </a:t>
            </a:r>
            <a:r>
              <a:rPr lang="sv-SE" i="0" baseline="0" noProof="0" dirty="0" err="1" smtClean="0"/>
              <a:t>detekera</a:t>
            </a:r>
            <a:r>
              <a:rPr lang="sv-SE" i="0" baseline="0" noProof="0" dirty="0" smtClean="0"/>
              <a:t> att en nod har dött, plus tiden det tar att hantera felet och eventuellt </a:t>
            </a:r>
            <a:r>
              <a:rPr lang="sv-SE" i="0" baseline="0" noProof="0" dirty="0" err="1" smtClean="0"/>
              <a:t>replicera</a:t>
            </a:r>
            <a:r>
              <a:rPr lang="sv-SE" i="0" baseline="0" noProof="0" dirty="0" smtClean="0"/>
              <a:t> en task.</a:t>
            </a:r>
          </a:p>
          <a:p>
            <a:endParaRPr lang="sv-SE" i="0" baseline="0" noProof="0" dirty="0" smtClean="0"/>
          </a:p>
          <a:p>
            <a:r>
              <a:rPr lang="sv-SE" i="0" baseline="0" noProof="0" dirty="0" smtClean="0"/>
              <a:t>Som tidigare nämnt så är tiden det tar att </a:t>
            </a:r>
            <a:r>
              <a:rPr lang="sv-SE" i="0" baseline="0" noProof="0" dirty="0" err="1" smtClean="0"/>
              <a:t>detekera</a:t>
            </a:r>
            <a:r>
              <a:rPr lang="sv-SE" i="0" baseline="0" noProof="0" dirty="0" smtClean="0"/>
              <a:t> att en nöd har dött satt till 500 ms. Tiden det tar att hantera felet och skapa en ny </a:t>
            </a:r>
            <a:r>
              <a:rPr lang="sv-SE" i="0" baseline="0" noProof="0" dirty="0" err="1" smtClean="0"/>
              <a:t>replika</a:t>
            </a:r>
            <a:r>
              <a:rPr lang="sv-SE" i="0" baseline="0" noProof="0" dirty="0" smtClean="0"/>
              <a:t> varierar dock.</a:t>
            </a:r>
          </a:p>
          <a:p>
            <a:endParaRPr lang="sv-SE" i="0" baseline="0" noProof="0" dirty="0" smtClean="0"/>
          </a:p>
          <a:p>
            <a:r>
              <a:rPr lang="sv-SE" i="0" baseline="0" noProof="0" dirty="0" smtClean="0"/>
              <a:t>Det beror delvis på hur stort </a:t>
            </a:r>
            <a:r>
              <a:rPr lang="sv-SE" i="0" baseline="0" noProof="0" dirty="0" err="1" smtClean="0"/>
              <a:t>statet</a:t>
            </a:r>
            <a:r>
              <a:rPr lang="sv-SE" i="0" baseline="0" noProof="0" dirty="0" smtClean="0"/>
              <a:t> på </a:t>
            </a:r>
            <a:r>
              <a:rPr lang="sv-SE" i="0" baseline="0" noProof="0" dirty="0" err="1" smtClean="0"/>
              <a:t>replikan</a:t>
            </a:r>
            <a:r>
              <a:rPr lang="sv-SE" i="0" baseline="0" noProof="0" dirty="0" smtClean="0"/>
              <a:t> är, så därför lagras dessa tider utifrån typ av tjänst.</a:t>
            </a:r>
          </a:p>
          <a:p>
            <a:endParaRPr lang="sv-SE" i="0" baseline="0" noProof="0" dirty="0" smtClean="0"/>
          </a:p>
          <a:p>
            <a:r>
              <a:rPr lang="sv-SE" i="0" baseline="0" noProof="0" dirty="0" smtClean="0"/>
              <a:t>Det beror dessutom på om noden som först väljs ut, blir klar eller om den själv dör innan den blir klar, i vilket fall en ny nod väljs. </a:t>
            </a:r>
          </a:p>
          <a:p>
            <a:endParaRPr lang="sv-SE" i="0" baseline="0" noProof="0" dirty="0" smtClean="0"/>
          </a:p>
          <a:p>
            <a:r>
              <a:rPr lang="sv-SE" i="0" baseline="0" noProof="0" dirty="0" smtClean="0"/>
              <a:t>Vidare kan noden som vi ber </a:t>
            </a:r>
            <a:r>
              <a:rPr lang="sv-SE" i="0" baseline="0" noProof="0" dirty="0" err="1" smtClean="0"/>
              <a:t>replicera</a:t>
            </a:r>
            <a:r>
              <a:rPr lang="sv-SE" i="0" baseline="0" noProof="0" dirty="0" smtClean="0"/>
              <a:t> sin </a:t>
            </a:r>
            <a:r>
              <a:rPr lang="sv-SE" i="0" baseline="0" noProof="0" dirty="0" err="1" smtClean="0"/>
              <a:t>replika</a:t>
            </a:r>
            <a:r>
              <a:rPr lang="sv-SE" i="0" baseline="0" noProof="0" dirty="0" smtClean="0"/>
              <a:t> dö innan den hinner göra det, även då väljs en ny nod ut, </a:t>
            </a:r>
          </a:p>
          <a:p>
            <a:r>
              <a:rPr lang="sv-SE" i="0" baseline="0" noProof="0" dirty="0" smtClean="0"/>
              <a:t>Även noden vi </a:t>
            </a:r>
            <a:r>
              <a:rPr lang="sv-SE" i="0" baseline="0" noProof="0" dirty="0" err="1" smtClean="0"/>
              <a:t>replicerar</a:t>
            </a:r>
            <a:r>
              <a:rPr lang="sv-SE" i="0" baseline="0" noProof="0" dirty="0" smtClean="0"/>
              <a:t> till kan dö.</a:t>
            </a:r>
          </a:p>
        </p:txBody>
      </p:sp>
      <p:sp>
        <p:nvSpPr>
          <p:cNvPr id="4" name="Slide Number Placeholder 3"/>
          <p:cNvSpPr>
            <a:spLocks noGrp="1"/>
          </p:cNvSpPr>
          <p:nvPr>
            <p:ph type="sldNum" sz="quarter" idx="10"/>
          </p:nvPr>
        </p:nvSpPr>
        <p:spPr/>
        <p:txBody>
          <a:bodyPr/>
          <a:lstStyle/>
          <a:p>
            <a:fld id="{100650DF-8CBF-0341-B1F9-47D0C0CD302F}" type="slidenum">
              <a:rPr lang="en-US" smtClean="0"/>
              <a:t>37</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För att hantera den här varierande tiden, så valde vi att inte bara använda</a:t>
            </a:r>
            <a:r>
              <a:rPr lang="sv-SE" baseline="0" noProof="0" dirty="0" smtClean="0"/>
              <a:t> ett medelvärde tex, eftersom de teoretiskt sätt kan variera ganska mycket, vilket därmed påverkar tillförlitligheten ganska mycket.</a:t>
            </a:r>
          </a:p>
          <a:p>
            <a:endParaRPr lang="sv-SE" baseline="0" noProof="0" dirty="0" smtClean="0"/>
          </a:p>
          <a:p>
            <a:r>
              <a:rPr lang="sv-SE" baseline="0" noProof="0" dirty="0" smtClean="0"/>
              <a:t>Istället genomförde vi ett experiment från vilket vi fick ut över 2000 värden för tiden t (exkluderat tiden det tar att detektera fel). </a:t>
            </a:r>
          </a:p>
          <a:p>
            <a:endParaRPr lang="sv-SE" baseline="0" noProof="0" dirty="0" smtClean="0"/>
          </a:p>
          <a:p>
            <a:r>
              <a:rPr lang="sv-SE" baseline="0" noProof="0" dirty="0" smtClean="0"/>
              <a:t>Sedan matchades en rad olika distributioner mot dessa värden, och vi fann att log-</a:t>
            </a:r>
            <a:r>
              <a:rPr lang="sv-SE" baseline="0" noProof="0" dirty="0" err="1" smtClean="0"/>
              <a:t>logistic</a:t>
            </a:r>
            <a:r>
              <a:rPr lang="sv-SE" baseline="0" noProof="0" dirty="0" smtClean="0"/>
              <a:t> distribution var den bästa.</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38</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I modellen,</a:t>
            </a:r>
            <a:r>
              <a:rPr lang="sv-SE" baseline="0" noProof="0" dirty="0" smtClean="0"/>
              <a:t> så används därmed de tidigare registrerade tiderna först för att få fram parametrarna till log-logistiska distributionen</a:t>
            </a:r>
          </a:p>
          <a:p>
            <a:endParaRPr lang="sv-SE" baseline="0" noProof="0" dirty="0" smtClean="0"/>
          </a:p>
          <a:p>
            <a:r>
              <a:rPr lang="sv-SE" baseline="0" noProof="0" dirty="0" smtClean="0"/>
              <a:t>Efter det, så väljs det 95e percentilen, vilket innebär att med 95% sannolikhet kommer nästa värde vara mindre än detta, och genom att använda detta värde kommer vi I 95% av fallen beräkna fram en lägre tillförlitlighet än den faktiska.</a:t>
            </a:r>
          </a:p>
          <a:p>
            <a:endParaRPr lang="sv-SE" baseline="0" noProof="0" dirty="0" smtClean="0"/>
          </a:p>
          <a:p>
            <a:r>
              <a:rPr lang="sv-SE" baseline="0" noProof="0" dirty="0" smtClean="0"/>
              <a:t>Innan några </a:t>
            </a:r>
            <a:r>
              <a:rPr lang="sv-SE" baseline="0" noProof="0" dirty="0" err="1" smtClean="0"/>
              <a:t>replication</a:t>
            </a:r>
            <a:r>
              <a:rPr lang="sv-SE" baseline="0" noProof="0" dirty="0" smtClean="0"/>
              <a:t> tider har använts, så använts ett default värde.</a:t>
            </a:r>
            <a:endParaRPr lang="sv-SE" noProof="0" dirty="0"/>
          </a:p>
        </p:txBody>
      </p:sp>
      <p:sp>
        <p:nvSpPr>
          <p:cNvPr id="4" name="Slide Number Placeholder 3"/>
          <p:cNvSpPr>
            <a:spLocks noGrp="1"/>
          </p:cNvSpPr>
          <p:nvPr>
            <p:ph type="sldNum" sz="quarter" idx="10"/>
          </p:nvPr>
        </p:nvSpPr>
        <p:spPr/>
        <p:txBody>
          <a:bodyPr/>
          <a:lstStyle/>
          <a:p>
            <a:fld id="{100650DF-8CBF-0341-B1F9-47D0C0CD302F}" type="slidenum">
              <a:rPr lang="en-US" smtClean="0"/>
              <a:t>39</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a:t>
            </a:r>
            <a:r>
              <a:rPr lang="en-US" baseline="0" dirty="0" err="1" smtClean="0"/>
              <a:t>av</a:t>
            </a:r>
            <a:r>
              <a:rPr lang="en-US" baseline="0" dirty="0" smtClean="0"/>
              <a:t> </a:t>
            </a:r>
            <a:r>
              <a:rPr lang="en-US" baseline="0" dirty="0" err="1" smtClean="0"/>
              <a:t>resurserna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upptäcka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Som nämndes</a:t>
            </a:r>
            <a:r>
              <a:rPr lang="sv-SE" baseline="0" noProof="0" dirty="0" smtClean="0"/>
              <a:t> I början så har vi implementerat och utvärderat vår modell med hjälp av Calvin.</a:t>
            </a:r>
          </a:p>
          <a:p>
            <a:endParaRPr lang="sv-SE" baseline="0" noProof="0" dirty="0" smtClean="0"/>
          </a:p>
          <a:p>
            <a:r>
              <a:rPr lang="sv-SE" baseline="0" noProof="0" dirty="0" smtClean="0"/>
              <a:t>Istället för att fokusera på utveckla en modell för att tillgodose tillförlitlighet för Calvin applikationer, så har snarare Calvin varit ett verktyg, eller en plattform där vi kunnat implementera vår modell.</a:t>
            </a:r>
          </a:p>
          <a:p>
            <a:endParaRPr lang="sv-SE" baseline="0" noProof="0" dirty="0" smtClean="0"/>
          </a:p>
          <a:p>
            <a:r>
              <a:rPr lang="sv-SE" baseline="0" noProof="0" dirty="0" smtClean="0"/>
              <a:t>Lite kort om Calvin: Calvin är utvecklat av Ericsson och dess huvudkomponenter består av </a:t>
            </a:r>
          </a:p>
          <a:p>
            <a:pPr marL="171450" indent="-171450">
              <a:buFontTx/>
              <a:buChar char="-"/>
            </a:pPr>
            <a:r>
              <a:rPr lang="sv-SE" baseline="0" noProof="0" dirty="0" err="1" smtClean="0"/>
              <a:t>Runtime</a:t>
            </a:r>
            <a:endParaRPr lang="sv-SE" baseline="0" noProof="0" dirty="0" smtClean="0"/>
          </a:p>
          <a:p>
            <a:pPr marL="171450" indent="-171450">
              <a:buFontTx/>
              <a:buChar char="-"/>
            </a:pPr>
            <a:r>
              <a:rPr lang="sv-SE" baseline="0" noProof="0" dirty="0" err="1" smtClean="0"/>
              <a:t>Actor</a:t>
            </a:r>
            <a:endParaRPr lang="sv-SE" baseline="0" noProof="0" dirty="0" smtClean="0"/>
          </a:p>
          <a:p>
            <a:pPr marL="171450" indent="-171450">
              <a:buFontTx/>
              <a:buChar char="-"/>
            </a:pPr>
            <a:r>
              <a:rPr lang="sv-SE" baseline="0" noProof="0" dirty="0" smtClean="0"/>
              <a:t>Applikationer</a:t>
            </a:r>
          </a:p>
          <a:p>
            <a:pPr marL="171450" indent="-171450">
              <a:buFontTx/>
              <a:buChar char="-"/>
            </a:pPr>
            <a:r>
              <a:rPr lang="sv-SE" baseline="0" noProof="0" dirty="0" err="1" smtClean="0"/>
              <a:t>Kademlia</a:t>
            </a:r>
            <a:endParaRPr lang="sv-SE" baseline="0" noProof="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applikation</a:t>
            </a:r>
            <a:r>
              <a:rPr lang="sv-SE" baseline="0" dirty="0" smtClean="0"/>
              <a:t> i Calvin byggs upp av sammankopplade aktörer</a:t>
            </a:r>
          </a:p>
          <a:p>
            <a:endParaRPr lang="sv-SE" baseline="0" dirty="0" smtClean="0"/>
          </a:p>
          <a:p>
            <a:r>
              <a:rPr lang="sv-SE" baseline="0" dirty="0" smtClean="0"/>
              <a:t>TODO </a:t>
            </a:r>
            <a:r>
              <a:rPr lang="sv-SE" baseline="0" dirty="0" err="1" smtClean="0"/>
              <a:t>update</a:t>
            </a:r>
            <a:r>
              <a:rPr lang="sv-SE" baseline="0" dirty="0" smtClean="0"/>
              <a:t> </a:t>
            </a:r>
            <a:r>
              <a:rPr lang="sv-SE" baseline="0" dirty="0" err="1" smtClean="0"/>
              <a:t>pic</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24329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endParaRPr lang="en-US" baseline="0" dirty="0" smtClean="0"/>
          </a:p>
          <a:p>
            <a:pPr marL="228600" indent="-228600">
              <a:buFont typeface="+mj-lt"/>
              <a:buAutoNum type="arabicPeriod"/>
            </a:pP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685800" lvl="1" indent="-228600">
              <a:buFont typeface="+mj-lt"/>
              <a:buAutoNum type="arabicPeriod"/>
            </a:pP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Vi </a:t>
            </a:r>
            <a:r>
              <a:rPr lang="en-US" baseline="0" dirty="0" err="1" smtClean="0"/>
              <a:t>kommer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gå</a:t>
            </a:r>
            <a:r>
              <a:rPr lang="en-US" baseline="0" dirty="0" smtClean="0"/>
              <a:t> </a:t>
            </a:r>
            <a:r>
              <a:rPr lang="en-US" baseline="0" dirty="0" err="1" smtClean="0"/>
              <a:t>igenom</a:t>
            </a:r>
            <a:r>
              <a:rPr lang="en-US" baseline="0" dirty="0" smtClean="0"/>
              <a:t> </a:t>
            </a:r>
            <a:r>
              <a:rPr lang="en-US" baseline="0" dirty="0" err="1" smtClean="0"/>
              <a:t>alla</a:t>
            </a:r>
            <a:r>
              <a:rPr lang="en-US" baseline="0" dirty="0" smtClean="0"/>
              <a:t> </a:t>
            </a:r>
            <a:r>
              <a:rPr lang="en-US" baseline="0" dirty="0" err="1" smtClean="0"/>
              <a:t>resultat</a:t>
            </a:r>
            <a:r>
              <a:rPr lang="en-US" baseline="0" dirty="0" smtClean="0"/>
              <a:t> </a:t>
            </a:r>
            <a:r>
              <a:rPr lang="en-US" baseline="0" dirty="0" err="1" smtClean="0"/>
              <a:t>här</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a:t>
            </a:r>
            <a:r>
              <a:rPr lang="en-US" baseline="0" dirty="0" err="1" smtClean="0"/>
              <a:t>nodfel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a:t>
            </a:r>
            <a:r>
              <a:rPr lang="en-US" baseline="0" dirty="0" err="1" smtClean="0"/>
              <a:t>ett</a:t>
            </a:r>
            <a:r>
              <a:rPr lang="en-US" baseline="0" dirty="0" smtClean="0"/>
              <a:t>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a:t>
            </a:r>
            <a:r>
              <a:rPr lang="en-US" baseline="0" dirty="0" err="1" smtClean="0"/>
              <a:t>en</a:t>
            </a:r>
            <a:r>
              <a:rPr lang="en-US" baseline="0" dirty="0" smtClean="0"/>
              <a:t> </a:t>
            </a:r>
            <a:r>
              <a:rPr lang="en-US" baseline="0" dirty="0" err="1" smtClean="0"/>
              <a:t>normalfördelning</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a:t>
            </a:r>
            <a:r>
              <a:rPr lang="en-US" baseline="0" dirty="0" err="1" smtClean="0"/>
              <a:t>standardavvikelse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runtimet</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Detta</a:t>
            </a:r>
            <a:r>
              <a:rPr lang="en-US" baseline="0" dirty="0" smtClean="0"/>
              <a:t> </a:t>
            </a:r>
            <a:r>
              <a:rPr lang="en-US" baseline="0" dirty="0" err="1" smtClean="0"/>
              <a:t>resulterat</a:t>
            </a:r>
            <a:r>
              <a:rPr lang="en-US" baseline="0" dirty="0" smtClean="0"/>
              <a:t> </a:t>
            </a:r>
            <a:r>
              <a:rPr lang="en-US" baseline="0" dirty="0" err="1" smtClean="0"/>
              <a:t>i</a:t>
            </a:r>
            <a:r>
              <a:rPr lang="en-US" baseline="0" dirty="0" smtClean="0"/>
              <a:t> </a:t>
            </a:r>
            <a:r>
              <a:rPr lang="en-US" baseline="0" dirty="0" err="1" smtClean="0"/>
              <a:t>att</a:t>
            </a:r>
            <a:r>
              <a:rPr lang="en-US" baseline="0" dirty="0" smtClean="0"/>
              <a:t> </a:t>
            </a:r>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p>
          <a:p>
            <a:r>
              <a:rPr lang="en-US" baseline="0" dirty="0" err="1" smtClean="0"/>
              <a:t>Anledningen</a:t>
            </a:r>
            <a:r>
              <a:rPr lang="en-US" baseline="0" dirty="0" smtClean="0"/>
              <a:t> till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på</a:t>
            </a:r>
            <a:r>
              <a:rPr lang="en-US" baseline="0" dirty="0" smtClean="0"/>
              <a:t> </a:t>
            </a:r>
            <a:r>
              <a:rPr lang="en-US" baseline="0" dirty="0" err="1" smtClean="0"/>
              <a:t>detta</a:t>
            </a:r>
            <a:r>
              <a:rPr lang="en-US" baseline="0" dirty="0" smtClean="0"/>
              <a:t> </a:t>
            </a:r>
            <a:r>
              <a:rPr lang="en-US" baseline="0" dirty="0" err="1" smtClean="0"/>
              <a:t>sättet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MTBF </a:t>
            </a:r>
            <a:r>
              <a:rPr lang="en-US" baseline="0" dirty="0" err="1" smtClean="0"/>
              <a:t>och</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och</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runtime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runtimes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en</a:t>
            </a:r>
            <a:r>
              <a:rPr lang="en-US" baseline="0" dirty="0" smtClean="0"/>
              <a:t> </a:t>
            </a:r>
            <a:r>
              <a:rPr lang="en-US" baseline="0" dirty="0" err="1" smtClean="0"/>
              <a:t>normalfördelning</a:t>
            </a:r>
            <a:r>
              <a:rPr lang="en-US" baseline="0" dirty="0" smtClean="0"/>
              <a:t> </a:t>
            </a:r>
            <a:r>
              <a:rPr lang="en-US" baseline="0" dirty="0" err="1" smtClean="0"/>
              <a:t>för</a:t>
            </a:r>
            <a:r>
              <a:rPr lang="en-US" baseline="0" dirty="0" smtClean="0"/>
              <a:t> MTBF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a:t>
            </a:r>
            <a:r>
              <a:rPr lang="sv-SE" baseline="0" dirty="0" smtClean="0"/>
              <a:t> att visa att vår modell är själv-anpassande så gjorde vi ett experiment där vi lät </a:t>
            </a:r>
            <a:r>
              <a:rPr lang="sv-SE" baseline="0" dirty="0" err="1" smtClean="0"/>
              <a:t>runtimesen</a:t>
            </a:r>
            <a:r>
              <a:rPr lang="sv-SE" baseline="0" dirty="0" smtClean="0"/>
              <a:t> vara vid liv en tid t tagen från en sin-funktion. </a:t>
            </a:r>
            <a:endParaRPr lang="sv-SE" dirty="0"/>
          </a:p>
        </p:txBody>
      </p:sp>
      <p:sp>
        <p:nvSpPr>
          <p:cNvPr id="4" name="Platshållare för bildnumm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1680039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Alla</a:t>
            </a:r>
            <a:r>
              <a:rPr lang="en-US" dirty="0" smtClean="0"/>
              <a:t> </a:t>
            </a:r>
            <a:r>
              <a:rPr lang="en-US" dirty="0" err="1" smtClean="0"/>
              <a:t>värden</a:t>
            </a:r>
            <a:r>
              <a:rPr lang="en-US" dirty="0" smtClean="0"/>
              <a:t>,</a:t>
            </a:r>
            <a:r>
              <a:rPr lang="en-US" baseline="0" dirty="0" smtClean="0"/>
              <a:t> </a:t>
            </a:r>
            <a:r>
              <a:rPr lang="en-US" baseline="0" dirty="0" err="1" smtClean="0"/>
              <a:t>så</a:t>
            </a:r>
            <a:r>
              <a:rPr lang="en-US" baseline="0" dirty="0" smtClean="0"/>
              <a:t> </a:t>
            </a:r>
            <a:r>
              <a:rPr lang="en-US" baseline="0" dirty="0" err="1" smtClean="0"/>
              <a:t>som</a:t>
            </a:r>
            <a:r>
              <a:rPr lang="en-US" baseline="0" dirty="0" smtClean="0"/>
              <a:t> heartbeat timeout, default MTBF/</a:t>
            </a:r>
            <a:r>
              <a:rPr lang="en-US" baseline="0" dirty="0" err="1" smtClean="0"/>
              <a:t>repliceringstid</a:t>
            </a:r>
            <a:r>
              <a:rPr lang="en-US" baseline="0" dirty="0" smtClean="0"/>
              <a:t> </a:t>
            </a:r>
            <a:r>
              <a:rPr lang="en-US" baseline="0" dirty="0" err="1" smtClean="0"/>
              <a:t>valdes</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kunde</a:t>
            </a:r>
            <a:r>
              <a:rPr lang="en-US" baseline="0" dirty="0" smtClean="0"/>
              <a:t> </a:t>
            </a:r>
            <a:r>
              <a:rPr lang="en-US" baseline="0" dirty="0" err="1" smtClean="0"/>
              <a:t>köra</a:t>
            </a:r>
            <a:r>
              <a:rPr lang="en-US" baseline="0" dirty="0" smtClean="0"/>
              <a:t> </a:t>
            </a:r>
            <a:r>
              <a:rPr lang="en-US" baseline="0" dirty="0" err="1" smtClean="0"/>
              <a:t>experimenten</a:t>
            </a:r>
            <a:r>
              <a:rPr lang="en-US" baseline="0" dirty="0" smtClean="0"/>
              <a:t> under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minuter</a:t>
            </a:r>
            <a:r>
              <a:rPr lang="en-US" baseline="0" dirty="0" smtClean="0"/>
              <a:t> </a:t>
            </a:r>
            <a:r>
              <a:rPr lang="en-US" baseline="0" dirty="0" err="1" smtClean="0"/>
              <a:t>och</a:t>
            </a:r>
            <a:r>
              <a:rPr lang="en-US" baseline="0" dirty="0" smtClean="0"/>
              <a:t> </a:t>
            </a:r>
            <a:r>
              <a:rPr lang="en-US" baseline="0" dirty="0" err="1" smtClean="0"/>
              <a:t>ändå</a:t>
            </a:r>
            <a:r>
              <a:rPr lang="en-US" baseline="0" dirty="0" smtClean="0"/>
              <a:t> </a:t>
            </a:r>
            <a:r>
              <a:rPr lang="en-US" baseline="0" dirty="0" err="1" smtClean="0"/>
              <a:t>få</a:t>
            </a:r>
            <a:r>
              <a:rPr lang="en-US" baseline="0" dirty="0" smtClean="0"/>
              <a:t> en del </a:t>
            </a:r>
            <a:r>
              <a:rPr lang="en-US" baseline="0" dirty="0" err="1" smtClean="0"/>
              <a:t>fel</a:t>
            </a:r>
            <a:r>
              <a:rPr lang="en-US" baseline="0" dirty="0" smtClean="0"/>
              <a:t>.</a:t>
            </a:r>
          </a:p>
          <a:p>
            <a:endParaRPr lang="en-US" baseline="0" dirty="0" smtClean="0"/>
          </a:p>
          <a:p>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a:t>
            </a:r>
            <a:r>
              <a:rPr lang="en-US" baseline="0" dirty="0" err="1" smtClean="0"/>
              <a:t>en</a:t>
            </a:r>
            <a:r>
              <a:rPr lang="en-US" baseline="0" dirty="0" smtClean="0"/>
              <a:t> </a:t>
            </a:r>
            <a:r>
              <a:rPr lang="en-US" baseline="0" dirty="0" err="1" smtClean="0"/>
              <a:t>relativt</a:t>
            </a:r>
            <a:r>
              <a:rPr lang="en-US" baseline="0" dirty="0" smtClean="0"/>
              <a:t> </a:t>
            </a:r>
            <a:r>
              <a:rPr lang="en-US" baseline="0" dirty="0" err="1" smtClean="0"/>
              <a:t>enkel</a:t>
            </a:r>
            <a:r>
              <a:rPr lang="en-US" baseline="0" dirty="0" smtClean="0"/>
              <a:t> </a:t>
            </a:r>
            <a:r>
              <a:rPr lang="en-US" baseline="0" dirty="0" err="1" smtClean="0"/>
              <a:t>tillförlitlighetsmodell</a:t>
            </a:r>
            <a:r>
              <a:rPr lang="en-US" baseline="0" dirty="0" smtClean="0"/>
              <a:t>. Den </a:t>
            </a:r>
            <a:r>
              <a:rPr lang="en-US" baseline="0" dirty="0" err="1" smtClean="0"/>
              <a:t>är</a:t>
            </a:r>
            <a:r>
              <a:rPr lang="en-US" baseline="0" dirty="0" smtClean="0"/>
              <a:t> </a:t>
            </a:r>
            <a:r>
              <a:rPr lang="en-US" baseline="0" dirty="0" err="1" smtClean="0"/>
              <a:t>begränsad</a:t>
            </a:r>
            <a:r>
              <a:rPr lang="en-US" baseline="0" dirty="0" smtClean="0"/>
              <a:t> </a:t>
            </a:r>
            <a:r>
              <a:rPr lang="en-US" baseline="0" dirty="0" err="1" smtClean="0"/>
              <a:t>i</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när</a:t>
            </a:r>
            <a:r>
              <a:rPr lang="en-US" baseline="0" dirty="0" smtClean="0"/>
              <a:t> </a:t>
            </a:r>
            <a:r>
              <a:rPr lang="en-US" baseline="0" dirty="0" err="1" smtClean="0"/>
              <a:t>det</a:t>
            </a:r>
            <a:r>
              <a:rPr lang="en-US" baseline="0" dirty="0" smtClean="0"/>
              <a:t> </a:t>
            </a:r>
            <a:r>
              <a:rPr lang="en-US" baseline="0" dirty="0" err="1" smtClean="0"/>
              <a:t>inte</a:t>
            </a:r>
            <a:r>
              <a:rPr lang="en-US" baseline="0" dirty="0" smtClean="0"/>
              <a:t> </a:t>
            </a:r>
            <a:r>
              <a:rPr lang="en-US" baseline="0" dirty="0" err="1" smtClean="0"/>
              <a:t>finns</a:t>
            </a:r>
            <a:r>
              <a:rPr lang="en-US" baseline="0" dirty="0" smtClean="0"/>
              <a:t> </a:t>
            </a:r>
            <a:r>
              <a:rPr lang="en-US" baseline="0" dirty="0" err="1" smtClean="0"/>
              <a:t>några</a:t>
            </a:r>
            <a:r>
              <a:rPr lang="en-US" baseline="0" dirty="0" smtClean="0"/>
              <a:t> </a:t>
            </a:r>
            <a:r>
              <a:rPr lang="en-US" baseline="0" dirty="0" err="1" smtClean="0"/>
              <a:t>registrerade</a:t>
            </a:r>
            <a:r>
              <a:rPr lang="en-US" baseline="0" dirty="0" smtClean="0"/>
              <a:t> </a:t>
            </a:r>
            <a:r>
              <a:rPr lang="en-US" baseline="0" dirty="0" err="1" smtClean="0"/>
              <a:t>feltider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 </a:t>
            </a:r>
            <a:r>
              <a:rPr lang="en-US" baseline="0" dirty="0" err="1" smtClean="0"/>
              <a:t>som</a:t>
            </a:r>
            <a:r>
              <a:rPr lang="en-US" baseline="0" dirty="0" smtClean="0"/>
              <a:t> </a:t>
            </a:r>
            <a:r>
              <a:rPr lang="en-US" baseline="0" dirty="0" err="1" smtClean="0"/>
              <a:t>kan</a:t>
            </a:r>
            <a:r>
              <a:rPr lang="en-US" baseline="0" dirty="0" smtClean="0"/>
              <a:t> </a:t>
            </a:r>
            <a:r>
              <a:rPr lang="en-US" baseline="0" dirty="0" err="1" smtClean="0"/>
              <a:t>vara</a:t>
            </a:r>
            <a:r>
              <a:rPr lang="en-US" baseline="0" dirty="0" smtClean="0"/>
              <a:t> </a:t>
            </a:r>
            <a:r>
              <a:rPr lang="en-US" baseline="0" dirty="0" err="1" smtClean="0"/>
              <a:t>långt</a:t>
            </a:r>
            <a:r>
              <a:rPr lang="en-US" baseline="0" dirty="0" smtClean="0"/>
              <a:t> </a:t>
            </a:r>
            <a:r>
              <a:rPr lang="en-US" baseline="0" dirty="0" err="1" smtClean="0"/>
              <a:t>ifrån</a:t>
            </a:r>
            <a:r>
              <a:rPr lang="en-US" baseline="0" dirty="0" smtClean="0"/>
              <a:t> </a:t>
            </a:r>
            <a:r>
              <a:rPr lang="en-US" baseline="0" dirty="0" err="1" smtClean="0"/>
              <a:t>verkligheten</a:t>
            </a:r>
            <a:r>
              <a:rPr lang="en-US" baseline="0" dirty="0" smtClean="0"/>
              <a:t>, </a:t>
            </a:r>
            <a:r>
              <a:rPr lang="en-US" baseline="0" dirty="0" err="1" smtClean="0"/>
              <a:t>i</a:t>
            </a:r>
            <a:r>
              <a:rPr lang="en-US" baseline="0" dirty="0" smtClean="0"/>
              <a:t> </a:t>
            </a:r>
            <a:r>
              <a:rPr lang="en-US" baseline="0" dirty="0" err="1" smtClean="0"/>
              <a:t>värsta</a:t>
            </a:r>
            <a:r>
              <a:rPr lang="en-US" baseline="0" dirty="0" smtClean="0"/>
              <a:t> fall </a:t>
            </a:r>
            <a:r>
              <a:rPr lang="en-US" baseline="0" dirty="0" err="1" smtClean="0"/>
              <a:t>högre</a:t>
            </a:r>
            <a:r>
              <a:rPr lang="en-US" baseline="0" dirty="0" smtClean="0"/>
              <a:t>.</a:t>
            </a:r>
          </a:p>
          <a:p>
            <a:r>
              <a:rPr lang="en-US" baseline="0" dirty="0" err="1" smtClean="0"/>
              <a:t>En</a:t>
            </a:r>
            <a:r>
              <a:rPr lang="en-US" baseline="0" dirty="0" smtClean="0"/>
              <a:t> </a:t>
            </a:r>
            <a:r>
              <a:rPr lang="en-US" baseline="0" dirty="0" err="1" smtClean="0"/>
              <a:t>mer</a:t>
            </a:r>
            <a:r>
              <a:rPr lang="en-US" baseline="0" dirty="0" smtClean="0"/>
              <a:t> </a:t>
            </a:r>
            <a:r>
              <a:rPr lang="en-US" baseline="0" dirty="0" err="1" smtClean="0"/>
              <a:t>sofistikerad</a:t>
            </a:r>
            <a:r>
              <a:rPr lang="en-US" baseline="0" dirty="0" smtClean="0"/>
              <a:t> model </a:t>
            </a:r>
            <a:r>
              <a:rPr lang="en-US" baseline="0" dirty="0" err="1" smtClean="0"/>
              <a:t>kan</a:t>
            </a:r>
            <a:r>
              <a:rPr lang="en-US" baseline="0" dirty="0" smtClean="0"/>
              <a:t> </a:t>
            </a:r>
            <a:r>
              <a:rPr lang="en-US" baseline="0" dirty="0" err="1" smtClean="0"/>
              <a:t>t.ex</a:t>
            </a:r>
            <a:r>
              <a:rPr lang="en-US" baseline="0" dirty="0" smtClean="0"/>
              <a:t>. anta </a:t>
            </a:r>
            <a:r>
              <a:rPr lang="en-US" baseline="0" dirty="0" err="1" smtClean="0"/>
              <a:t>att</a:t>
            </a:r>
            <a:r>
              <a:rPr lang="en-US" baseline="0" dirty="0" smtClean="0"/>
              <a:t> </a:t>
            </a:r>
            <a:r>
              <a:rPr lang="en-US" baseline="0" dirty="0" err="1" smtClean="0"/>
              <a:t>nodfel</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oeroende</a:t>
            </a:r>
            <a:r>
              <a:rPr lang="en-US" baseline="0" dirty="0" smtClean="0"/>
              <a:t>, </a:t>
            </a:r>
            <a:r>
              <a:rPr lang="en-US" baseline="0" dirty="0" err="1" smtClean="0"/>
              <a:t>t.ex</a:t>
            </a:r>
            <a:r>
              <a:rPr lang="en-US" baseline="0" dirty="0" smtClean="0"/>
              <a:t>. </a:t>
            </a:r>
            <a:r>
              <a:rPr lang="en-US" baseline="0" dirty="0" err="1" smtClean="0"/>
              <a:t>kan</a:t>
            </a:r>
            <a:r>
              <a:rPr lang="en-US" baseline="0" dirty="0" smtClean="0"/>
              <a:t> </a:t>
            </a:r>
            <a:r>
              <a:rPr lang="en-US" baseline="0" dirty="0" err="1" smtClean="0"/>
              <a:t>switchar</a:t>
            </a:r>
            <a:r>
              <a:rPr lang="en-US" baseline="0" dirty="0" smtClean="0"/>
              <a:t> </a:t>
            </a:r>
            <a:r>
              <a:rPr lang="en-US" baseline="0" dirty="0" err="1" smtClean="0"/>
              <a:t>och</a:t>
            </a:r>
            <a:r>
              <a:rPr lang="en-US" baseline="0" dirty="0" smtClean="0"/>
              <a:t> </a:t>
            </a:r>
            <a:r>
              <a:rPr lang="en-US" baseline="0" dirty="0" err="1" smtClean="0"/>
              <a:t>nätförsörjning</a:t>
            </a:r>
            <a:r>
              <a:rPr lang="en-US" baseline="0" dirty="0" smtClean="0"/>
              <a:t> </a:t>
            </a:r>
            <a:r>
              <a:rPr lang="en-US" baseline="0" dirty="0" err="1" smtClean="0"/>
              <a:t>gå</a:t>
            </a:r>
            <a:r>
              <a:rPr lang="en-US" baseline="0" dirty="0" smtClean="0"/>
              <a:t> </a:t>
            </a:r>
            <a:r>
              <a:rPr lang="en-US" baseline="0" dirty="0" err="1" smtClean="0"/>
              <a:t>ner</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i</a:t>
            </a:r>
            <a:r>
              <a:rPr lang="en-US" baseline="0" dirty="0" smtClean="0"/>
              <a:t> </a:t>
            </a:r>
            <a:r>
              <a:rPr lang="en-US" baseline="0" dirty="0" err="1" smtClean="0"/>
              <a:t>ett</a:t>
            </a:r>
            <a:r>
              <a:rPr lang="en-US" baseline="0" dirty="0" smtClean="0"/>
              <a:t> </a:t>
            </a:r>
            <a:r>
              <a:rPr lang="en-US" baseline="0" dirty="0" err="1" smtClean="0"/>
              <a:t>kluster</a:t>
            </a:r>
            <a:r>
              <a:rPr lang="en-US" baseline="0" dirty="0" smtClean="0"/>
              <a:t>.</a:t>
            </a:r>
          </a:p>
          <a:p>
            <a:endParaRPr lang="en-US" baseline="0" dirty="0" smtClean="0"/>
          </a:p>
          <a:p>
            <a:r>
              <a:rPr lang="en-US" baseline="0" dirty="0" smtClean="0"/>
              <a:t>Valet </a:t>
            </a:r>
            <a:r>
              <a:rPr lang="en-US" baseline="0" dirty="0" err="1" smtClean="0"/>
              <a:t>av</a:t>
            </a:r>
            <a:r>
              <a:rPr lang="en-US" baseline="0" dirty="0" smtClean="0"/>
              <a:t> </a:t>
            </a:r>
            <a:r>
              <a:rPr lang="en-US" baseline="0" dirty="0" err="1" smtClean="0"/>
              <a:t>var</a:t>
            </a:r>
            <a:r>
              <a:rPr lang="en-US" baseline="0" dirty="0" smtClean="0"/>
              <a:t> vi </a:t>
            </a:r>
            <a:r>
              <a:rPr lang="en-US" baseline="0" dirty="0" err="1" smtClean="0"/>
              <a:t>placerar</a:t>
            </a:r>
            <a:r>
              <a:rPr lang="en-US" baseline="0" dirty="0" smtClean="0"/>
              <a:t> </a:t>
            </a:r>
            <a:r>
              <a:rPr lang="en-US" baseline="0" dirty="0" err="1" smtClean="0"/>
              <a:t>replikor</a:t>
            </a:r>
            <a:r>
              <a:rPr lang="en-US" baseline="0" dirty="0" smtClean="0"/>
              <a:t> </a:t>
            </a:r>
            <a:r>
              <a:rPr lang="en-US" baseline="0" dirty="0" err="1" smtClean="0"/>
              <a:t>kan</a:t>
            </a:r>
            <a:r>
              <a:rPr lang="en-US" baseline="0" dirty="0" smtClean="0"/>
              <a:t> </a:t>
            </a:r>
            <a:r>
              <a:rPr lang="en-US" baseline="0" dirty="0" err="1" smtClean="0"/>
              <a:t>även</a:t>
            </a:r>
            <a:r>
              <a:rPr lang="en-US" baseline="0" dirty="0" smtClean="0"/>
              <a:t> ta </a:t>
            </a:r>
            <a:r>
              <a:rPr lang="en-US" baseline="0" dirty="0" err="1" smtClean="0"/>
              <a:t>fler</a:t>
            </a:r>
            <a:r>
              <a:rPr lang="en-US" baseline="0" dirty="0" smtClean="0"/>
              <a:t> </a:t>
            </a:r>
            <a:r>
              <a:rPr lang="en-US" baseline="0" dirty="0" err="1" smtClean="0"/>
              <a:t>parametrar</a:t>
            </a:r>
            <a:r>
              <a:rPr lang="en-US" baseline="0" dirty="0" smtClean="0"/>
              <a:t> I </a:t>
            </a:r>
            <a:r>
              <a:rPr lang="en-US" baseline="0" dirty="0" err="1" smtClean="0"/>
              <a:t>åtanke</a:t>
            </a:r>
            <a:r>
              <a:rPr lang="en-US" baseline="0" dirty="0" smtClean="0"/>
              <a:t>. </a:t>
            </a:r>
            <a:r>
              <a:rPr lang="en-US" baseline="0" dirty="0" err="1" smtClean="0"/>
              <a:t>T.ex</a:t>
            </a:r>
            <a:r>
              <a:rPr lang="en-US" baseline="0" dirty="0" smtClean="0"/>
              <a:t>. </a:t>
            </a:r>
            <a:r>
              <a:rPr lang="en-US" baseline="0" dirty="0" err="1" smtClean="0"/>
              <a:t>så</a:t>
            </a:r>
            <a:r>
              <a:rPr lang="en-US" baseline="0" dirty="0" smtClean="0"/>
              <a:t> </a:t>
            </a:r>
            <a:r>
              <a:rPr lang="en-US" baseline="0" dirty="0" err="1" smtClean="0"/>
              <a:t>undersöks</a:t>
            </a:r>
            <a:r>
              <a:rPr lang="en-US" baseline="0" dirty="0" smtClean="0"/>
              <a:t> </a:t>
            </a:r>
            <a:r>
              <a:rPr lang="en-US" baseline="0" dirty="0" err="1" smtClean="0"/>
              <a:t>i</a:t>
            </a:r>
            <a:r>
              <a:rPr lang="en-US" baseline="0" dirty="0" smtClean="0"/>
              <a:t> </a:t>
            </a:r>
            <a:r>
              <a:rPr lang="en-US" baseline="0" dirty="0" err="1" smtClean="0"/>
              <a:t>nuläget</a:t>
            </a:r>
            <a:r>
              <a:rPr lang="en-US" baseline="0" dirty="0" smtClean="0"/>
              <a:t> </a:t>
            </a:r>
            <a:r>
              <a:rPr lang="en-US" baseline="0" dirty="0" err="1" smtClean="0"/>
              <a:t>inte</a:t>
            </a:r>
            <a:r>
              <a:rPr lang="en-US" baseline="0" dirty="0" smtClean="0"/>
              <a:t> om den </a:t>
            </a:r>
            <a:r>
              <a:rPr lang="en-US" baseline="0" dirty="0" err="1" smtClean="0"/>
              <a:t>valda</a:t>
            </a:r>
            <a:r>
              <a:rPr lang="en-US" baseline="0" dirty="0" smtClean="0"/>
              <a:t> </a:t>
            </a:r>
            <a:r>
              <a:rPr lang="en-US" baseline="0" dirty="0" err="1" smtClean="0"/>
              <a:t>noden</a:t>
            </a:r>
            <a:r>
              <a:rPr lang="en-US" baseline="0" dirty="0" smtClean="0"/>
              <a:t> </a:t>
            </a:r>
            <a:r>
              <a:rPr lang="en-US" baseline="0" dirty="0" err="1" smtClean="0"/>
              <a:t>har</a:t>
            </a:r>
            <a:r>
              <a:rPr lang="en-US" baseline="0" dirty="0" smtClean="0"/>
              <a:t> </a:t>
            </a:r>
            <a:r>
              <a:rPr lang="en-US" baseline="0" dirty="0" err="1" smtClean="0"/>
              <a:t>kapacitet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a:t>
            </a:r>
            <a:r>
              <a:rPr lang="en-US" baseline="0" dirty="0" err="1" smtClean="0"/>
              <a:t>en</a:t>
            </a:r>
            <a:r>
              <a:rPr lang="en-US" baseline="0" dirty="0" smtClean="0"/>
              <a:t> </a:t>
            </a:r>
            <a:r>
              <a:rPr lang="en-US" baseline="0" dirty="0" err="1" smtClean="0"/>
              <a:t>ny</a:t>
            </a:r>
            <a:r>
              <a:rPr lang="en-US" baseline="0" dirty="0" smtClean="0"/>
              <a:t> actor. Nodes last </a:t>
            </a:r>
            <a:r>
              <a:rPr lang="en-US" baseline="0" dirty="0" err="1" smtClean="0"/>
              <a:t>kan</a:t>
            </a:r>
            <a:r>
              <a:rPr lang="en-US" baseline="0" dirty="0" smtClean="0"/>
              <a:t> </a:t>
            </a:r>
            <a:r>
              <a:rPr lang="en-US" baseline="0" dirty="0" err="1" smtClean="0"/>
              <a:t>även</a:t>
            </a:r>
            <a:r>
              <a:rPr lang="en-US" baseline="0" dirty="0" smtClean="0"/>
              <a:t> </a:t>
            </a:r>
            <a:r>
              <a:rPr lang="en-US" baseline="0" dirty="0" err="1" smtClean="0"/>
              <a:t>inkluderas</a:t>
            </a:r>
            <a:r>
              <a:rPr lang="en-US" baseline="0" dirty="0" smtClean="0"/>
              <a:t> </a:t>
            </a:r>
            <a:r>
              <a:rPr lang="en-US" baseline="0" dirty="0" err="1" smtClean="0"/>
              <a:t>vilket</a:t>
            </a:r>
            <a:r>
              <a:rPr lang="en-US" baseline="0" dirty="0" smtClean="0"/>
              <a:t> vi </a:t>
            </a:r>
            <a:r>
              <a:rPr lang="en-US" baseline="0" dirty="0" err="1" smtClean="0"/>
              <a:t>visade</a:t>
            </a:r>
            <a:r>
              <a:rPr lang="en-US" baseline="0" dirty="0" smtClean="0"/>
              <a:t> </a:t>
            </a:r>
            <a:r>
              <a:rPr lang="en-US" baseline="0" dirty="0" err="1" smtClean="0"/>
              <a:t>inte</a:t>
            </a:r>
            <a:r>
              <a:rPr lang="en-US" baseline="0" dirty="0" smtClean="0"/>
              <a:t> </a:t>
            </a:r>
            <a:r>
              <a:rPr lang="en-US" baseline="0" dirty="0" err="1" smtClean="0"/>
              <a:t>var</a:t>
            </a:r>
            <a:r>
              <a:rPr lang="en-US" baseline="0" dirty="0" smtClean="0"/>
              <a:t> </a:t>
            </a:r>
            <a:r>
              <a:rPr lang="en-US" baseline="0" dirty="0" err="1" smtClean="0"/>
              <a:t>så</a:t>
            </a:r>
            <a:r>
              <a:rPr lang="en-US" baseline="0" dirty="0" smtClean="0"/>
              <a:t> </a:t>
            </a:r>
            <a:r>
              <a:rPr lang="en-US" baseline="0" dirty="0" err="1" smtClean="0"/>
              <a:t>svårt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908358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a:t>
            </a:r>
            <a:r>
              <a:rPr lang="en-US" baseline="0" dirty="0" err="1" smtClean="0"/>
              <a:t>våra</a:t>
            </a:r>
            <a:r>
              <a:rPr lang="en-US" baseline="0" dirty="0" smtClean="0"/>
              <a:t> experiment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bara</a:t>
            </a:r>
            <a:r>
              <a:rPr lang="en-US" baseline="0" dirty="0" smtClean="0"/>
              <a:t> </a:t>
            </a:r>
            <a:r>
              <a:rPr lang="en-US" baseline="0" dirty="0" err="1" smtClean="0"/>
              <a:t>kört</a:t>
            </a:r>
            <a:r>
              <a:rPr lang="en-US" baseline="0" dirty="0" smtClean="0"/>
              <a:t> en </a:t>
            </a:r>
            <a:r>
              <a:rPr lang="en-US" baseline="0" dirty="0" err="1" smtClean="0"/>
              <a:t>applikation</a:t>
            </a:r>
            <a:r>
              <a:rPr lang="en-US" baseline="0" dirty="0" smtClean="0"/>
              <a:t>. Men </a:t>
            </a:r>
            <a:r>
              <a:rPr lang="en-US" baseline="0" dirty="0" err="1" smtClean="0"/>
              <a:t>även</a:t>
            </a:r>
            <a:r>
              <a:rPr lang="en-US" baseline="0" dirty="0" smtClean="0"/>
              <a:t> om man </a:t>
            </a:r>
            <a:r>
              <a:rPr lang="en-US" baseline="0" dirty="0" err="1" smtClean="0"/>
              <a:t>kör</a:t>
            </a:r>
            <a:r>
              <a:rPr lang="en-US" baseline="0" dirty="0" smtClean="0"/>
              <a:t> </a:t>
            </a:r>
            <a:r>
              <a:rPr lang="en-US" baseline="0" dirty="0" err="1" smtClean="0"/>
              <a:t>flera</a:t>
            </a:r>
            <a:r>
              <a:rPr lang="en-US" baseline="0" dirty="0" smtClean="0"/>
              <a:t> </a:t>
            </a:r>
            <a:r>
              <a:rPr lang="en-US" baseline="0" dirty="0" err="1" smtClean="0"/>
              <a:t>applikationer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optimala</a:t>
            </a:r>
            <a:r>
              <a:rPr lang="en-US" baseline="0" dirty="0" smtClean="0"/>
              <a:t> </a:t>
            </a:r>
            <a:r>
              <a:rPr lang="en-US" baseline="0" dirty="0" err="1" smtClean="0"/>
              <a:t>antalet</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vara</a:t>
            </a:r>
            <a:r>
              <a:rPr lang="en-US" baseline="0" dirty="0" smtClean="0"/>
              <a:t> </a:t>
            </a:r>
            <a:r>
              <a:rPr lang="en-US" baseline="0" dirty="0" err="1" smtClean="0"/>
              <a:t>energi-effektiv</a:t>
            </a:r>
            <a:r>
              <a:rPr lang="en-US" baseline="0" dirty="0" smtClean="0"/>
              <a:t>.  </a:t>
            </a:r>
            <a:r>
              <a:rPr lang="en-US" baseline="0" dirty="0" err="1" smtClean="0"/>
              <a:t>Tex</a:t>
            </a:r>
            <a:r>
              <a:rPr lang="en-US" baseline="0" dirty="0" smtClean="0"/>
              <a:t> om man </a:t>
            </a:r>
            <a:r>
              <a:rPr lang="en-US" baseline="0" dirty="0" err="1" smtClean="0"/>
              <a:t>har</a:t>
            </a:r>
            <a:r>
              <a:rPr lang="en-US" baseline="0" dirty="0" smtClean="0"/>
              <a:t> 3 </a:t>
            </a:r>
            <a:r>
              <a:rPr lang="en-US" baseline="0" dirty="0" err="1" smtClean="0"/>
              <a:t>applikationer</a:t>
            </a:r>
            <a:r>
              <a:rPr lang="en-US" baseline="0" dirty="0" smtClean="0"/>
              <a:t>, </a:t>
            </a:r>
            <a:r>
              <a:rPr lang="en-US" baseline="0" dirty="0" err="1" smtClean="0"/>
              <a:t>där</a:t>
            </a:r>
            <a:r>
              <a:rPr lang="en-US" baseline="0" dirty="0" smtClean="0"/>
              <a:t> </a:t>
            </a:r>
            <a:r>
              <a:rPr lang="en-US" baseline="0" dirty="0" err="1" smtClean="0"/>
              <a:t>två</a:t>
            </a:r>
            <a:r>
              <a:rPr lang="en-US" baseline="0" dirty="0" smtClean="0"/>
              <a:t> </a:t>
            </a:r>
            <a:r>
              <a:rPr lang="en-US" baseline="0" dirty="0" err="1" smtClean="0"/>
              <a:t>kräver</a:t>
            </a:r>
            <a:r>
              <a:rPr lang="en-US" baseline="0" dirty="0" smtClean="0"/>
              <a:t> 3 </a:t>
            </a:r>
            <a:r>
              <a:rPr lang="en-US" baseline="0" dirty="0" err="1" smtClean="0"/>
              <a:t>replikor</a:t>
            </a:r>
            <a:r>
              <a:rPr lang="en-US" baseline="0" dirty="0" smtClean="0"/>
              <a:t> </a:t>
            </a:r>
            <a:r>
              <a:rPr lang="en-US" baseline="0" dirty="0" err="1" smtClean="0"/>
              <a:t>och</a:t>
            </a:r>
            <a:r>
              <a:rPr lang="en-US" baseline="0" dirty="0" smtClean="0"/>
              <a:t> en </a:t>
            </a:r>
            <a:r>
              <a:rPr lang="en-US" baseline="0" dirty="0" err="1" smtClean="0"/>
              <a:t>kräver</a:t>
            </a:r>
            <a:r>
              <a:rPr lang="en-US" baseline="0" dirty="0" smtClean="0"/>
              <a:t> 4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de 4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att</a:t>
            </a:r>
            <a:r>
              <a:rPr lang="en-US" baseline="0" dirty="0" smtClean="0"/>
              <a:t> </a:t>
            </a:r>
            <a:r>
              <a:rPr lang="en-US" baseline="0" dirty="0" err="1" smtClean="0"/>
              <a:t>användas</a:t>
            </a:r>
            <a:r>
              <a:rPr lang="en-US" baseline="0" dirty="0" smtClean="0"/>
              <a:t>.</a:t>
            </a:r>
          </a:p>
          <a:p>
            <a:endParaRPr lang="en-US" baseline="0" dirty="0" smtClean="0"/>
          </a:p>
          <a:p>
            <a:r>
              <a:rPr lang="en-US" baseline="0" dirty="0" err="1" smtClean="0"/>
              <a:t>Detta</a:t>
            </a:r>
            <a:r>
              <a:rPr lang="en-US" baseline="0" dirty="0" smtClean="0"/>
              <a:t> </a:t>
            </a:r>
            <a:r>
              <a:rPr lang="en-US" baseline="0" dirty="0" err="1" smtClean="0"/>
              <a:t>förutsätter</a:t>
            </a:r>
            <a:r>
              <a:rPr lang="en-US" baseline="0" dirty="0" smtClean="0"/>
              <a:t> dock </a:t>
            </a:r>
            <a:r>
              <a:rPr lang="en-US" baseline="0" dirty="0" err="1" smtClean="0"/>
              <a:t>att</a:t>
            </a:r>
            <a:r>
              <a:rPr lang="en-US" baseline="0" dirty="0" smtClean="0"/>
              <a:t> </a:t>
            </a:r>
            <a:r>
              <a:rPr lang="en-US" baseline="0" dirty="0" err="1" smtClean="0"/>
              <a:t>ingen</a:t>
            </a:r>
            <a:r>
              <a:rPr lang="en-US" baseline="0" dirty="0" smtClean="0"/>
              <a:t> nod </a:t>
            </a:r>
            <a:r>
              <a:rPr lang="en-US" baseline="0" dirty="0" err="1" smtClean="0"/>
              <a:t>blir</a:t>
            </a:r>
            <a:r>
              <a:rPr lang="en-US" baseline="0" dirty="0" smtClean="0"/>
              <a:t> overloaded </a:t>
            </a:r>
            <a:r>
              <a:rPr lang="en-US" baseline="0" dirty="0" err="1" smtClean="0"/>
              <a:t>utan</a:t>
            </a:r>
            <a:r>
              <a:rPr lang="en-US" baseline="0" dirty="0" smtClean="0"/>
              <a:t> </a:t>
            </a:r>
            <a:r>
              <a:rPr lang="en-US" baseline="0" dirty="0" err="1" smtClean="0"/>
              <a:t>att</a:t>
            </a:r>
            <a:r>
              <a:rPr lang="en-US" baseline="0" dirty="0" smtClean="0"/>
              <a:t> de </a:t>
            </a:r>
            <a:r>
              <a:rPr lang="en-US" baseline="0" dirty="0" err="1" smtClean="0"/>
              <a:t>har</a:t>
            </a:r>
            <a:r>
              <a:rPr lang="en-US" baseline="0" dirty="0" smtClean="0"/>
              <a:t> plats till de </a:t>
            </a:r>
            <a:r>
              <a:rPr lang="en-US" baseline="0" dirty="0" err="1" smtClean="0"/>
              <a:t>replikor</a:t>
            </a:r>
            <a:r>
              <a:rPr lang="en-US" baseline="0" dirty="0" smtClean="0"/>
              <a:t> man </a:t>
            </a:r>
            <a:r>
              <a:rPr lang="en-US" baseline="0" dirty="0" err="1" smtClean="0"/>
              <a:t>placerar</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ser</a:t>
            </a:r>
            <a:r>
              <a:rPr lang="en-US" baseline="0" dirty="0" smtClean="0"/>
              <a:t> vi </a:t>
            </a:r>
            <a:r>
              <a:rPr lang="en-US" baseline="0" dirty="0" err="1" smtClean="0"/>
              <a:t>inte</a:t>
            </a:r>
            <a:r>
              <a:rPr lang="en-US" baseline="0" dirty="0" smtClean="0"/>
              <a:t> </a:t>
            </a:r>
            <a:r>
              <a:rPr lang="en-US" baseline="0" dirty="0" err="1" smtClean="0"/>
              <a:t>nödvändigtvis</a:t>
            </a:r>
            <a:r>
              <a:rPr lang="en-US" baseline="0" dirty="0" smtClean="0"/>
              <a:t> till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för</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vi </a:t>
            </a:r>
            <a:r>
              <a:rPr lang="en-US" baseline="0" dirty="0" err="1" smtClean="0"/>
              <a:t>vill</a:t>
            </a:r>
            <a:r>
              <a:rPr lang="en-US" baseline="0" dirty="0" smtClean="0"/>
              <a:t> ha. Man </a:t>
            </a:r>
            <a:r>
              <a:rPr lang="en-US" baseline="0" dirty="0" err="1" smtClean="0"/>
              <a:t>kan</a:t>
            </a:r>
            <a:r>
              <a:rPr lang="en-US" baseline="0" dirty="0" smtClean="0"/>
              <a:t> </a:t>
            </a:r>
            <a:r>
              <a:rPr lang="en-US" baseline="0" dirty="0" err="1" smtClean="0"/>
              <a:t>tänka</a:t>
            </a:r>
            <a:r>
              <a:rPr lang="en-US" baseline="0" dirty="0" smtClean="0"/>
              <a:t> sig </a:t>
            </a:r>
            <a:r>
              <a:rPr lang="en-US" baseline="0" dirty="0" err="1" smtClean="0"/>
              <a:t>att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når</a:t>
            </a:r>
            <a:r>
              <a:rPr lang="en-US" baseline="0" dirty="0" smtClean="0"/>
              <a:t> vi </a:t>
            </a:r>
            <a:r>
              <a:rPr lang="en-US" baseline="0" dirty="0" err="1" smtClean="0"/>
              <a:t>precis</a:t>
            </a:r>
            <a:r>
              <a:rPr lang="en-US" baseline="0" dirty="0" smtClean="0"/>
              <a:t> </a:t>
            </a:r>
            <a:r>
              <a:rPr lang="en-US" baseline="0" dirty="0" err="1" smtClean="0"/>
              <a:t>över</a:t>
            </a:r>
            <a:r>
              <a:rPr lang="en-US" baseline="0" dirty="0" smtClean="0"/>
              <a:t> </a:t>
            </a:r>
            <a:r>
              <a:rPr lang="en-US" baseline="0" dirty="0" err="1" smtClean="0"/>
              <a:t>det</a:t>
            </a:r>
            <a:r>
              <a:rPr lang="en-US" baseline="0" dirty="0" smtClean="0"/>
              <a:t> </a:t>
            </a:r>
            <a:r>
              <a:rPr lang="en-US" baseline="0" dirty="0" err="1" smtClean="0"/>
              <a:t>önskade</a:t>
            </a:r>
            <a:r>
              <a:rPr lang="en-US" baseline="0" dirty="0" smtClean="0"/>
              <a:t> </a:t>
            </a:r>
            <a:r>
              <a:rPr lang="en-US" baseline="0" dirty="0" err="1" smtClean="0"/>
              <a:t>värdet</a:t>
            </a:r>
            <a:r>
              <a:rPr lang="en-US" baseline="0" dirty="0" smtClean="0"/>
              <a:t>, men under </a:t>
            </a:r>
            <a:r>
              <a:rPr lang="en-US" baseline="0" dirty="0" err="1" smtClean="0"/>
              <a:t>tiden</a:t>
            </a:r>
            <a:r>
              <a:rPr lang="en-US" baseline="0" dirty="0" smtClean="0"/>
              <a:t> </a:t>
            </a:r>
            <a:r>
              <a:rPr lang="en-US" baseline="0" dirty="0" err="1" smtClean="0"/>
              <a:t>bara</a:t>
            </a:r>
            <a:r>
              <a:rPr lang="en-US" baseline="0" dirty="0" smtClean="0"/>
              <a:t> en </a:t>
            </a:r>
            <a:r>
              <a:rPr lang="en-US" baseline="0" dirty="0" err="1" smtClean="0"/>
              <a:t>replika</a:t>
            </a:r>
            <a:r>
              <a:rPr lang="en-US" baseline="0" dirty="0" smtClean="0"/>
              <a:t> </a:t>
            </a:r>
            <a:r>
              <a:rPr lang="en-US" baseline="0" dirty="0" err="1" smtClean="0"/>
              <a:t>körs</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värdet</a:t>
            </a:r>
            <a:r>
              <a:rPr lang="en-US" baseline="0" dirty="0" smtClean="0"/>
              <a:t> </a:t>
            </a:r>
            <a:r>
              <a:rPr lang="en-US" baseline="0" dirty="0" err="1" smtClean="0"/>
              <a:t>så</a:t>
            </a:r>
            <a:r>
              <a:rPr lang="en-US" baseline="0" dirty="0" smtClean="0"/>
              <a:t> </a:t>
            </a:r>
            <a:r>
              <a:rPr lang="en-US" baseline="0" dirty="0" err="1" smtClean="0"/>
              <a:t>lågt</a:t>
            </a:r>
            <a:r>
              <a:rPr lang="en-US" baseline="0" dirty="0" smtClean="0"/>
              <a:t> </a:t>
            </a:r>
            <a:r>
              <a:rPr lang="en-US" baseline="0" dirty="0" err="1" smtClean="0"/>
              <a:t>att</a:t>
            </a:r>
            <a:r>
              <a:rPr lang="en-US" baseline="0" dirty="0" smtClean="0"/>
              <a:t> </a:t>
            </a:r>
            <a:r>
              <a:rPr lang="en-US" baseline="0" dirty="0" err="1" smtClean="0"/>
              <a:t>medelvärdet</a:t>
            </a:r>
            <a:r>
              <a:rPr lang="en-US" baseline="0" dirty="0" smtClean="0"/>
              <a:t> </a:t>
            </a:r>
            <a:r>
              <a:rPr lang="en-US" baseline="0" dirty="0" err="1" smtClean="0"/>
              <a:t>också</a:t>
            </a:r>
            <a:r>
              <a:rPr lang="en-US" baseline="0" dirty="0" smtClean="0"/>
              <a:t> </a:t>
            </a:r>
            <a:r>
              <a:rPr lang="en-US" baseline="0" dirty="0" err="1" smtClean="0"/>
              <a:t>blir</a:t>
            </a:r>
            <a:r>
              <a:rPr lang="en-US" baseline="0" dirty="0" smtClean="0"/>
              <a:t> </a:t>
            </a:r>
            <a:r>
              <a:rPr lang="en-US" baseline="0" dirty="0" err="1" smtClean="0"/>
              <a:t>ganska</a:t>
            </a:r>
            <a:r>
              <a:rPr lang="en-US" baseline="0" dirty="0" smtClean="0"/>
              <a:t> </a:t>
            </a:r>
            <a:r>
              <a:rPr lang="en-US" baseline="0" dirty="0" err="1" smtClean="0"/>
              <a:t>lågt</a:t>
            </a:r>
            <a:r>
              <a:rPr lang="en-US" baseline="0" dirty="0" smtClean="0"/>
              <a:t>. </a:t>
            </a:r>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215043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Calvin</a:t>
            </a:r>
            <a:r>
              <a:rPr lang="en-US" baseline="0" dirty="0" smtClean="0"/>
              <a:t> </a:t>
            </a:r>
            <a:r>
              <a:rPr lang="en-US" baseline="0" dirty="0" err="1" smtClean="0"/>
              <a:t>är</a:t>
            </a:r>
            <a:r>
              <a:rPr lang="en-US" baseline="0" dirty="0" smtClean="0"/>
              <a:t> </a:t>
            </a:r>
            <a:r>
              <a:rPr lang="en-US" baseline="0" dirty="0" err="1" smtClean="0"/>
              <a:t>inte</a:t>
            </a:r>
            <a:r>
              <a:rPr lang="en-US" baseline="0" dirty="0" smtClean="0"/>
              <a:t> </a:t>
            </a:r>
            <a:r>
              <a:rPr lang="en-US" baseline="0" dirty="0" err="1" smtClean="0"/>
              <a:t>optimerat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aktörer</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tex</a:t>
            </a:r>
            <a:r>
              <a:rPr lang="en-US" baseline="0" dirty="0" smtClean="0"/>
              <a:t> </a:t>
            </a:r>
            <a:r>
              <a:rPr lang="en-US" baseline="0" dirty="0" err="1" smtClean="0"/>
              <a:t>skrivet</a:t>
            </a:r>
            <a:r>
              <a:rPr lang="en-US" baseline="0" dirty="0" smtClean="0"/>
              <a:t> I python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snabbaste</a:t>
            </a:r>
            <a:r>
              <a:rPr lang="en-US" baseline="0" dirty="0" smtClean="0"/>
              <a:t> </a:t>
            </a:r>
            <a:r>
              <a:rPr lang="en-US" baseline="0" dirty="0" err="1" smtClean="0"/>
              <a:t>språket</a:t>
            </a:r>
            <a:r>
              <a:rPr lang="en-US" baseline="0" dirty="0" smtClean="0"/>
              <a:t> </a:t>
            </a:r>
            <a:r>
              <a:rPr lang="en-US" baseline="0" dirty="0" err="1" smtClean="0"/>
              <a:t>direkt</a:t>
            </a:r>
            <a:r>
              <a:rPr lang="en-US" baseline="0" dirty="0" smtClean="0"/>
              <a:t>. </a:t>
            </a:r>
            <a:r>
              <a:rPr lang="en-US" baseline="0" dirty="0" err="1" smtClean="0"/>
              <a:t>Ändå</a:t>
            </a:r>
            <a:r>
              <a:rPr lang="en-US" baseline="0" dirty="0" smtClean="0"/>
              <a:t> </a:t>
            </a:r>
            <a:r>
              <a:rPr lang="en-US" baseline="0" dirty="0" err="1" smtClean="0"/>
              <a:t>så</a:t>
            </a:r>
            <a:r>
              <a:rPr lang="en-US" baseline="0" dirty="0" smtClean="0"/>
              <a:t> </a:t>
            </a:r>
            <a:r>
              <a:rPr lang="en-US" baseline="0" dirty="0" err="1" smtClean="0"/>
              <a:t>kan</a:t>
            </a:r>
            <a:r>
              <a:rPr lang="en-US" baseline="0" dirty="0" smtClean="0"/>
              <a:t> vi </a:t>
            </a:r>
            <a:r>
              <a:rPr lang="en-US" baseline="0" dirty="0" err="1" smtClean="0"/>
              <a:t>replicera</a:t>
            </a:r>
            <a:r>
              <a:rPr lang="en-US" baseline="0" dirty="0" smtClean="0"/>
              <a:t> </a:t>
            </a:r>
            <a:r>
              <a:rPr lang="en-US" baseline="0" dirty="0" err="1" smtClean="0"/>
              <a:t>aktörer</a:t>
            </a:r>
            <a:r>
              <a:rPr lang="en-US" baseline="0" dirty="0" smtClean="0"/>
              <a:t> med </a:t>
            </a:r>
            <a:r>
              <a:rPr lang="en-US" baseline="0" dirty="0" err="1" smtClean="0"/>
              <a:t>ett</a:t>
            </a:r>
            <a:r>
              <a:rPr lang="en-US" baseline="0" dirty="0" smtClean="0"/>
              <a:t> state </a:t>
            </a:r>
            <a:r>
              <a:rPr lang="en-US" baseline="0" dirty="0" err="1" smtClean="0"/>
              <a:t>på</a:t>
            </a:r>
            <a:r>
              <a:rPr lang="en-US" baseline="0" dirty="0" smtClean="0"/>
              <a:t> 1 GB under en </a:t>
            </a:r>
            <a:r>
              <a:rPr lang="en-US" baseline="0" dirty="0" err="1" smtClean="0"/>
              <a:t>timme</a:t>
            </a:r>
            <a:r>
              <a:rPr lang="en-US" baseline="0" dirty="0" smtClean="0"/>
              <a:t>.</a:t>
            </a:r>
          </a:p>
          <a:p>
            <a:endParaRPr lang="en-US" baseline="0" dirty="0" smtClean="0"/>
          </a:p>
          <a:p>
            <a:r>
              <a:rPr lang="en-US" dirty="0" err="1" smtClean="0"/>
              <a:t>En</a:t>
            </a:r>
            <a:r>
              <a:rPr lang="en-US" dirty="0" smtClean="0"/>
              <a:t> </a:t>
            </a:r>
            <a:r>
              <a:rPr lang="en-US" dirty="0" err="1" smtClean="0"/>
              <a:t>mer</a:t>
            </a:r>
            <a:r>
              <a:rPr lang="en-US" dirty="0" smtClean="0"/>
              <a:t> </a:t>
            </a:r>
            <a:r>
              <a:rPr lang="en-US" dirty="0" err="1" smtClean="0"/>
              <a:t>effektiv</a:t>
            </a:r>
            <a:r>
              <a:rPr lang="en-US" dirty="0" smtClean="0"/>
              <a:t> implementation </a:t>
            </a:r>
            <a:r>
              <a:rPr lang="en-US" dirty="0" err="1" smtClean="0"/>
              <a:t>i</a:t>
            </a:r>
            <a:r>
              <a:rPr lang="en-US" dirty="0" smtClean="0"/>
              <a:t> </a:t>
            </a:r>
            <a:r>
              <a:rPr lang="en-US" dirty="0" err="1" smtClean="0"/>
              <a:t>t.ex</a:t>
            </a:r>
            <a:r>
              <a:rPr lang="en-US" dirty="0" smtClean="0"/>
              <a:t>. C++ </a:t>
            </a:r>
            <a:r>
              <a:rPr lang="en-US" dirty="0" err="1" smtClean="0"/>
              <a:t>borde</a:t>
            </a:r>
            <a:r>
              <a:rPr lang="en-US" baseline="0" dirty="0" smtClean="0"/>
              <a:t> </a:t>
            </a:r>
            <a:r>
              <a:rPr lang="en-US" baseline="0" dirty="0" err="1" smtClean="0"/>
              <a:t>minska</a:t>
            </a:r>
            <a:r>
              <a:rPr lang="en-US" baseline="0" dirty="0" smtClean="0"/>
              <a:t> </a:t>
            </a:r>
            <a:r>
              <a:rPr lang="en-US" baseline="0" dirty="0" err="1" smtClean="0"/>
              <a:t>repliceringstiden</a:t>
            </a:r>
            <a:r>
              <a:rPr lang="en-US" baseline="0" dirty="0" smtClean="0"/>
              <a:t>. </a:t>
            </a:r>
            <a:r>
              <a:rPr lang="en-US" baseline="0" dirty="0" err="1" smtClean="0"/>
              <a:t>Åtminstonde</a:t>
            </a:r>
            <a:r>
              <a:rPr lang="en-US" baseline="0" dirty="0" smtClean="0"/>
              <a:t> </a:t>
            </a:r>
            <a:r>
              <a:rPr lang="en-US" baseline="0" dirty="0" err="1" smtClean="0"/>
              <a:t>för</a:t>
            </a:r>
            <a:r>
              <a:rPr lang="en-US" baseline="0" dirty="0" smtClean="0"/>
              <a:t> </a:t>
            </a:r>
            <a:r>
              <a:rPr lang="en-US" baseline="0" dirty="0" err="1" smtClean="0"/>
              <a:t>mindre</a:t>
            </a:r>
            <a:r>
              <a:rPr lang="en-US" baseline="0" dirty="0" smtClean="0"/>
              <a:t> </a:t>
            </a:r>
            <a:r>
              <a:rPr lang="en-US" baseline="0" dirty="0" err="1" smtClean="0"/>
              <a:t>aktörer</a:t>
            </a:r>
            <a:r>
              <a:rPr lang="en-US" baseline="0" dirty="0" smtClean="0"/>
              <a:t> </a:t>
            </a:r>
            <a:r>
              <a:rPr lang="en-US" baseline="0" dirty="0" err="1" smtClean="0"/>
              <a:t>där</a:t>
            </a:r>
            <a:r>
              <a:rPr lang="en-US" baseline="0" dirty="0" smtClean="0"/>
              <a:t>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den </a:t>
            </a:r>
            <a:r>
              <a:rPr lang="en-US" baseline="0" dirty="0" err="1" smtClean="0"/>
              <a:t>nya</a:t>
            </a:r>
            <a:r>
              <a:rPr lang="en-US" baseline="0" dirty="0" smtClean="0"/>
              <a:t> </a:t>
            </a:r>
            <a:r>
              <a:rPr lang="en-US" baseline="0" dirty="0" err="1" smtClean="0"/>
              <a:t>replikan</a:t>
            </a:r>
            <a:r>
              <a:rPr lang="en-US" baseline="0" dirty="0" smtClean="0"/>
              <a:t> </a:t>
            </a:r>
            <a:r>
              <a:rPr lang="en-US" baseline="0" dirty="0" err="1" smtClean="0"/>
              <a:t>är</a:t>
            </a:r>
            <a:r>
              <a:rPr lang="en-US" baseline="0" dirty="0" smtClean="0"/>
              <a:t> significant </a:t>
            </a:r>
            <a:r>
              <a:rPr lang="en-US" baseline="0" dirty="0" err="1" smtClean="0"/>
              <a:t>störst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på</a:t>
            </a:r>
            <a:r>
              <a:rPr lang="en-US" baseline="0" dirty="0" smtClean="0"/>
              <a:t> </a:t>
            </a:r>
            <a:r>
              <a:rPr lang="en-US" baseline="0" dirty="0" err="1" smtClean="0"/>
              <a:t>statet</a:t>
            </a:r>
            <a:r>
              <a:rPr lang="en-US" baseline="0" dirty="0" smtClean="0"/>
              <a:t> </a:t>
            </a:r>
            <a:r>
              <a:rPr lang="en-US" baseline="0" dirty="0" err="1" smtClean="0"/>
              <a:t>så</a:t>
            </a:r>
            <a:r>
              <a:rPr lang="en-US" baseline="0" dirty="0" smtClean="0"/>
              <a:t> </a:t>
            </a:r>
            <a:r>
              <a:rPr lang="en-US" baseline="0" dirty="0" err="1" smtClean="0"/>
              <a:t>gick</a:t>
            </a:r>
            <a:r>
              <a:rPr lang="en-US" baseline="0" dirty="0" smtClean="0"/>
              <a:t> </a:t>
            </a:r>
            <a:r>
              <a:rPr lang="en-US" baseline="0" dirty="0" err="1" smtClean="0"/>
              <a:t>största</a:t>
            </a:r>
            <a:r>
              <a:rPr lang="en-US" baseline="0" dirty="0" smtClean="0"/>
              <a:t> </a:t>
            </a:r>
            <a:r>
              <a:rPr lang="en-US" baseline="0" dirty="0" err="1" smtClean="0"/>
              <a:t>tiden</a:t>
            </a:r>
            <a:r>
              <a:rPr lang="en-US" baseline="0" dirty="0" smtClean="0"/>
              <a:t> </a:t>
            </a:r>
            <a:r>
              <a:rPr lang="en-US" baseline="0" dirty="0" err="1" smtClean="0"/>
              <a:t>åt</a:t>
            </a:r>
            <a:r>
              <a:rPr lang="en-US" baseline="0" dirty="0" smtClean="0"/>
              <a:t>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statet</a:t>
            </a:r>
            <a:r>
              <a:rPr lang="en-US" baseline="0" dirty="0" smtClean="0"/>
              <a:t> </a:t>
            </a:r>
            <a:r>
              <a:rPr lang="en-US" baseline="0" dirty="0" err="1" smtClean="0"/>
              <a:t>mellan</a:t>
            </a:r>
            <a:r>
              <a:rPr lang="en-US" baseline="0" dirty="0" smtClean="0"/>
              <a:t> </a:t>
            </a:r>
            <a:r>
              <a:rPr lang="en-US" baseline="0" dirty="0" err="1" smtClean="0"/>
              <a:t>runtimesen</a:t>
            </a:r>
            <a:r>
              <a:rPr lang="en-US" baseline="0" dirty="0" smtClean="0"/>
              <a:t>, </a:t>
            </a:r>
            <a:r>
              <a:rPr lang="en-US" baseline="0" dirty="0" err="1" smtClean="0"/>
              <a:t>så</a:t>
            </a:r>
            <a:r>
              <a:rPr lang="en-US" baseline="0" dirty="0" smtClean="0"/>
              <a:t> </a:t>
            </a:r>
            <a:r>
              <a:rPr lang="en-US" baseline="0" dirty="0" err="1" smtClean="0"/>
              <a:t>för</a:t>
            </a:r>
            <a:r>
              <a:rPr lang="en-US" baseline="0" dirty="0" smtClean="0"/>
              <a:t> </a:t>
            </a:r>
            <a:r>
              <a:rPr lang="en-US" baseline="0" dirty="0" err="1" smtClean="0"/>
              <a:t>större</a:t>
            </a:r>
            <a:r>
              <a:rPr lang="en-US" baseline="0" dirty="0" smtClean="0"/>
              <a:t> </a:t>
            </a:r>
            <a:r>
              <a:rPr lang="en-US" baseline="0" dirty="0" err="1" smtClean="0"/>
              <a:t>storlekar</a:t>
            </a:r>
            <a:r>
              <a:rPr lang="en-US" baseline="0" dirty="0" smtClean="0"/>
              <a:t> </a:t>
            </a:r>
            <a:r>
              <a:rPr lang="en-US" baseline="0" dirty="0" err="1" smtClean="0"/>
              <a:t>kanske</a:t>
            </a:r>
            <a:r>
              <a:rPr lang="en-US" baseline="0" dirty="0" smtClean="0"/>
              <a:t> man </a:t>
            </a:r>
            <a:r>
              <a:rPr lang="en-US" baseline="0" dirty="0" err="1" smtClean="0"/>
              <a:t>inte</a:t>
            </a:r>
            <a:r>
              <a:rPr lang="en-US" baseline="0" dirty="0" smtClean="0"/>
              <a:t> </a:t>
            </a:r>
            <a:r>
              <a:rPr lang="en-US" baseline="0" dirty="0" err="1" smtClean="0"/>
              <a:t>kan</a:t>
            </a:r>
            <a:r>
              <a:rPr lang="en-US" baseline="0" dirty="0" smtClean="0"/>
              <a:t> </a:t>
            </a:r>
            <a:r>
              <a:rPr lang="en-US" baseline="0" dirty="0" err="1" smtClean="0"/>
              <a:t>minska</a:t>
            </a:r>
            <a:r>
              <a:rPr lang="en-US" baseline="0" dirty="0" smtClean="0"/>
              <a:t> </a:t>
            </a:r>
            <a:r>
              <a:rPr lang="en-US" baseline="0" dirty="0" err="1" smtClean="0"/>
              <a:t>tiden</a:t>
            </a:r>
            <a:r>
              <a:rPr lang="en-US" baseline="0" dirty="0" smtClean="0"/>
              <a:t> </a:t>
            </a:r>
            <a:r>
              <a:rPr lang="en-US" baseline="0" dirty="0" err="1" smtClean="0"/>
              <a:t>särskilt</a:t>
            </a:r>
            <a:r>
              <a:rPr lang="en-US" baseline="0" dirty="0" smtClean="0"/>
              <a:t> </a:t>
            </a:r>
            <a:r>
              <a:rPr lang="en-US" baseline="0" dirty="0" err="1" smtClean="0"/>
              <a:t>mycket</a:t>
            </a:r>
            <a:r>
              <a:rPr lang="en-US" baseline="0" dirty="0" smtClean="0"/>
              <a:t> med en </a:t>
            </a:r>
            <a:r>
              <a:rPr lang="en-US" baseline="0" dirty="0" err="1" smtClean="0"/>
              <a:t>effektivare</a:t>
            </a:r>
            <a:r>
              <a:rPr lang="en-US" baseline="0" dirty="0" smtClean="0"/>
              <a:t> </a:t>
            </a:r>
            <a:r>
              <a:rPr lang="en-US" baseline="0" dirty="0" err="1" smtClean="0"/>
              <a:t>implementering</a:t>
            </a:r>
            <a:r>
              <a:rPr lang="is-I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865838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a:t>
            </a:r>
            <a:r>
              <a:rPr lang="en-US" dirty="0" err="1" smtClean="0"/>
              <a:t>mätte</a:t>
            </a:r>
            <a:r>
              <a:rPr lang="en-US" dirty="0" smtClean="0"/>
              <a:t> </a:t>
            </a:r>
            <a:r>
              <a:rPr lang="en-US" dirty="0" err="1" smtClean="0"/>
              <a:t>även</a:t>
            </a:r>
            <a:r>
              <a:rPr lang="en-US" dirty="0" smtClean="0"/>
              <a:t> </a:t>
            </a:r>
            <a:r>
              <a:rPr lang="en-US" dirty="0" err="1" smtClean="0"/>
              <a:t>tiden</a:t>
            </a:r>
            <a:r>
              <a:rPr lang="en-US" dirty="0" smtClean="0"/>
              <a:t> </a:t>
            </a:r>
            <a:r>
              <a:rPr lang="en-US" dirty="0" err="1" smtClean="0"/>
              <a:t>det</a:t>
            </a:r>
            <a:r>
              <a:rPr lang="en-US" baseline="0" dirty="0" smtClean="0"/>
              <a:t> tog </a:t>
            </a:r>
            <a:r>
              <a:rPr lang="en-US" baseline="0" dirty="0" err="1" smtClean="0"/>
              <a:t>att</a:t>
            </a:r>
            <a:r>
              <a:rPr lang="en-US" baseline="0" dirty="0" smtClean="0"/>
              <a:t> </a:t>
            </a:r>
            <a:r>
              <a:rPr lang="en-US" baseline="0" dirty="0" err="1" smtClean="0"/>
              <a:t>replicera</a:t>
            </a:r>
            <a:r>
              <a:rPr lang="en-US" baseline="0" dirty="0" smtClean="0"/>
              <a:t> en task I Calvin – </a:t>
            </a:r>
            <a:r>
              <a:rPr lang="en-US" baseline="0" dirty="0" err="1" smtClean="0"/>
              <a:t>där</a:t>
            </a:r>
            <a:r>
              <a:rPr lang="en-US" baseline="0" dirty="0" smtClean="0"/>
              <a:t> vi </a:t>
            </a:r>
            <a:r>
              <a:rPr lang="en-US" baseline="0" dirty="0" err="1" smtClean="0"/>
              <a:t>implementerat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p>
          <a:p>
            <a:r>
              <a:rPr lang="en-US" baseline="0" dirty="0" smtClean="0"/>
              <a:t>Vi </a:t>
            </a:r>
            <a:r>
              <a:rPr lang="en-US" baseline="0" dirty="0" err="1" smtClean="0"/>
              <a:t>såg</a:t>
            </a:r>
            <a:r>
              <a:rPr lang="en-US" baseline="0" dirty="0" smtClean="0"/>
              <a:t> </a:t>
            </a:r>
            <a:r>
              <a:rPr lang="en-US" baseline="0" dirty="0" err="1" smtClean="0"/>
              <a:t>då</a:t>
            </a:r>
            <a:r>
              <a:rPr lang="en-US" baseline="0" dirty="0" smtClean="0"/>
              <a:t> </a:t>
            </a:r>
            <a:r>
              <a:rPr lang="en-US" baseline="0" dirty="0" err="1" smtClean="0"/>
              <a:t>att</a:t>
            </a:r>
            <a:r>
              <a:rPr lang="en-US" baseline="0" dirty="0" smtClean="0"/>
              <a:t> </a:t>
            </a:r>
            <a:r>
              <a:rPr lang="en-US" baseline="0" dirty="0" err="1" smtClean="0"/>
              <a:t>det</a:t>
            </a:r>
            <a:r>
              <a:rPr lang="en-US" baseline="0" dirty="0" smtClean="0"/>
              <a:t> tog </a:t>
            </a:r>
            <a:r>
              <a:rPr lang="en-US" baseline="0" dirty="0" err="1" smtClean="0"/>
              <a:t>mindre</a:t>
            </a:r>
            <a:r>
              <a:rPr lang="en-US" baseline="0" dirty="0" smtClean="0"/>
              <a:t> </a:t>
            </a:r>
            <a:r>
              <a:rPr lang="en-US" baseline="0" dirty="0" err="1" smtClean="0"/>
              <a:t>än</a:t>
            </a:r>
            <a:r>
              <a:rPr lang="en-US" baseline="0" dirty="0" smtClean="0"/>
              <a:t> en </a:t>
            </a:r>
            <a:r>
              <a:rPr lang="en-US" baseline="0" dirty="0" err="1" smtClean="0"/>
              <a:t>timme</a:t>
            </a:r>
            <a:r>
              <a:rPr lang="en-US" baseline="0" dirty="0" smtClean="0"/>
              <a:t> </a:t>
            </a:r>
            <a:r>
              <a:rPr lang="en-US" baseline="0" dirty="0" err="1" smtClean="0"/>
              <a:t>att</a:t>
            </a:r>
            <a:r>
              <a:rPr lang="en-US" baseline="0" dirty="0" smtClean="0"/>
              <a:t> </a:t>
            </a:r>
            <a:r>
              <a:rPr lang="en-US" baseline="0" dirty="0" err="1" smtClean="0"/>
              <a:t>replicera</a:t>
            </a:r>
            <a:r>
              <a:rPr lang="en-US" baseline="0" dirty="0" smtClean="0"/>
              <a:t> en task med </a:t>
            </a:r>
            <a:r>
              <a:rPr lang="en-US" baseline="0" dirty="0" err="1" smtClean="0"/>
              <a:t>ett</a:t>
            </a:r>
            <a:r>
              <a:rPr lang="en-US" baseline="0" dirty="0" smtClean="0"/>
              <a:t> state </a:t>
            </a:r>
            <a:r>
              <a:rPr lang="en-US" baseline="0" dirty="0" err="1" smtClean="0"/>
              <a:t>på</a:t>
            </a:r>
            <a:r>
              <a:rPr lang="en-US" baseline="0" dirty="0" smtClean="0"/>
              <a:t> 1 GB.</a:t>
            </a:r>
          </a:p>
          <a:p>
            <a:endParaRPr lang="en-US" baseline="0" dirty="0" smtClean="0"/>
          </a:p>
          <a:p>
            <a:endParaRPr lang="en-US" baseline="0" dirty="0" smtClean="0"/>
          </a:p>
          <a:p>
            <a:r>
              <a:rPr lang="en-US" baseline="0" dirty="0" smtClean="0"/>
              <a:t>Om vi </a:t>
            </a:r>
            <a:r>
              <a:rPr lang="en-US" baseline="0" dirty="0" err="1" smtClean="0"/>
              <a:t>då</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en nods MTBF </a:t>
            </a:r>
            <a:r>
              <a:rPr lang="en-US" baseline="0" dirty="0" err="1" smtClean="0"/>
              <a:t>är</a:t>
            </a:r>
            <a:r>
              <a:rPr lang="en-US" baseline="0" dirty="0" smtClean="0"/>
              <a:t> 1 </a:t>
            </a:r>
            <a:r>
              <a:rPr lang="en-US" baseline="0" dirty="0" err="1" smtClean="0"/>
              <a:t>år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repliceringstiden</a:t>
            </a:r>
            <a:r>
              <a:rPr lang="en-US" baseline="0" dirty="0" smtClean="0"/>
              <a:t> </a:t>
            </a:r>
            <a:r>
              <a:rPr lang="en-US" baseline="0" dirty="0" err="1" smtClean="0"/>
              <a:t>är</a:t>
            </a:r>
            <a:r>
              <a:rPr lang="en-US" baseline="0" dirty="0" smtClean="0"/>
              <a:t> en </a:t>
            </a:r>
            <a:r>
              <a:rPr lang="en-US" baseline="0" dirty="0" err="1" smtClean="0"/>
              <a:t>timme</a:t>
            </a:r>
            <a:r>
              <a:rPr lang="en-US" baseline="0" dirty="0" smtClean="0"/>
              <a:t>. </a:t>
            </a:r>
          </a:p>
          <a:p>
            <a:endParaRPr lang="en-US" baseline="0" dirty="0" smtClean="0"/>
          </a:p>
          <a:p>
            <a:r>
              <a:rPr lang="en-US" baseline="0" dirty="0" err="1" smtClean="0"/>
              <a:t>Då</a:t>
            </a:r>
            <a:r>
              <a:rPr lang="en-US" baseline="0" dirty="0" smtClean="0"/>
              <a:t> </a:t>
            </a:r>
            <a:r>
              <a:rPr lang="en-US" baseline="0" dirty="0" err="1" smtClean="0"/>
              <a:t>får</a:t>
            </a:r>
            <a:r>
              <a:rPr lang="en-US" baseline="0" dirty="0" smtClean="0"/>
              <a:t> vi med en replica en </a:t>
            </a:r>
            <a:r>
              <a:rPr lang="en-US" baseline="0" dirty="0" err="1" smtClean="0"/>
              <a:t>tillförlitlighet</a:t>
            </a:r>
            <a:r>
              <a:rPr lang="en-US" baseline="0" dirty="0" smtClean="0"/>
              <a:t> </a:t>
            </a:r>
            <a:r>
              <a:rPr lang="en-US" baseline="0" dirty="0" err="1" smtClean="0"/>
              <a:t>på</a:t>
            </a:r>
            <a:r>
              <a:rPr lang="en-US" baseline="0" dirty="0" smtClean="0"/>
              <a:t> </a:t>
            </a:r>
            <a:r>
              <a:rPr lang="en-US" baseline="0" dirty="0" err="1" smtClean="0"/>
              <a:t>tre</a:t>
            </a:r>
            <a:r>
              <a:rPr lang="en-US" baseline="0" dirty="0" smtClean="0"/>
              <a:t> </a:t>
            </a:r>
            <a:r>
              <a:rPr lang="en-US" baseline="0" dirty="0" err="1" smtClean="0"/>
              <a:t>nion</a:t>
            </a:r>
            <a:r>
              <a:rPr lang="en-US" baseline="0" dirty="0" smtClean="0"/>
              <a:t>, men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vi </a:t>
            </a:r>
            <a:r>
              <a:rPr lang="en-US" baseline="0" dirty="0" err="1" smtClean="0"/>
              <a:t>sju</a:t>
            </a:r>
            <a:r>
              <a:rPr lang="en-US" baseline="0" dirty="0" smtClean="0"/>
              <a:t> </a:t>
            </a:r>
            <a:r>
              <a:rPr lang="en-US" baseline="0" dirty="0" err="1" smtClean="0"/>
              <a:t>nior</a:t>
            </a:r>
            <a:r>
              <a:rPr lang="en-US" baseline="0" dirty="0" smtClean="0"/>
              <a:t> </a:t>
            </a:r>
            <a:r>
              <a:rPr lang="en-US" baseline="0" dirty="0" err="1" smtClean="0"/>
              <a:t>och</a:t>
            </a:r>
            <a:r>
              <a:rPr lang="en-US" baseline="0" dirty="0" smtClean="0"/>
              <a:t> </a:t>
            </a:r>
            <a:r>
              <a:rPr lang="en-US" baseline="0" dirty="0" err="1" smtClean="0"/>
              <a:t>tre</a:t>
            </a:r>
            <a:r>
              <a:rPr lang="en-US" baseline="0" dirty="0" smtClean="0"/>
              <a:t> </a:t>
            </a:r>
            <a:r>
              <a:rPr lang="en-US" baseline="0" dirty="0" err="1" smtClean="0"/>
              <a:t>replikor</a:t>
            </a:r>
            <a:r>
              <a:rPr lang="en-US" baseline="0" dirty="0" smtClean="0"/>
              <a:t> </a:t>
            </a:r>
            <a:r>
              <a:rPr lang="en-US" baseline="0" dirty="0" err="1" smtClean="0"/>
              <a:t>elva</a:t>
            </a:r>
            <a:r>
              <a:rPr lang="en-US" baseline="0" dirty="0" smtClean="0"/>
              <a:t> </a:t>
            </a:r>
            <a:r>
              <a:rPr lang="en-US" baseline="0" dirty="0" err="1" smtClean="0"/>
              <a:t>nior</a:t>
            </a:r>
            <a:r>
              <a:rPr lang="en-US" baseline="0" dirty="0" smtClean="0"/>
              <a:t>. </a:t>
            </a:r>
          </a:p>
          <a:p>
            <a:endParaRPr lang="en-US" baseline="0" dirty="0" smtClean="0"/>
          </a:p>
          <a:p>
            <a:r>
              <a:rPr lang="en-US" baseline="0" dirty="0" smtClean="0"/>
              <a:t>Med </a:t>
            </a:r>
            <a:r>
              <a:rPr lang="en-US" baseline="0" dirty="0" err="1" smtClean="0"/>
              <a:t>tex</a:t>
            </a:r>
            <a:r>
              <a:rPr lang="en-US" baseline="0" dirty="0" smtClean="0"/>
              <a:t>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det</a:t>
            </a:r>
            <a:r>
              <a:rPr lang="en-US" baseline="0" dirty="0" smtClean="0"/>
              <a:t> </a:t>
            </a:r>
            <a:r>
              <a:rPr lang="en-US" baseline="0" dirty="0" err="1" smtClean="0"/>
              <a:t>alltså</a:t>
            </a:r>
            <a:r>
              <a:rPr lang="en-US" baseline="0" dirty="0" smtClean="0"/>
              <a:t> </a:t>
            </a:r>
            <a:r>
              <a:rPr lang="en-US" baseline="0" dirty="0" err="1" smtClean="0"/>
              <a:t>väldigt</a:t>
            </a:r>
            <a:r>
              <a:rPr lang="en-US" baseline="0" dirty="0" smtClean="0"/>
              <a:t> </a:t>
            </a:r>
            <a:r>
              <a:rPr lang="en-US" baseline="0" dirty="0" err="1" smtClean="0"/>
              <a:t>liten</a:t>
            </a:r>
            <a:r>
              <a:rPr lang="en-US" baseline="0" dirty="0" smtClean="0"/>
              <a:t> risk </a:t>
            </a:r>
            <a:r>
              <a:rPr lang="en-US" baseline="0" dirty="0" err="1" smtClean="0"/>
              <a:t>att</a:t>
            </a:r>
            <a:r>
              <a:rPr lang="en-US" baseline="0" dirty="0" smtClean="0"/>
              <a:t> </a:t>
            </a:r>
            <a:r>
              <a:rPr lang="en-US" baseline="0" dirty="0" err="1" smtClean="0"/>
              <a:t>båda</a:t>
            </a:r>
            <a:r>
              <a:rPr lang="en-US" baseline="0" dirty="0" smtClean="0"/>
              <a:t> </a:t>
            </a:r>
            <a:r>
              <a:rPr lang="en-US" baseline="0" dirty="0" err="1" smtClean="0"/>
              <a:t>dör</a:t>
            </a:r>
            <a:r>
              <a:rPr lang="en-US" baseline="0" dirty="0" smtClean="0"/>
              <a:t> </a:t>
            </a:r>
            <a:r>
              <a:rPr lang="en-US" baseline="0" dirty="0" err="1" smtClean="0"/>
              <a:t>innan</a:t>
            </a:r>
            <a:r>
              <a:rPr lang="en-US" baseline="0" dirty="0" smtClean="0"/>
              <a:t> vi </a:t>
            </a:r>
            <a:r>
              <a:rPr lang="en-US" baseline="0" dirty="0" err="1" smtClean="0"/>
              <a:t>hunnit</a:t>
            </a:r>
            <a:r>
              <a:rPr lang="en-US" baseline="0" dirty="0" smtClean="0"/>
              <a:t> </a:t>
            </a:r>
            <a:r>
              <a:rPr lang="en-US" baseline="0" dirty="0" err="1" smtClean="0"/>
              <a:t>starta</a:t>
            </a:r>
            <a:r>
              <a:rPr lang="en-US" baseline="0" dirty="0" smtClean="0"/>
              <a:t> </a:t>
            </a:r>
            <a:r>
              <a:rPr lang="en-US" baseline="0" dirty="0" err="1" smtClean="0"/>
              <a:t>upp</a:t>
            </a:r>
            <a:r>
              <a:rPr lang="en-US" baseline="0" dirty="0" smtClean="0"/>
              <a:t> en </a:t>
            </a:r>
            <a:r>
              <a:rPr lang="en-US" baseline="0" dirty="0" err="1" smtClean="0"/>
              <a:t>ny</a:t>
            </a:r>
            <a:r>
              <a:rPr lang="en-US" baseline="0" dirty="0" smtClean="0"/>
              <a:t> </a:t>
            </a:r>
            <a:r>
              <a:rPr lang="en-US" baseline="0" dirty="0" err="1" smtClean="0"/>
              <a:t>aktor</a:t>
            </a:r>
            <a:r>
              <a:rPr lang="en-US" baseline="0" dirty="0" smtClean="0"/>
              <a:t>.</a:t>
            </a:r>
          </a:p>
          <a:p>
            <a:endParaRPr lang="en-US" baseline="0" dirty="0" smtClean="0"/>
          </a:p>
          <a:p>
            <a:r>
              <a:rPr lang="en-US" baseline="0" dirty="0" smtClean="0"/>
              <a:t>Nu </a:t>
            </a:r>
            <a:r>
              <a:rPr lang="en-US" baseline="0" dirty="0" err="1" smtClean="0"/>
              <a:t>antar</a:t>
            </a:r>
            <a:r>
              <a:rPr lang="en-US" baseline="0" dirty="0" smtClean="0"/>
              <a:t> vi </a:t>
            </a:r>
            <a:r>
              <a:rPr lang="en-US" baseline="0" dirty="0" err="1" smtClean="0"/>
              <a:t>förvisso</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oberoende</a:t>
            </a:r>
            <a:r>
              <a:rPr lang="en-US" baseline="0" dirty="0" smtClean="0"/>
              <a:t> men </a:t>
            </a:r>
            <a:r>
              <a:rPr lang="en-US" baseline="0" dirty="0" err="1" smtClean="0"/>
              <a:t>det</a:t>
            </a:r>
            <a:r>
              <a:rPr lang="en-US" baseline="0" dirty="0" smtClean="0"/>
              <a:t> </a:t>
            </a:r>
            <a:r>
              <a:rPr lang="en-US" baseline="0" dirty="0" err="1" smtClean="0"/>
              <a:t>tyder</a:t>
            </a:r>
            <a:r>
              <a:rPr lang="en-US" baseline="0" dirty="0" smtClean="0"/>
              <a:t> </a:t>
            </a:r>
            <a:r>
              <a:rPr lang="en-US" baseline="0" dirty="0" err="1" smtClean="0"/>
              <a:t>ändå</a:t>
            </a:r>
            <a:r>
              <a:rPr lang="en-US" baseline="0" dirty="0" smtClean="0"/>
              <a:t> </a:t>
            </a:r>
            <a:r>
              <a:rPr lang="en-US" baseline="0" dirty="0" err="1" smtClean="0"/>
              <a:t>på</a:t>
            </a:r>
            <a:r>
              <a:rPr lang="en-US" baseline="0" dirty="0" smtClean="0"/>
              <a:t> </a:t>
            </a:r>
            <a:r>
              <a:rPr lang="en-US" baseline="0" dirty="0" err="1" smtClean="0"/>
              <a:t>att</a:t>
            </a:r>
            <a:r>
              <a:rPr lang="en-US" baseline="0" dirty="0" smtClean="0"/>
              <a:t> vi </a:t>
            </a:r>
            <a:r>
              <a:rPr lang="en-US" baseline="0" dirty="0" err="1" smtClean="0"/>
              <a:t>får</a:t>
            </a:r>
            <a:r>
              <a:rPr lang="en-US" baseline="0" dirty="0" smtClean="0"/>
              <a:t> </a:t>
            </a:r>
            <a:r>
              <a:rPr lang="en-US" baseline="0" dirty="0" err="1" smtClean="0"/>
              <a:t>väldigt</a:t>
            </a:r>
            <a:r>
              <a:rPr lang="en-US" baseline="0" dirty="0" smtClean="0"/>
              <a:t> </a:t>
            </a:r>
            <a:r>
              <a:rPr lang="en-US" baseline="0" dirty="0" err="1" smtClean="0"/>
              <a:t>hög</a:t>
            </a:r>
            <a:r>
              <a:rPr lang="en-US" baseline="0" dirty="0" smtClean="0"/>
              <a:t> </a:t>
            </a:r>
            <a:r>
              <a:rPr lang="en-US" baseline="0" dirty="0" err="1" smtClean="0"/>
              <a:t>tillförlitlighet</a:t>
            </a:r>
            <a:r>
              <a:rPr lang="en-US" baseline="0" dirty="0" smtClean="0"/>
              <a:t> med </a:t>
            </a:r>
            <a:r>
              <a:rPr lang="en-US" baseline="0" dirty="0" err="1" smtClean="0"/>
              <a:t>ett</a:t>
            </a:r>
            <a:r>
              <a:rPr lang="en-US" baseline="0" dirty="0" smtClean="0"/>
              <a:t> </a:t>
            </a:r>
            <a:r>
              <a:rPr lang="en-US" baseline="0" dirty="0" err="1" smtClean="0"/>
              <a:t>få</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956294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En del av framtida arbete är att undersöka hur skalbar</a:t>
            </a:r>
            <a:r>
              <a:rPr lang="sv-SE" baseline="0" dirty="0" smtClean="0"/>
              <a:t> vår modell är. </a:t>
            </a:r>
          </a:p>
          <a:p>
            <a:endParaRPr lang="sv-SE" baseline="0" dirty="0" smtClean="0"/>
          </a:p>
          <a:p>
            <a:r>
              <a:rPr lang="sv-SE" baseline="0" dirty="0" err="1" smtClean="0"/>
              <a:t>Tillförlitlighesmodellen</a:t>
            </a:r>
            <a:r>
              <a:rPr lang="sv-SE" baseline="0" dirty="0" smtClean="0"/>
              <a:t> är utbytbar. Den kan byggas ut genom att</a:t>
            </a:r>
          </a:p>
          <a:p>
            <a:pPr marL="171450" indent="-171450">
              <a:buFontTx/>
              <a:buChar char="-"/>
            </a:pPr>
            <a:r>
              <a:rPr lang="sv-SE" baseline="0" dirty="0" smtClean="0"/>
              <a:t>Ta med fler parametrar, </a:t>
            </a:r>
            <a:r>
              <a:rPr lang="sv-SE" baseline="0" dirty="0" err="1" smtClean="0"/>
              <a:t>t.e.x</a:t>
            </a:r>
            <a:r>
              <a:rPr lang="sv-SE" baseline="0" dirty="0" smtClean="0"/>
              <a:t> </a:t>
            </a:r>
            <a:r>
              <a:rPr lang="sv-SE" baseline="0" dirty="0" err="1" smtClean="0"/>
              <a:t>länkfel</a:t>
            </a:r>
            <a:endParaRPr lang="sv-SE" baseline="0" dirty="0" smtClean="0"/>
          </a:p>
          <a:p>
            <a:pPr marL="171450" indent="-171450">
              <a:buFontTx/>
              <a:buChar char="-"/>
            </a:pPr>
            <a:r>
              <a:rPr lang="sv-SE" baseline="0" dirty="0" smtClean="0"/>
              <a:t>Inkludera placeringen av nuvarande noder i beräkningen av tillförlitlighet</a:t>
            </a:r>
          </a:p>
          <a:p>
            <a:pPr marL="171450" indent="-171450">
              <a:buFontTx/>
              <a:buChar char="-"/>
            </a:pPr>
            <a:r>
              <a:rPr lang="sv-SE" baseline="0" dirty="0" smtClean="0"/>
              <a:t>Lägga till maskinlärning, eftersom tillförlitligheten av applikationer övervakas periodiskt så kan vi förebygga dippar i tillförlitligheten genom att flytta eller skapa nya </a:t>
            </a:r>
            <a:r>
              <a:rPr lang="sv-SE" baseline="0" dirty="0" err="1" smtClean="0"/>
              <a:t>replikor</a:t>
            </a:r>
            <a:r>
              <a:rPr lang="sv-SE" baseline="0" dirty="0" smtClean="0"/>
              <a:t> före att fel inträffar</a:t>
            </a:r>
          </a:p>
          <a:p>
            <a:pPr marL="171450" indent="-171450">
              <a:buFontTx/>
              <a:buChar char="-"/>
            </a:pPr>
            <a:endParaRPr lang="sv-SE" baseline="0" dirty="0" smtClean="0"/>
          </a:p>
          <a:p>
            <a:pPr marL="0" indent="0">
              <a:buFontTx/>
              <a:buNone/>
            </a:pPr>
            <a:r>
              <a:rPr lang="sv-SE" baseline="0" dirty="0" smtClean="0"/>
              <a:t>Om vi skippar antagandet att noder producerar deterministiska resultat, så kan vår modell byggas ut och använda en </a:t>
            </a:r>
            <a:r>
              <a:rPr lang="sv-SE" baseline="0" dirty="0" err="1" smtClean="0"/>
              <a:t>konsensusalrogitm</a:t>
            </a:r>
            <a:r>
              <a:rPr lang="sv-SE" baseline="0" dirty="0" smtClean="0"/>
              <a:t> för att upptäcka när fel resultat produceras.</a:t>
            </a:r>
          </a:p>
          <a:p>
            <a:pPr marL="0" indent="0">
              <a:buFontTx/>
              <a:buNone/>
            </a:pPr>
            <a:endParaRPr lang="sv-SE" baseline="0" dirty="0" smtClean="0"/>
          </a:p>
          <a:p>
            <a:pPr marL="0" indent="0">
              <a:buFontTx/>
              <a:buNone/>
            </a:pPr>
            <a:r>
              <a:rPr lang="sv-SE" baseline="0" dirty="0" smtClean="0"/>
              <a:t>Schemaläggningen kan utökas genom att inkludera </a:t>
            </a:r>
            <a:r>
              <a:rPr lang="sv-SE" baseline="0" dirty="0" err="1" smtClean="0"/>
              <a:t>load-balancing</a:t>
            </a:r>
            <a:r>
              <a:rPr lang="sv-SE" baseline="0" dirty="0" smtClean="0"/>
              <a:t> och ta hänsyn till noders last och kapacitet.</a:t>
            </a:r>
          </a:p>
        </p:txBody>
      </p:sp>
      <p:sp>
        <p:nvSpPr>
          <p:cNvPr id="4" name="Platshållare för bildnumm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426992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a:t>
            </a:r>
            <a:r>
              <a:rPr lang="en-US" baseline="0" dirty="0" err="1" smtClean="0"/>
              <a:t>synkroniseringsprpblem</a:t>
            </a:r>
            <a:r>
              <a:rPr lang="en-US" baseline="0" dirty="0" smtClean="0"/>
              <a:t>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externa </a:t>
            </a:r>
            <a:r>
              <a:rPr lang="en-US" baseline="0" dirty="0" err="1" smtClean="0"/>
              <a:t>anrop</a:t>
            </a:r>
            <a:r>
              <a:rPr lang="en-US" baseline="0" dirty="0" smtClean="0"/>
              <a:t>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anropet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277098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man vet MTBF </a:t>
            </a:r>
            <a:r>
              <a:rPr lang="en-US" dirty="0" err="1" smtClean="0"/>
              <a:t>för</a:t>
            </a:r>
            <a:r>
              <a:rPr lang="en-US" dirty="0" smtClean="0"/>
              <a:t> </a:t>
            </a:r>
            <a:r>
              <a:rPr lang="en-US" dirty="0" err="1" smtClean="0"/>
              <a:t>en</a:t>
            </a:r>
            <a:r>
              <a:rPr lang="en-US" dirty="0" smtClean="0"/>
              <a:t> </a:t>
            </a:r>
            <a:r>
              <a:rPr lang="en-US" dirty="0" err="1" smtClean="0"/>
              <a:t>komponent</a:t>
            </a:r>
            <a:r>
              <a:rPr lang="en-US" dirty="0" smtClean="0"/>
              <a:t>, </a:t>
            </a:r>
            <a:r>
              <a:rPr lang="en-US" dirty="0" err="1" smtClean="0"/>
              <a:t>d.v.s</a:t>
            </a:r>
            <a:r>
              <a:rPr lang="en-US" dirty="0" smtClean="0"/>
              <a:t> </a:t>
            </a:r>
            <a:r>
              <a:rPr lang="en-US" dirty="0" err="1" smtClean="0"/>
              <a:t>hur</a:t>
            </a:r>
            <a:r>
              <a:rPr lang="en-US" dirty="0" smtClean="0"/>
              <a:t> </a:t>
            </a:r>
            <a:r>
              <a:rPr lang="en-US" dirty="0" err="1" smtClean="0"/>
              <a:t>ofta</a:t>
            </a:r>
            <a:r>
              <a:rPr lang="en-US" dirty="0" smtClean="0"/>
              <a:t> den </a:t>
            </a:r>
            <a:r>
              <a:rPr lang="en-US" dirty="0" err="1" smtClean="0"/>
              <a:t>failar</a:t>
            </a:r>
            <a:r>
              <a:rPr lang="en-US" dirty="0" smtClean="0"/>
              <a:t>, </a:t>
            </a:r>
            <a:r>
              <a:rPr lang="en-US" dirty="0" err="1" smtClean="0"/>
              <a:t>kan</a:t>
            </a:r>
            <a:r>
              <a:rPr lang="en-US" dirty="0" smtClean="0"/>
              <a:t> man </a:t>
            </a:r>
            <a:r>
              <a:rPr lang="en-US" dirty="0" err="1" smtClean="0"/>
              <a:t>beräkna</a:t>
            </a:r>
            <a:r>
              <a:rPr lang="en-US" dirty="0" smtClean="0"/>
              <a:t> </a:t>
            </a:r>
            <a:r>
              <a:rPr lang="en-US" dirty="0" err="1" smtClean="0"/>
              <a:t>sannolikheten</a:t>
            </a:r>
            <a:r>
              <a:rPr lang="en-US" baseline="0" dirty="0" smtClean="0"/>
              <a:t> </a:t>
            </a:r>
            <a:r>
              <a:rPr lang="en-US" baseline="0" dirty="0" err="1" smtClean="0"/>
              <a:t>att</a:t>
            </a:r>
            <a:r>
              <a:rPr lang="en-US" baseline="0" dirty="0" smtClean="0"/>
              <a:t> den </a:t>
            </a:r>
            <a:r>
              <a:rPr lang="en-US" baseline="0" dirty="0" err="1" smtClean="0"/>
              <a:t>överlever</a:t>
            </a:r>
            <a:r>
              <a:rPr lang="en-US" baseline="0" dirty="0" smtClean="0"/>
              <a:t> </a:t>
            </a:r>
            <a:r>
              <a:rPr lang="en-US" baseline="0" dirty="0" err="1" smtClean="0"/>
              <a:t>en</a:t>
            </a:r>
            <a:r>
              <a:rPr lang="en-US" baseline="0" dirty="0" smtClean="0"/>
              <a:t> </a:t>
            </a:r>
            <a:r>
              <a:rPr lang="en-US" baseline="0" dirty="0" err="1" smtClean="0"/>
              <a:t>tid</a:t>
            </a:r>
            <a:r>
              <a:rPr lang="en-US" baseline="0" dirty="0" smtClean="0"/>
              <a:t> t, </a:t>
            </a:r>
            <a:r>
              <a:rPr lang="en-US" baseline="0" dirty="0" err="1" smtClean="0"/>
              <a:t>d.v.s</a:t>
            </a:r>
            <a:r>
              <a:rPr lang="en-US" baseline="0" dirty="0" smtClean="0"/>
              <a:t>. </a:t>
            </a:r>
            <a:r>
              <a:rPr lang="en-US" baseline="0" dirty="0" err="1" smtClean="0"/>
              <a:t>inte</a:t>
            </a:r>
            <a:r>
              <a:rPr lang="en-US" baseline="0" dirty="0" smtClean="0"/>
              <a:t> </a:t>
            </a:r>
            <a:r>
              <a:rPr lang="en-US" baseline="0" dirty="0" err="1" smtClean="0"/>
              <a:t>upplever</a:t>
            </a:r>
            <a:r>
              <a:rPr lang="en-US" baseline="0" dirty="0" smtClean="0"/>
              <a:t> </a:t>
            </a:r>
            <a:r>
              <a:rPr lang="en-US" baseline="0" dirty="0" err="1" smtClean="0"/>
              <a:t>något</a:t>
            </a:r>
            <a:r>
              <a:rPr lang="en-US" baseline="0" dirty="0" smtClean="0"/>
              <a:t> </a:t>
            </a:r>
            <a:r>
              <a:rPr lang="en-US" baseline="0" dirty="0" err="1" smtClean="0"/>
              <a:t>fel</a:t>
            </a:r>
            <a:r>
              <a:rPr lang="en-US" baseline="0" dirty="0" smtClean="0"/>
              <a:t>, </a:t>
            </a:r>
            <a:r>
              <a:rPr lang="en-US" baseline="0" dirty="0" err="1" smtClean="0"/>
              <a:t>som</a:t>
            </a:r>
            <a:r>
              <a:rPr lang="en-US" baseline="0" dirty="0" smtClean="0"/>
              <a:t> e^…</a:t>
            </a:r>
          </a:p>
          <a:p>
            <a:endParaRPr lang="en-US" baseline="0" dirty="0" smtClean="0"/>
          </a:p>
          <a:p>
            <a:r>
              <a:rPr lang="en-US" dirty="0" err="1" smtClean="0"/>
              <a:t>Sannoliheten</a:t>
            </a:r>
            <a:r>
              <a:rPr lang="en-US" dirty="0" smtClean="0"/>
              <a:t> </a:t>
            </a:r>
            <a:r>
              <a:rPr lang="en-US" dirty="0" err="1" smtClean="0"/>
              <a:t>att</a:t>
            </a:r>
            <a:r>
              <a:rPr lang="en-US" dirty="0" smtClean="0"/>
              <a:t> </a:t>
            </a:r>
            <a:r>
              <a:rPr lang="en-US" dirty="0" err="1" smtClean="0"/>
              <a:t>något</a:t>
            </a:r>
            <a:r>
              <a:rPr lang="en-US" dirty="0" smtClean="0"/>
              <a:t> </a:t>
            </a:r>
            <a:r>
              <a:rPr lang="en-US" dirty="0" err="1" smtClean="0"/>
              <a:t>fel</a:t>
            </a:r>
            <a:r>
              <a:rPr lang="en-US" dirty="0" smtClean="0"/>
              <a:t> </a:t>
            </a:r>
            <a:r>
              <a:rPr lang="en-US" dirty="0" err="1" smtClean="0"/>
              <a:t>inträffar</a:t>
            </a:r>
            <a:r>
              <a:rPr lang="en-US" dirty="0" smtClean="0"/>
              <a:t> </a:t>
            </a:r>
            <a:r>
              <a:rPr lang="en-US" dirty="0" err="1" smtClean="0"/>
              <a:t>blir</a:t>
            </a:r>
            <a:r>
              <a:rPr lang="en-US" dirty="0" smtClean="0"/>
              <a:t> </a:t>
            </a:r>
            <a:r>
              <a:rPr lang="en-US" dirty="0" err="1" smtClean="0"/>
              <a:t>då</a:t>
            </a:r>
            <a:r>
              <a:rPr lang="en-US" dirty="0" smtClean="0"/>
              <a:t> 1</a:t>
            </a:r>
            <a:r>
              <a:rPr lang="en-US" baseline="0" dirty="0" smtClean="0"/>
              <a:t> – p(</a:t>
            </a:r>
            <a:r>
              <a:rPr lang="en-US" baseline="0" dirty="0" err="1" smtClean="0"/>
              <a:t>överlever</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beräkna</a:t>
            </a:r>
            <a:r>
              <a:rPr lang="en-US" dirty="0" smtClean="0"/>
              <a:t> MTBF </a:t>
            </a:r>
            <a:r>
              <a:rPr lang="en-US" dirty="0" err="1" smtClean="0"/>
              <a:t>så</a:t>
            </a:r>
            <a:r>
              <a:rPr lang="en-US" dirty="0" smtClean="0"/>
              <a:t> </a:t>
            </a:r>
            <a:r>
              <a:rPr lang="en-US" dirty="0" err="1" smtClean="0"/>
              <a:t>använder</a:t>
            </a:r>
            <a:r>
              <a:rPr lang="en-US" dirty="0" smtClean="0"/>
              <a:t> vi </a:t>
            </a:r>
            <a:r>
              <a:rPr lang="en-US" dirty="0" err="1" smtClean="0"/>
              <a:t>oss</a:t>
            </a:r>
            <a:r>
              <a:rPr lang="en-US" dirty="0" smtClean="0"/>
              <a:t> </a:t>
            </a:r>
            <a:r>
              <a:rPr lang="en-US" dirty="0" err="1" smtClean="0"/>
              <a:t>enbart</a:t>
            </a:r>
            <a:r>
              <a:rPr lang="en-US" baseline="0" dirty="0" smtClean="0"/>
              <a:t> </a:t>
            </a:r>
            <a:r>
              <a:rPr lang="en-US" baseline="0" dirty="0" err="1" smtClean="0"/>
              <a:t>av</a:t>
            </a:r>
            <a:r>
              <a:rPr lang="en-US" baseline="0" dirty="0" smtClean="0"/>
              <a:t> de 3 </a:t>
            </a:r>
            <a:r>
              <a:rPr lang="en-US" baseline="0" dirty="0" err="1" smtClean="0"/>
              <a:t>senaste</a:t>
            </a:r>
            <a:r>
              <a:rPr lang="en-US" baseline="0" dirty="0" smtClean="0"/>
              <a:t> </a:t>
            </a:r>
            <a:r>
              <a:rPr lang="en-US" baseline="0" dirty="0" err="1" smtClean="0"/>
              <a:t>registrerade</a:t>
            </a:r>
            <a:r>
              <a:rPr lang="en-US" baseline="0" dirty="0" smtClean="0"/>
              <a:t> </a:t>
            </a:r>
            <a:r>
              <a:rPr lang="en-US" baseline="0" dirty="0" err="1" smtClean="0"/>
              <a:t>tiderna</a:t>
            </a:r>
            <a:endParaRPr lang="en-US" baseline="0" dirty="0" smtClean="0"/>
          </a:p>
          <a:p>
            <a:endParaRPr lang="en-US" baseline="0" dirty="0" smtClean="0"/>
          </a:p>
          <a:p>
            <a:r>
              <a:rPr lang="en-US" baseline="0" dirty="0" err="1" smtClean="0"/>
              <a:t>På</a:t>
            </a:r>
            <a:r>
              <a:rPr lang="en-US" baseline="0" dirty="0" smtClean="0"/>
              <a:t> </a:t>
            </a:r>
            <a:r>
              <a:rPr lang="en-US" baseline="0" dirty="0" err="1" smtClean="0"/>
              <a:t>så</a:t>
            </a:r>
            <a:r>
              <a:rPr lang="en-US" baseline="0" dirty="0" smtClean="0"/>
              <a:t> </a:t>
            </a:r>
            <a:r>
              <a:rPr lang="en-US" baseline="0" dirty="0" err="1" smtClean="0"/>
              <a:t>sätt</a:t>
            </a:r>
            <a:r>
              <a:rPr lang="en-US" baseline="0" dirty="0" smtClean="0"/>
              <a:t> </a:t>
            </a:r>
            <a:r>
              <a:rPr lang="en-US" baseline="0" dirty="0" err="1" smtClean="0"/>
              <a:t>anpassas</a:t>
            </a:r>
            <a:r>
              <a:rPr lang="en-US" baseline="0" dirty="0" smtClean="0"/>
              <a:t> MTBF </a:t>
            </a:r>
            <a:r>
              <a:rPr lang="en-US" baseline="0" dirty="0" err="1" smtClean="0"/>
              <a:t>efter</a:t>
            </a:r>
            <a:r>
              <a:rPr lang="en-US" baseline="0" dirty="0" smtClean="0"/>
              <a:t> </a:t>
            </a:r>
            <a:r>
              <a:rPr lang="en-US" baseline="0" dirty="0" err="1" smtClean="0"/>
              <a:t>hur</a:t>
            </a:r>
            <a:r>
              <a:rPr lang="en-US" baseline="0" dirty="0" smtClean="0"/>
              <a:t> den </a:t>
            </a:r>
            <a:r>
              <a:rPr lang="en-US" baseline="0" dirty="0" err="1" smtClean="0"/>
              <a:t>faktiska</a:t>
            </a:r>
            <a:r>
              <a:rPr lang="en-US" baseline="0" dirty="0" smtClean="0"/>
              <a:t> </a:t>
            </a:r>
            <a:r>
              <a:rPr lang="en-US" dirty="0" err="1" smtClean="0"/>
              <a:t>felfrekvensen</a:t>
            </a:r>
            <a:r>
              <a:rPr lang="en-US"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för</a:t>
            </a:r>
            <a:r>
              <a:rPr lang="en-US" baseline="0" dirty="0" smtClean="0"/>
              <a:t> en nod. Om en nod </a:t>
            </a:r>
            <a:r>
              <a:rPr lang="en-US" baseline="0" dirty="0" err="1" smtClean="0"/>
              <a:t>tex</a:t>
            </a:r>
            <a:r>
              <a:rPr lang="en-US" baseline="0" dirty="0" smtClean="0"/>
              <a:t> </a:t>
            </a:r>
            <a:r>
              <a:rPr lang="en-US" baseline="0" dirty="0" err="1" smtClean="0"/>
              <a:t>börjar</a:t>
            </a:r>
            <a:r>
              <a:rPr lang="en-US" baseline="0" dirty="0" smtClean="0"/>
              <a:t> </a:t>
            </a:r>
            <a:r>
              <a:rPr lang="en-US" baseline="0" dirty="0" err="1" smtClean="0"/>
              <a:t>dö</a:t>
            </a:r>
            <a:r>
              <a:rPr lang="en-US" baseline="0" dirty="0" smtClean="0"/>
              <a:t> </a:t>
            </a:r>
            <a:r>
              <a:rPr lang="en-US" baseline="0" dirty="0" err="1" smtClean="0"/>
              <a:t>mycket</a:t>
            </a:r>
            <a:r>
              <a:rPr lang="en-US" baseline="0" dirty="0" smtClean="0"/>
              <a:t> </a:t>
            </a:r>
            <a:r>
              <a:rPr lang="en-US" baseline="0" dirty="0" err="1" smtClean="0"/>
              <a:t>oftare</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dess</a:t>
            </a:r>
            <a:r>
              <a:rPr lang="en-US" baseline="0" dirty="0" smtClean="0"/>
              <a:t> </a:t>
            </a:r>
            <a:r>
              <a:rPr lang="en-US" baseline="0" dirty="0" err="1" smtClean="0"/>
              <a:t>beräknade</a:t>
            </a:r>
            <a:r>
              <a:rPr lang="en-US" baseline="0" dirty="0" smtClean="0"/>
              <a:t> MTBF </a:t>
            </a:r>
            <a:r>
              <a:rPr lang="en-US" baseline="0" dirty="0" err="1" smtClean="0"/>
              <a:t>att</a:t>
            </a:r>
            <a:r>
              <a:rPr lang="en-US" baseline="0" dirty="0" smtClean="0"/>
              <a:t> </a:t>
            </a:r>
            <a:r>
              <a:rPr lang="en-US" baseline="0" dirty="0" err="1" smtClean="0"/>
              <a:t>sjunka</a:t>
            </a:r>
            <a:r>
              <a:rPr lang="en-US" baseline="0" dirty="0" smtClean="0"/>
              <a:t>.</a:t>
            </a:r>
          </a:p>
          <a:p>
            <a:endParaRPr lang="en-US" baseline="0" dirty="0" smtClean="0"/>
          </a:p>
          <a:p>
            <a:r>
              <a:rPr lang="en-US" baseline="0" dirty="0" err="1" smtClean="0"/>
              <a:t>Och</a:t>
            </a:r>
            <a:r>
              <a:rPr lang="en-US" baseline="0" dirty="0" smtClean="0"/>
              <a:t> om en nods MTBF </a:t>
            </a:r>
            <a:r>
              <a:rPr lang="en-US" baseline="0" dirty="0" err="1" smtClean="0"/>
              <a:t>sjunker</a:t>
            </a:r>
            <a:r>
              <a:rPr lang="en-US" baseline="0" dirty="0" smtClean="0"/>
              <a:t>, </a:t>
            </a:r>
            <a:r>
              <a:rPr lang="en-US" baseline="0" dirty="0" err="1" smtClean="0"/>
              <a:t>så</a:t>
            </a:r>
            <a:r>
              <a:rPr lang="en-US" baseline="0" dirty="0" smtClean="0"/>
              <a:t> </a:t>
            </a:r>
            <a:r>
              <a:rPr lang="en-US" baseline="0" dirty="0" err="1" smtClean="0"/>
              <a:t>kommer</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noden</a:t>
            </a:r>
            <a:r>
              <a:rPr lang="en-US" baseline="0" dirty="0" smtClean="0"/>
              <a:t> </a:t>
            </a:r>
            <a:r>
              <a:rPr lang="en-US" baseline="0" dirty="0" err="1" smtClean="0"/>
              <a:t>överlever</a:t>
            </a:r>
            <a:r>
              <a:rPr lang="en-US" baseline="0" dirty="0" smtClean="0"/>
              <a:t> en </a:t>
            </a:r>
            <a:r>
              <a:rPr lang="en-US" baseline="0" dirty="0" err="1" smtClean="0"/>
              <a:t>tid</a:t>
            </a:r>
            <a:r>
              <a:rPr lang="en-US" baseline="0" dirty="0" smtClean="0"/>
              <a:t> t </a:t>
            </a:r>
            <a:r>
              <a:rPr lang="en-US" baseline="0" dirty="0" err="1" smtClean="0"/>
              <a:t>att</a:t>
            </a:r>
            <a:r>
              <a:rPr lang="en-US" baseline="0" dirty="0" smtClean="0"/>
              <a:t> </a:t>
            </a:r>
            <a:r>
              <a:rPr lang="en-US" baseline="0" dirty="0" err="1" smtClean="0"/>
              <a:t>minska</a:t>
            </a:r>
            <a:r>
              <a:rPr lang="en-US" baseline="0" dirty="0" smtClean="0"/>
              <a:t>.</a:t>
            </a:r>
          </a:p>
          <a:p>
            <a:endParaRPr lang="en-US" baseline="0" dirty="0" smtClean="0"/>
          </a:p>
          <a:p>
            <a:r>
              <a:rPr lang="en-US" baseline="0" dirty="0" smtClean="0"/>
              <a:t>Om </a:t>
            </a:r>
            <a:r>
              <a:rPr lang="en-US" baseline="0" dirty="0" err="1" smtClean="0"/>
              <a:t>inga</a:t>
            </a:r>
            <a:r>
              <a:rPr lang="en-US" baseline="0" dirty="0" smtClean="0"/>
              <a:t> </a:t>
            </a:r>
            <a:r>
              <a:rPr lang="en-US" baseline="0" dirty="0" err="1" smtClean="0"/>
              <a:t>fel</a:t>
            </a:r>
            <a:r>
              <a:rPr lang="en-US" baseline="0" dirty="0" smtClean="0"/>
              <a:t> </a:t>
            </a:r>
            <a:r>
              <a:rPr lang="en-US" baseline="0" dirty="0" err="1" smtClean="0"/>
              <a:t>har</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ett</a:t>
            </a:r>
            <a:r>
              <a:rPr lang="en-US" baseline="0" dirty="0" smtClean="0"/>
              <a:t> default </a:t>
            </a:r>
            <a:r>
              <a:rPr lang="en-US" baseline="0" dirty="0" err="1" smtClean="0"/>
              <a:t>värde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90639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nämnt</a:t>
            </a:r>
            <a:r>
              <a:rPr lang="en-US" dirty="0" smtClean="0"/>
              <a:t>, </a:t>
            </a:r>
            <a:r>
              <a:rPr lang="en-US" dirty="0" err="1" smtClean="0"/>
              <a:t>så</a:t>
            </a:r>
            <a:r>
              <a:rPr lang="en-US" dirty="0" smtClean="0"/>
              <a:t> </a:t>
            </a:r>
            <a:r>
              <a:rPr lang="en-US" dirty="0" err="1" smtClean="0"/>
              <a:t>definieras</a:t>
            </a:r>
            <a:r>
              <a:rPr lang="en-US" baseline="0" dirty="0" smtClean="0"/>
              <a:t> </a:t>
            </a:r>
            <a:r>
              <a:rPr lang="en-US" baseline="0" dirty="0" err="1" smtClean="0"/>
              <a:t>tillförlitlighet</a:t>
            </a:r>
            <a:r>
              <a:rPr lang="en-US" baseline="0" dirty="0" smtClean="0"/>
              <a:t> </a:t>
            </a:r>
            <a:r>
              <a:rPr lang="en-US" baseline="0" dirty="0" err="1" smtClean="0"/>
              <a:t>ofta</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korrekt</a:t>
            </a:r>
            <a:r>
              <a:rPr lang="en-US" baseline="0" dirty="0" smtClean="0"/>
              <a:t> </a:t>
            </a:r>
            <a:r>
              <a:rPr lang="en-US" baseline="0" dirty="0" err="1" smtClean="0"/>
              <a:t>resultat</a:t>
            </a:r>
            <a:r>
              <a:rPr lang="en-US" baseline="0" dirty="0" smtClean="0"/>
              <a:t>.</a:t>
            </a:r>
          </a:p>
          <a:p>
            <a:endParaRPr lang="en-US" baseline="0" dirty="0" smtClean="0"/>
          </a:p>
          <a:p>
            <a:r>
              <a:rPr lang="en-US" baseline="0" dirty="0" smtClean="0"/>
              <a:t>I </a:t>
            </a:r>
            <a:r>
              <a:rPr lang="en-US" baseline="0" dirty="0" err="1" smtClean="0"/>
              <a:t>vårt</a:t>
            </a:r>
            <a:r>
              <a:rPr lang="en-US" baseline="0" dirty="0" smtClean="0"/>
              <a:t> fall, </a:t>
            </a:r>
            <a:r>
              <a:rPr lang="en-US" baseline="0" dirty="0" err="1" smtClean="0"/>
              <a:t>där</a:t>
            </a:r>
            <a:r>
              <a:rPr lang="en-US" baseline="0" dirty="0" smtClean="0"/>
              <a:t> vi </a:t>
            </a:r>
            <a:r>
              <a:rPr lang="en-US" baseline="0" dirty="0" err="1" smtClean="0"/>
              <a:t>antar</a:t>
            </a:r>
            <a:r>
              <a:rPr lang="en-US" baseline="0" dirty="0" smtClean="0"/>
              <a:t> en process </a:t>
            </a:r>
            <a:r>
              <a:rPr lang="en-US" baseline="0" dirty="0" err="1" smtClean="0"/>
              <a:t>som</a:t>
            </a:r>
            <a:r>
              <a:rPr lang="en-US" baseline="0" dirty="0" smtClean="0"/>
              <a:t> </a:t>
            </a:r>
            <a:r>
              <a:rPr lang="en-US" baseline="0" dirty="0" err="1" smtClean="0"/>
              <a:t>behandlar</a:t>
            </a:r>
            <a:r>
              <a:rPr lang="en-US" baseline="0" dirty="0" smtClean="0"/>
              <a:t> </a:t>
            </a:r>
            <a:r>
              <a:rPr lang="en-US" baseline="0" dirty="0" err="1" smtClean="0"/>
              <a:t>någon</a:t>
            </a:r>
            <a:r>
              <a:rPr lang="en-US" baseline="0" dirty="0" smtClean="0"/>
              <a:t> </a:t>
            </a:r>
            <a:r>
              <a:rPr lang="en-US" baseline="0" dirty="0" err="1" smtClean="0"/>
              <a:t>typ</a:t>
            </a:r>
            <a:r>
              <a:rPr lang="en-US" baseline="0" dirty="0" smtClean="0"/>
              <a:t> </a:t>
            </a:r>
            <a:r>
              <a:rPr lang="en-US" baseline="0" dirty="0" err="1" smtClean="0"/>
              <a:t>av</a:t>
            </a:r>
            <a:r>
              <a:rPr lang="en-US" baseline="0" dirty="0" smtClean="0"/>
              <a:t> data, </a:t>
            </a:r>
            <a:r>
              <a:rPr lang="en-US" baseline="0" dirty="0" err="1" smtClean="0"/>
              <a:t>kom</a:t>
            </a:r>
            <a:r>
              <a:rPr lang="en-US" baseline="0" dirty="0" smtClean="0"/>
              <a:t> </a:t>
            </a:r>
            <a:r>
              <a:rPr lang="en-US" baseline="0" dirty="0" err="1" smtClean="0"/>
              <a:t>ihåg</a:t>
            </a:r>
            <a:r>
              <a:rPr lang="en-US" baseline="0" dirty="0" smtClean="0"/>
              <a:t> streaming </a:t>
            </a:r>
            <a:r>
              <a:rPr lang="en-US" baseline="0" dirty="0" err="1" smtClean="0"/>
              <a:t>applikationen</a:t>
            </a:r>
            <a:r>
              <a:rPr lang="en-US" baseline="0" dirty="0" smtClean="0"/>
              <a:t>, </a:t>
            </a:r>
            <a:r>
              <a:rPr lang="en-US" baseline="0" dirty="0" err="1" smtClean="0"/>
              <a:t>som</a:t>
            </a:r>
            <a:r>
              <a:rPr lang="en-US" baseline="0" dirty="0" smtClean="0"/>
              <a:t> </a:t>
            </a:r>
            <a:r>
              <a:rPr lang="en-US" baseline="0" dirty="0" err="1" smtClean="0"/>
              <a:t>replicerats</a:t>
            </a:r>
            <a:r>
              <a:rPr lang="en-US" baseline="0" dirty="0" smtClean="0"/>
              <a:t> n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definierar</a:t>
            </a:r>
            <a:r>
              <a:rPr lang="en-US" baseline="0" dirty="0" smtClean="0"/>
              <a:t> vi </a:t>
            </a:r>
            <a:r>
              <a:rPr lang="en-US" baseline="0" dirty="0" err="1" smtClean="0"/>
              <a:t>tillförlitlighet</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av</a:t>
            </a:r>
            <a:r>
              <a:rPr lang="en-US" baseline="0" dirty="0" smtClean="0"/>
              <a:t> </a:t>
            </a:r>
            <a:r>
              <a:rPr lang="en-US" baseline="0" dirty="0" err="1" smtClean="0"/>
              <a:t>dessa</a:t>
            </a:r>
            <a:r>
              <a:rPr lang="en-US" baseline="0" dirty="0" smtClean="0"/>
              <a:t> </a:t>
            </a:r>
            <a:r>
              <a:rPr lang="en-US" baseline="0" dirty="0" err="1" smtClean="0"/>
              <a:t>replikor</a:t>
            </a:r>
            <a:r>
              <a:rPr lang="en-US" baseline="0" dirty="0" smtClean="0"/>
              <a:t> </a:t>
            </a:r>
            <a:r>
              <a:rPr lang="en-US" baseline="0" dirty="0" err="1" smtClean="0"/>
              <a:t>alltid</a:t>
            </a:r>
            <a:r>
              <a:rPr lang="en-US" baseline="0" dirty="0" smtClean="0"/>
              <a:t> </a:t>
            </a:r>
            <a:r>
              <a:rPr lang="en-US" baseline="0" dirty="0" err="1" smtClean="0"/>
              <a:t>är</a:t>
            </a:r>
            <a:r>
              <a:rPr lang="en-US" baseline="0" dirty="0" smtClean="0"/>
              <a:t> </a:t>
            </a:r>
            <a:r>
              <a:rPr lang="en-US" baseline="0" dirty="0" err="1" smtClean="0"/>
              <a:t>operativ</a:t>
            </a: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07562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5/24/2016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5/24/2016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5/24/2016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panose="02040503050406030204" pitchFamily="18"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will happen</a:t>
            </a:r>
          </a:p>
          <a:p>
            <a:pPr lvl="0">
              <a:buFont typeface="Arial" charset="0"/>
              <a:buChar char="•"/>
            </a:pPr>
            <a:r>
              <a:rPr lang="en-US" dirty="0" smtClean="0"/>
              <a:t>Failures must be detected and new replicas be created to fulfill the desired reliability</a:t>
            </a:r>
          </a:p>
          <a:p>
            <a:pPr lvl="0">
              <a:buFont typeface="Arial" charset="0"/>
              <a:buChar char="•"/>
            </a:pPr>
            <a:r>
              <a:rPr lang="en-US" dirty="0" smtClean="0"/>
              <a:t>In order to create a new replica, at least one existing replica must be alive during the time it takes to replicate it</a:t>
            </a:r>
          </a:p>
          <a:p>
            <a:pPr lvl="0">
              <a:buFont typeface="Arial" charset="0"/>
              <a:buChar char="•"/>
            </a:pPr>
            <a:r>
              <a:rPr lang="en-US" dirty="0" smtClean="0"/>
              <a:t>The 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r>
              <a:rPr lang="is-IS" i="1" dirty="0" smtClean="0"/>
              <a:t>...”</a:t>
            </a:r>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endParaRPr lang="is-IS" i="1" dirty="0" smtClean="0"/>
          </a:p>
          <a:p>
            <a:pPr>
              <a:buFont typeface="Arial" charset="0"/>
              <a:buChar char="•"/>
            </a:pPr>
            <a:endParaRPr lang="is-IS" i="1" dirty="0"/>
          </a:p>
          <a:p>
            <a:pPr>
              <a:buFont typeface="Arial" charset="0"/>
              <a:buChar char="•"/>
            </a:pPr>
            <a:r>
              <a:rPr lang="is-IS" dirty="0" smtClean="0"/>
              <a:t>Note that since only considering node failures, and failures do not depend on the job they do, the reliability depends on the nodes on which the replicas are running, not the number of replicas themselves</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402500"/>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panose="02040503050406030204" pitchFamily="18" charset="0"/>
                            </a:rPr>
                          </m:ctrlPr>
                        </m:dPr>
                        <m:e>
                          <m:r>
                            <a:rPr lang="sv-SE" b="0" i="1" smtClean="0">
                              <a:latin typeface="Cambria Math" charset="0"/>
                            </a:rPr>
                            <m:t>𝑎𝑡</m:t>
                          </m:r>
                          <m:r>
                            <a:rPr lang="sv-SE" b="0" i="1" smtClean="0">
                              <a:latin typeface="Cambria Math" charset="0"/>
                            </a:rPr>
                            <m:t> </m:t>
                          </m:r>
                          <m:r>
                            <a:rPr lang="sv-SE" b="0" i="1" smtClean="0">
                              <a:latin typeface="Cambria Math" charset="0"/>
                            </a:rPr>
                            <m:t>𝑙𝑒𝑎𝑠𝑡</m:t>
                          </m:r>
                          <m:r>
                            <a:rPr lang="sv-SE" b="0" i="1" smtClean="0">
                              <a:latin typeface="Cambria Math" charset="0"/>
                            </a:rPr>
                            <m:t> </m:t>
                          </m:r>
                          <m:r>
                            <a:rPr lang="sv-SE" b="0" i="1" smtClean="0">
                              <a:latin typeface="Cambria Math" charset="0"/>
                            </a:rPr>
                            <m:t>𝑜𝑛𝑒</m:t>
                          </m:r>
                          <m:r>
                            <a:rPr lang="sv-SE" b="0" i="1" smtClean="0">
                              <a:latin typeface="Cambria Math" charset="0"/>
                            </a:rPr>
                            <m:t> </m:t>
                          </m:r>
                          <m:r>
                            <a:rPr lang="sv-SE" b="0" i="1" smtClean="0">
                              <a:latin typeface="Cambria Math" charset="0"/>
                            </a:rPr>
                            <m:t>𝑠𝑢𝑟𝑣𝑖𝑣𝑒𝑠</m:t>
                          </m:r>
                          <m:r>
                            <a:rPr lang="sv-SE" b="0" i="1" smtClean="0">
                              <a:latin typeface="Cambria Math" charset="0"/>
                            </a:rPr>
                            <m:t> </m:t>
                          </m:r>
                          <m:r>
                            <a:rPr lang="sv-SE" b="0" i="1" smtClean="0">
                              <a:latin typeface="Cambria Math" charset="0"/>
                            </a:rPr>
                            <m:t>𝑑𝑢𝑟𝑖𝑛𝑔</m:t>
                          </m:r>
                          <m:r>
                            <a:rPr lang="sv-SE" b="0" i="1" smtClean="0">
                              <a:latin typeface="Cambria Math" charset="0"/>
                            </a:rPr>
                            <m:t> </m:t>
                          </m:r>
                          <m:r>
                            <a:rPr lang="sv-SE" b="0" i="1" smtClean="0">
                              <a:latin typeface="Cambria Math" charset="0"/>
                            </a:rPr>
                            <m:t>𝑡𝑖𝑚𝑒</m:t>
                          </m:r>
                          <m:r>
                            <a:rPr lang="sv-SE"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panose="02040503050406030204" pitchFamily="18"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panose="02040503050406030204" pitchFamily="18" charset="0"/>
                                </a:rPr>
                              </m:ctrlPr>
                            </m:sSubPr>
                            <m:e>
                              <m:r>
                                <a:rPr lang="en-GB" i="1">
                                  <a:latin typeface="Cambria Math" charset="0"/>
                                </a:rPr>
                                <m:t>𝑃</m:t>
                              </m:r>
                            </m:e>
                            <m:sub>
                              <m:r>
                                <a:rPr lang="en-GB" i="1">
                                  <a:latin typeface="Cambria Math" charset="0"/>
                                </a:rPr>
                                <m:t>𝑘</m:t>
                              </m:r>
                            </m:sub>
                          </m:sSub>
                          <m:d>
                            <m:dPr>
                              <m:ctrlPr>
                                <a:rPr lang="en-GB" i="1">
                                  <a:latin typeface="Cambria Math" panose="02040503050406030204" pitchFamily="18"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panose="02040503050406030204" pitchFamily="18"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402500"/>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Reliability by replication - create enough replicas to reach the required reliability</a:t>
            </a:r>
          </a:p>
          <a:p>
            <a:pPr lvl="1">
              <a:buFont typeface="Arial" charset="0"/>
              <a:buChar char="•"/>
            </a:pPr>
            <a:r>
              <a:rPr lang="en-US" dirty="0" smtClean="0"/>
              <a:t>Optimize by choosing the most reliable nodes to place replicas on</a:t>
            </a:r>
          </a:p>
          <a:p>
            <a:pPr lvl="1">
              <a:buFont typeface="Arial" charset="0"/>
              <a:buChar char="•"/>
            </a:pPr>
            <a:r>
              <a:rPr lang="en-US" dirty="0"/>
              <a:t>Detect failures and create new replicas if </a:t>
            </a:r>
            <a:r>
              <a:rPr lang="en-US" dirty="0" smtClean="0"/>
              <a:t>needed</a:t>
            </a:r>
          </a:p>
          <a:p>
            <a:pPr lvl="1">
              <a:buFont typeface="Arial" charset="0"/>
              <a:buChar char="•"/>
            </a:pPr>
            <a:r>
              <a:rPr lang="en-US" dirty="0" smtClean="0"/>
              <a:t>Register system events in order to adapt to changing system behavior, e.g. nodes failure rates or more reliable nodes being available</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 TODO update pic?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sSub>
                      <m:sSubPr>
                        <m:ctrlPr>
                          <a:rPr lang="en-US" b="0" i="1" smtClean="0">
                            <a:latin typeface="Cambria Math" panose="02040503050406030204" pitchFamily="18" charset="0"/>
                          </a:rPr>
                        </m:ctrlPr>
                      </m:sSubPr>
                      <m:e>
                        <m:r>
                          <a:rPr lang="en-GB" b="0" i="1" smtClean="0">
                            <a:latin typeface="Cambria Math" charset="0"/>
                          </a:rPr>
                          <m:t>𝑅</m:t>
                        </m:r>
                      </m:e>
                      <m:sub>
                        <m:r>
                          <a:rPr lang="en-GB" b="0" i="1" smtClean="0">
                            <a:latin typeface="Cambria Math" charset="0"/>
                          </a:rPr>
                          <m:t>𝑟𝑒𝑞</m:t>
                        </m:r>
                      </m:sub>
                    </m:sSub>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758"/>
                </a:stretch>
              </a:blipFill>
            </p:spPr>
            <p:txBody>
              <a:bodyPr/>
              <a:lstStyle/>
              <a:p>
                <a:r>
                  <a:rPr lang="en-US">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03500"/>
            <a:ext cx="7835900" cy="31623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[A,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0.95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96864"/>
            <a:ext cx="3606800" cy="3721100"/>
          </a:xfrm>
          <a:prstGeom prst="rect">
            <a:avLst/>
          </a:prstGeom>
        </p:spPr>
      </p:pic>
    </p:spTree>
    <p:extLst>
      <p:ext uri="{BB962C8B-B14F-4D97-AF65-F5344CB8AC3E}">
        <p14:creationId xmlns:p14="http://schemas.microsoft.com/office/powerpoint/2010/main" val="7166189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[D,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0.995 &lt;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Put</a:t>
                </a:r>
                <a:r>
                  <a:rPr lang="sv-SE" dirty="0" smtClean="0"/>
                  <a:t> </a:t>
                </a:r>
                <a:r>
                  <a:rPr lang="sv-SE" dirty="0" err="1" smtClean="0"/>
                  <a:t>replica</a:t>
                </a:r>
                <a:r>
                  <a:rPr lang="sv-SE" dirty="0" smtClean="0"/>
                  <a:t> on </a:t>
                </a:r>
                <a:r>
                  <a:rPr lang="sv-SE" dirty="0" err="1" smtClean="0"/>
                  <a:t>most</a:t>
                </a:r>
                <a:r>
                  <a:rPr lang="sv-SE" dirty="0" smtClean="0"/>
                  <a:t> </a:t>
                </a:r>
                <a:r>
                  <a:rPr lang="sv-SE" dirty="0" err="1" smtClean="0"/>
                  <a:t>reliable</a:t>
                </a:r>
                <a:r>
                  <a:rPr lang="sv-SE" dirty="0" smtClean="0"/>
                  <a:t> </a:t>
                </a:r>
                <a:r>
                  <a:rPr lang="sv-SE" dirty="0" err="1" smtClean="0"/>
                  <a:t>node</a:t>
                </a:r>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80" y="1984164"/>
            <a:ext cx="3606800" cy="3746500"/>
          </a:xfrm>
          <a:prstGeom prst="rect">
            <a:avLst/>
          </a:prstGeom>
        </p:spPr>
      </p:pic>
    </p:spTree>
    <p:extLst>
      <p:ext uri="{BB962C8B-B14F-4D97-AF65-F5344CB8AC3E}">
        <p14:creationId xmlns:p14="http://schemas.microsoft.com/office/powerpoint/2010/main" val="875564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 example 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sv-SE" b="0" i="1" smtClean="0">
                        <a:latin typeface="Cambria Math" charset="0"/>
                      </a:rPr>
                      <m:t>0.999</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Available</a:t>
                </a:r>
                <a:r>
                  <a:rPr lang="sv-SE" dirty="0" smtClean="0"/>
                  <a:t> </a:t>
                </a:r>
                <a:r>
                  <a:rPr lang="sv-SE" dirty="0" err="1" smtClean="0"/>
                  <a:t>nodes</a:t>
                </a:r>
                <a:r>
                  <a:rPr lang="sv-SE" dirty="0" smtClean="0"/>
                  <a:t> (</a:t>
                </a:r>
                <a:r>
                  <a:rPr lang="sv-SE" dirty="0" err="1" smtClean="0"/>
                  <a:t>sorted</a:t>
                </a:r>
                <a:r>
                  <a:rPr lang="sv-SE" dirty="0" smtClean="0"/>
                  <a:t> </a:t>
                </a:r>
                <a:r>
                  <a:rPr lang="sv-SE" dirty="0" err="1" smtClean="0"/>
                  <a:t>after</a:t>
                </a:r>
                <a:r>
                  <a:rPr lang="sv-SE" dirty="0" smtClean="0"/>
                  <a:t> </a:t>
                </a:r>
                <a:r>
                  <a:rPr lang="sv-SE" dirty="0" err="1" smtClean="0"/>
                  <a:t>reliability</a:t>
                </a:r>
                <a:r>
                  <a:rPr lang="sv-SE" dirty="0" smtClean="0"/>
                  <a:t>): [B]</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b="0" dirty="0" err="1" smtClean="0"/>
                  <a:t>Actual</a:t>
                </a:r>
                <a:r>
                  <a:rPr lang="sv-SE" b="0" dirty="0" smtClean="0"/>
                  <a:t> </a:t>
                </a:r>
                <a:r>
                  <a:rPr lang="sv-SE" b="0" dirty="0" err="1" smtClean="0"/>
                  <a:t>rel</a:t>
                </a:r>
                <a:r>
                  <a:rPr lang="sv-SE" b="0" dirty="0" smtClean="0"/>
                  <a:t>: 1 – (1 - 0.95) * (1 - 0.9) * (1 – 0.85) </a:t>
                </a:r>
                <a:br>
                  <a:rPr lang="sv-SE" b="0" dirty="0" smtClean="0"/>
                </a:br>
                <a:r>
                  <a:rPr lang="sv-SE" b="0" dirty="0" smtClean="0"/>
                  <a:t>	= 0.99925 &gt; 0.999</a:t>
                </a:r>
              </a:p>
              <a:p>
                <a:pPr marL="0" marR="0" lvl="0" indent="0" defTabSz="914400" eaLnBrk="1" fontAlgn="auto" latinLnBrk="0" hangingPunct="1">
                  <a:lnSpc>
                    <a:spcPct val="100000"/>
                  </a:lnSpc>
                  <a:spcBef>
                    <a:spcPts val="0"/>
                  </a:spcBef>
                  <a:spcAft>
                    <a:spcPts val="0"/>
                  </a:spcAft>
                  <a:buClrTx/>
                  <a:buSzTx/>
                  <a:buFont typeface="Arial" charset="0"/>
                  <a:buNone/>
                  <a:tabLst/>
                  <a:defRPr/>
                </a:pPr>
                <a:r>
                  <a:rPr lang="sv-SE" dirty="0" err="1" smtClean="0"/>
                  <a:t>We’re</a:t>
                </a:r>
                <a:r>
                  <a:rPr lang="sv-SE" dirty="0" smtClean="0"/>
                  <a:t> </a:t>
                </a:r>
                <a:r>
                  <a:rPr lang="sv-SE" dirty="0" err="1" smtClean="0"/>
                  <a:t>done</a:t>
                </a:r>
                <a:r>
                  <a:rPr lang="sv-SE" dirty="0" smtClean="0"/>
                  <a:t>.</a:t>
                </a:r>
                <a:endParaRPr lang="sv-SE"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sv-SE">
                    <a:noFill/>
                  </a:rPr>
                  <a:t> </a:t>
                </a:r>
              </a:p>
            </p:txBody>
          </p:sp>
        </mc:Fallback>
      </mc:AlternateContent>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80" y="1984164"/>
            <a:ext cx="3619500" cy="3746500"/>
          </a:xfrm>
          <a:prstGeom prst="rect">
            <a:avLst/>
          </a:prstGeom>
        </p:spPr>
      </p:pic>
    </p:spTree>
    <p:extLst>
      <p:ext uri="{BB962C8B-B14F-4D97-AF65-F5344CB8AC3E}">
        <p14:creationId xmlns:p14="http://schemas.microsoft.com/office/powerpoint/2010/main" val="1461927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While the algorithm makes sure the desired reliability is met, it does not ensure it is met after some time has passed. Therefore, it is run when a failure is detected.</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r>
              <a:rPr lang="en-US" dirty="0" smtClean="0"/>
              <a:t>Furthermore, after some time, there may be more reliable nodes available, and by moving to them, less replicas may be needed. A optimization algorithm is therefore periodically run as well which</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Moves replicas to more reliable nodes</a:t>
            </a:r>
          </a:p>
          <a:p>
            <a:pPr marL="457200" marR="0" lvl="0" indent="-457200" defTabSz="914400" eaLnBrk="1" fontAlgn="auto" latinLnBrk="0" hangingPunct="1">
              <a:lnSpc>
                <a:spcPct val="100000"/>
              </a:lnSpc>
              <a:spcBef>
                <a:spcPts val="0"/>
              </a:spcBef>
              <a:spcAft>
                <a:spcPts val="0"/>
              </a:spcAft>
              <a:buSzTx/>
              <a:buFont typeface="+mj-lt"/>
              <a:buAutoNum type="arabicPeriod"/>
              <a:tabLst/>
              <a:defRPr/>
            </a:pPr>
            <a:r>
              <a:rPr lang="en-US" dirty="0" smtClean="0"/>
              <a:t>Deletes unnecessary replicas</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p:txBody>
      </p:sp>
    </p:spTree>
    <p:extLst>
      <p:ext uri="{BB962C8B-B14F-4D97-AF65-F5344CB8AC3E}">
        <p14:creationId xmlns:p14="http://schemas.microsoft.com/office/powerpoint/2010/main" val="1289699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to more reliable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1855530"/>
            <a:ext cx="4550815" cy="4392870"/>
          </a:xfrm>
        </p:spPr>
      </p:pic>
    </p:spTree>
    <p:extLst>
      <p:ext uri="{BB962C8B-B14F-4D97-AF65-F5344CB8AC3E}">
        <p14:creationId xmlns:p14="http://schemas.microsoft.com/office/powerpoint/2010/main" val="3453637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r>
              <a:rPr lang="en-US" dirty="0" smtClean="0"/>
              <a:t>TODO </a:t>
            </a:r>
            <a:r>
              <a:rPr lang="en-US" dirty="0" err="1" smtClean="0"/>
              <a:t>kolla</a:t>
            </a:r>
            <a:r>
              <a:rPr lang="en-US" dirty="0" smtClean="0"/>
              <a:t> </a:t>
            </a:r>
            <a:r>
              <a:rPr lang="en-US" dirty="0" err="1" smtClean="0"/>
              <a:t>ordningen</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Introduction and goal</a:t>
            </a:r>
          </a:p>
          <a:p>
            <a:pPr marL="457200" indent="-457200">
              <a:buFont typeface="+mj-lt"/>
              <a:buAutoNum type="arabicPeriod"/>
            </a:pPr>
            <a:r>
              <a:rPr lang="en-US" dirty="0" smtClean="0"/>
              <a:t>Application model</a:t>
            </a:r>
          </a:p>
          <a:p>
            <a:pPr marL="457200" indent="-457200">
              <a:buFont typeface="+mj-lt"/>
              <a:buAutoNum type="arabicPeriod"/>
            </a:pPr>
            <a:r>
              <a:rPr lang="en-US" dirty="0" smtClean="0"/>
              <a:t>Reliability definition</a:t>
            </a:r>
          </a:p>
          <a:p>
            <a:pPr marL="457200" indent="-457200">
              <a:buFont typeface="+mj-lt"/>
              <a:buAutoNum type="arabicPeriod"/>
            </a:pPr>
            <a:r>
              <a:rPr lang="en-US" dirty="0" smtClean="0"/>
              <a:t>Failure probability</a:t>
            </a:r>
          </a:p>
          <a:p>
            <a:pPr marL="457200" indent="-457200">
              <a:buFont typeface="+mj-lt"/>
              <a:buAutoNum type="arabicPeriod"/>
            </a:pPr>
            <a:r>
              <a:rPr lang="en-US" dirty="0" smtClean="0"/>
              <a:t>Fault-tolerant model</a:t>
            </a:r>
          </a:p>
          <a:p>
            <a:pPr marL="457200" indent="-457200">
              <a:buFont typeface="+mj-lt"/>
              <a:buAutoNum type="arabicPeriod"/>
            </a:pPr>
            <a:r>
              <a:rPr lang="en-US" dirty="0" smtClean="0"/>
              <a:t>Calvin – TODO needed</a:t>
            </a:r>
            <a:r>
              <a:rPr lang="en-US" dirty="0" smtClean="0"/>
              <a:t>?</a:t>
            </a:r>
            <a:endParaRPr lang="en-US" dirty="0" smtClean="0"/>
          </a:p>
          <a:p>
            <a:pPr marL="457200" indent="-457200">
              <a:buFont typeface="+mj-lt"/>
              <a:buAutoNum type="arabicPeriod"/>
            </a:pPr>
            <a:r>
              <a:rPr lang="en-US" dirty="0" smtClean="0"/>
              <a:t>Experiments</a:t>
            </a:r>
          </a:p>
          <a:p>
            <a:pPr marL="457200" indent="-457200">
              <a:buFont typeface="+mj-lt"/>
              <a:buAutoNum type="arabicPeriod"/>
            </a:pPr>
            <a:r>
              <a:rPr lang="en-US" dirty="0" smtClean="0"/>
              <a:t>Discussion &amp; 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unnecessary replicas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280" y="2356139"/>
            <a:ext cx="7400804" cy="2686916"/>
          </a:xfrm>
        </p:spPr>
      </p:pic>
    </p:spTree>
    <p:extLst>
      <p:ext uri="{BB962C8B-B14F-4D97-AF65-F5344CB8AC3E}">
        <p14:creationId xmlns:p14="http://schemas.microsoft.com/office/powerpoint/2010/main" val="18040042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Assume we have the same situation as before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01" y="2122594"/>
            <a:ext cx="3619500" cy="37465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348" y="2984905"/>
            <a:ext cx="4806453" cy="1745018"/>
          </a:xfrm>
          <a:prstGeom prst="rect">
            <a:avLst/>
          </a:prstGeom>
        </p:spPr>
      </p:pic>
    </p:spTree>
    <p:extLst>
      <p:ext uri="{BB962C8B-B14F-4D97-AF65-F5344CB8AC3E}">
        <p14:creationId xmlns:p14="http://schemas.microsoft.com/office/powerpoint/2010/main" val="1437490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example cont’d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After some time, a new more reliable node is</a:t>
            </a:r>
            <a:br>
              <a:rPr lang="en-US" dirty="0" smtClean="0"/>
            </a:br>
            <a:r>
              <a:rPr lang="en-US" dirty="0" smtClean="0"/>
              <a:t>added</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2122594"/>
            <a:ext cx="5257800" cy="3746500"/>
          </a:xfrm>
          <a:prstGeom prst="rect">
            <a:avLst/>
          </a:prstGeom>
        </p:spPr>
      </p:pic>
    </p:spTree>
    <p:extLst>
      <p:ext uri="{BB962C8B-B14F-4D97-AF65-F5344CB8AC3E}">
        <p14:creationId xmlns:p14="http://schemas.microsoft.com/office/powerpoint/2010/main" val="1144423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a:t>
            </a:r>
            <a:r>
              <a:rPr lang="en-US" dirty="0" smtClean="0"/>
              <a:t>nodes, </a:t>
            </a:r>
            <a:r>
              <a:rPr lang="is-IS" dirty="0" smtClean="0"/>
              <a:t>and</a:t>
            </a:r>
            <a:br>
              <a:rPr lang="is-IS" dirty="0" smtClean="0"/>
            </a:br>
            <a:r>
              <a:rPr lang="is-IS" dirty="0" smtClean="0"/>
              <a:t>delete the least reliable...”</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750104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a:t>“</a:t>
            </a:r>
            <a:r>
              <a:rPr lang="is-IS" dirty="0"/>
              <a:t>…</a:t>
            </a:r>
            <a:r>
              <a:rPr lang="en-US" dirty="0"/>
              <a:t> as long as there are more reliable nodes,</a:t>
            </a:r>
            <a:br>
              <a:rPr lang="en-US" dirty="0"/>
            </a:br>
            <a:r>
              <a:rPr lang="en-US" dirty="0"/>
              <a:t>move replicas to those nodes, </a:t>
            </a:r>
            <a:r>
              <a:rPr lang="is-IS" dirty="0"/>
              <a:t>and</a:t>
            </a:r>
            <a:br>
              <a:rPr lang="is-IS" dirty="0"/>
            </a:br>
            <a:r>
              <a:rPr lang="is-IS" dirty="0"/>
              <a:t>delete the least reliable</a:t>
            </a:r>
            <a:r>
              <a:rPr lang="is-IS" dirty="0" smtClean="0"/>
              <a:t>...”</a:t>
            </a: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2030619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a:t>
            </a:r>
            <a:r>
              <a:rPr lang="is-IS" dirty="0"/>
              <a:t>…</a:t>
            </a:r>
            <a:r>
              <a:rPr lang="en-US" dirty="0"/>
              <a:t> as long as there are more reliable nodes,</a:t>
            </a:r>
            <a:br>
              <a:rPr lang="en-US" dirty="0"/>
            </a:br>
            <a:r>
              <a:rPr lang="en-US" dirty="0"/>
              <a:t>move replicas to those nodes</a:t>
            </a:r>
            <a:r>
              <a:rPr lang="en-US" dirty="0" smtClean="0"/>
              <a:t>...”</a:t>
            </a:r>
          </a:p>
          <a:p>
            <a:pPr marL="0" indent="0">
              <a:lnSpc>
                <a:spcPct val="100000"/>
              </a:lnSpc>
              <a:spcBef>
                <a:spcPts val="0"/>
              </a:spcBef>
              <a:spcAft>
                <a:spcPts val="0"/>
              </a:spcAft>
              <a:buClrTx/>
              <a:buSzTx/>
              <a:buNone/>
              <a:defRPr/>
            </a:pPr>
            <a:endParaRPr lang="en-US" dirty="0" smtClean="0"/>
          </a:p>
          <a:p>
            <a:pPr marL="0" indent="0">
              <a:lnSpc>
                <a:spcPct val="100000"/>
              </a:lnSpc>
              <a:spcBef>
                <a:spcPts val="0"/>
              </a:spcBef>
              <a:spcAft>
                <a:spcPts val="0"/>
              </a:spcAft>
              <a:buClrTx/>
              <a:buSzTx/>
              <a:buNone/>
              <a:defRPr/>
            </a:pPr>
            <a:r>
              <a:rPr lang="en-US" dirty="0" smtClean="0"/>
              <a:t>We’re done.</a:t>
            </a:r>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112075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8493657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required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(1 – 0.9)</a:t>
            </a:r>
            <a:br>
              <a:rPr lang="is-IS" dirty="0" smtClean="0"/>
            </a:br>
            <a:r>
              <a:rPr lang="is-IS" dirty="0" smtClean="0"/>
              <a:t>	= </a:t>
            </a:r>
            <a:r>
              <a:rPr lang="nb-NO" b="1" dirty="0"/>
              <a:t>0.99995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(A2):</a:t>
            </a:r>
          </a:p>
          <a:p>
            <a:pPr marL="0" indent="0">
              <a:lnSpc>
                <a:spcPct val="100000"/>
              </a:lnSpc>
              <a:spcBef>
                <a:spcPts val="0"/>
              </a:spcBef>
              <a:spcAft>
                <a:spcPts val="0"/>
              </a:spcAft>
              <a:buClrTx/>
              <a:buSzTx/>
              <a:buNone/>
              <a:defRPr/>
            </a:pPr>
            <a:r>
              <a:rPr lang="is-IS" dirty="0" smtClean="0"/>
              <a:t>1 </a:t>
            </a:r>
            <a:r>
              <a:rPr lang="is-IS" dirty="0"/>
              <a:t>– (</a:t>
            </a:r>
            <a:r>
              <a:rPr lang="is-IS" dirty="0" smtClean="0"/>
              <a:t>1 – 0.99</a:t>
            </a:r>
            <a:r>
              <a:rPr lang="is-IS" dirty="0"/>
              <a:t>) * (</a:t>
            </a:r>
            <a:r>
              <a:rPr lang="is-IS" dirty="0" smtClean="0"/>
              <a:t>1 – 0.95) = </a:t>
            </a:r>
            <a:r>
              <a:rPr lang="it-IT" b="1" dirty="0" smtClean="0"/>
              <a:t>0.9995</a:t>
            </a:r>
          </a:p>
          <a:p>
            <a:pPr marL="0" indent="0">
              <a:lnSpc>
                <a:spcPct val="100000"/>
              </a:lnSpc>
              <a:spcBef>
                <a:spcPts val="0"/>
              </a:spcBef>
              <a:spcAft>
                <a:spcPts val="0"/>
              </a:spcAft>
              <a:buClrTx/>
              <a:buSzTx/>
              <a:buNone/>
              <a:defRPr/>
            </a:pPr>
            <a:r>
              <a:rPr lang="it-IT" dirty="0" smtClean="0"/>
              <a:t>0.9995 &gt; 0.999 --&gt; Delete A2.</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22594"/>
            <a:ext cx="5270500" cy="3746500"/>
          </a:xfrm>
          <a:prstGeom prst="rect">
            <a:avLst/>
          </a:prstGeom>
        </p:spPr>
      </p:pic>
    </p:spTree>
    <p:extLst>
      <p:ext uri="{BB962C8B-B14F-4D97-AF65-F5344CB8AC3E}">
        <p14:creationId xmlns:p14="http://schemas.microsoft.com/office/powerpoint/2010/main" val="529667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example cont’d</a:t>
            </a:r>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GB" dirty="0" smtClean="0"/>
              <a:t>“</a:t>
            </a:r>
            <a:r>
              <a:rPr lang="is-IS" dirty="0" smtClean="0"/>
              <a:t>… delete the least reliable one as long as </a:t>
            </a:r>
            <a:br>
              <a:rPr lang="is-IS" dirty="0" smtClean="0"/>
            </a:br>
            <a:r>
              <a:rPr lang="is-IS" dirty="0" smtClean="0"/>
              <a:t>the requires reliability is still met ...”</a:t>
            </a:r>
          </a:p>
          <a:p>
            <a:pPr marL="0" indent="0">
              <a:lnSpc>
                <a:spcPct val="100000"/>
              </a:lnSpc>
              <a:spcBef>
                <a:spcPts val="0"/>
              </a:spcBef>
              <a:spcAft>
                <a:spcPts val="0"/>
              </a:spcAft>
              <a:buClrTx/>
              <a:buSzTx/>
              <a:buNone/>
              <a:defRPr/>
            </a:pPr>
            <a:endParaRPr lang="is-IS" dirty="0"/>
          </a:p>
          <a:p>
            <a:pPr marL="0" indent="0">
              <a:lnSpc>
                <a:spcPct val="100000"/>
              </a:lnSpc>
              <a:spcBef>
                <a:spcPts val="0"/>
              </a:spcBef>
              <a:spcAft>
                <a:spcPts val="0"/>
              </a:spcAft>
              <a:buClrTx/>
              <a:buSzTx/>
              <a:buNone/>
              <a:defRPr/>
            </a:pPr>
            <a:r>
              <a:rPr lang="is-IS" dirty="0" smtClean="0"/>
              <a:t>Required reliability: </a:t>
            </a:r>
            <a:r>
              <a:rPr lang="is-IS" b="1" dirty="0" smtClean="0"/>
              <a:t>0.999</a:t>
            </a:r>
          </a:p>
          <a:p>
            <a:pPr marL="0" indent="0">
              <a:lnSpc>
                <a:spcPct val="100000"/>
              </a:lnSpc>
              <a:spcBef>
                <a:spcPts val="0"/>
              </a:spcBef>
              <a:spcAft>
                <a:spcPts val="0"/>
              </a:spcAft>
              <a:buClrTx/>
              <a:buSzTx/>
              <a:buNone/>
              <a:defRPr/>
            </a:pPr>
            <a:r>
              <a:rPr lang="is-IS" dirty="0" smtClean="0"/>
              <a:t>Actual: 1 – (1 – 0.99) * (1 – 0.95) = </a:t>
            </a:r>
            <a:r>
              <a:rPr lang="nb-NO" b="1" dirty="0" smtClean="0"/>
              <a:t>0.9995</a:t>
            </a:r>
            <a:r>
              <a:rPr lang="is-IS" b="1" dirty="0" smtClean="0"/>
              <a:t> </a:t>
            </a:r>
            <a:endParaRPr lang="en-US" b="1" dirty="0" smtClean="0"/>
          </a:p>
          <a:p>
            <a:pPr marL="0" indent="0">
              <a:lnSpc>
                <a:spcPct val="100000"/>
              </a:lnSpc>
              <a:spcBef>
                <a:spcPts val="0"/>
              </a:spcBef>
              <a:spcAft>
                <a:spcPts val="0"/>
              </a:spcAft>
              <a:buClrTx/>
              <a:buSzTx/>
              <a:buNone/>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Reliability without least reliable (C):</a:t>
            </a:r>
          </a:p>
          <a:p>
            <a:pPr marL="0" indent="0">
              <a:lnSpc>
                <a:spcPct val="100000"/>
              </a:lnSpc>
              <a:spcBef>
                <a:spcPts val="0"/>
              </a:spcBef>
              <a:spcAft>
                <a:spcPts val="0"/>
              </a:spcAft>
              <a:buClrTx/>
              <a:buSzTx/>
              <a:buNone/>
              <a:defRPr/>
            </a:pPr>
            <a:r>
              <a:rPr lang="is-IS" dirty="0" smtClean="0"/>
              <a:t>1 </a:t>
            </a:r>
            <a:r>
              <a:rPr lang="is-IS" dirty="0"/>
              <a:t>– (</a:t>
            </a:r>
            <a:r>
              <a:rPr lang="is-IS" dirty="0" smtClean="0"/>
              <a:t>1 – 0.99) = </a:t>
            </a:r>
            <a:r>
              <a:rPr lang="is-IS" b="1" dirty="0" smtClean="0"/>
              <a:t>0.99</a:t>
            </a:r>
            <a:endParaRPr lang="it-IT" b="1" dirty="0" smtClean="0"/>
          </a:p>
          <a:p>
            <a:pPr marL="0" indent="0">
              <a:lnSpc>
                <a:spcPct val="100000"/>
              </a:lnSpc>
              <a:spcBef>
                <a:spcPts val="0"/>
              </a:spcBef>
              <a:spcAft>
                <a:spcPts val="0"/>
              </a:spcAft>
              <a:buClrTx/>
              <a:buSzTx/>
              <a:buNone/>
              <a:defRPr/>
            </a:pPr>
            <a:r>
              <a:rPr lang="it-IT" dirty="0" smtClean="0"/>
              <a:t>0.99 &lt; </a:t>
            </a:r>
            <a:r>
              <a:rPr lang="it-IT" dirty="0"/>
              <a:t>0.999 --&gt; </a:t>
            </a:r>
            <a:r>
              <a:rPr lang="it-IT" dirty="0" err="1" smtClean="0"/>
              <a:t>We’re</a:t>
            </a:r>
            <a:r>
              <a:rPr lang="it-IT" dirty="0" smtClean="0"/>
              <a:t> </a:t>
            </a:r>
            <a:r>
              <a:rPr lang="it-IT" dirty="0" err="1" smtClean="0"/>
              <a:t>done</a:t>
            </a:r>
            <a:r>
              <a:rPr lang="it-IT" dirty="0" smtClean="0"/>
              <a:t>.</a:t>
            </a: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180" y="2147994"/>
            <a:ext cx="5270500" cy="3721100"/>
          </a:xfrm>
          <a:prstGeom prst="rect">
            <a:avLst/>
          </a:prstGeom>
        </p:spPr>
      </p:pic>
    </p:spTree>
    <p:extLst>
      <p:ext uri="{BB962C8B-B14F-4D97-AF65-F5344CB8AC3E}">
        <p14:creationId xmlns:p14="http://schemas.microsoft.com/office/powerpoint/2010/main" val="1411505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lnSpc>
                    <a:spcPct val="100000"/>
                  </a:lnSpc>
                  <a:spcBef>
                    <a:spcPts val="0"/>
                  </a:spcBef>
                  <a:spcAft>
                    <a:spcPts val="0"/>
                  </a:spcAft>
                  <a:buSzTx/>
                  <a:buNone/>
                  <a:defRPr/>
                </a:pPr>
                <a:r>
                  <a:rPr lang="en-US" dirty="0" smtClean="0"/>
                  <a:t>Heartbeats are periodically sent between runtimes every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𝑡</m:t>
                        </m:r>
                      </m:e>
                      <m:sub>
                        <m:r>
                          <a:rPr lang="sv-SE" b="0" i="1" smtClean="0">
                            <a:latin typeface="Cambria Math" panose="02040503050406030204" pitchFamily="18" charset="0"/>
                          </a:rPr>
                          <m:t>h</m:t>
                        </m:r>
                      </m:sub>
                    </m:sSub>
                  </m:oMath>
                </a14:m>
                <a:r>
                  <a:rPr lang="en-US" dirty="0" smtClean="0"/>
                  <a:t> seconds. If no heartbeat from a node is received within </a:t>
                </a: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oMath>
                </a14:m>
                <a:r>
                  <a:rPr lang="en-US" dirty="0" smtClean="0"/>
                  <a:t> seconds, it is assumed dead.</a:t>
                </a:r>
              </a:p>
              <a:p>
                <a:pPr marL="0" indent="0">
                  <a:lnSpc>
                    <a:spcPct val="100000"/>
                  </a:lnSpc>
                  <a:spcBef>
                    <a:spcPts val="0"/>
                  </a:spcBef>
                  <a:spcAft>
                    <a:spcPts val="0"/>
                  </a:spcAft>
                  <a:buSzTx/>
                  <a:buNone/>
                  <a:defRPr/>
                </a:pPr>
                <a:endParaRPr lang="en-US" dirty="0"/>
              </a:p>
              <a:p>
                <a:pPr marL="0" indent="0">
                  <a:lnSpc>
                    <a:spcPct val="100000"/>
                  </a:lnSpc>
                  <a:spcBef>
                    <a:spcPts val="0"/>
                  </a:spcBef>
                  <a:spcAft>
                    <a:spcPts val="0"/>
                  </a:spcAft>
                  <a:buSzTx/>
                  <a:buNone/>
                  <a:defRPr/>
                </a:pPr>
                <a:r>
                  <a:rPr lang="en-US" dirty="0" smtClean="0"/>
                  <a:t>In our implementation we used:</a:t>
                </a:r>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i="1">
                            <a:latin typeface="Cambria Math" panose="02040503050406030204" pitchFamily="18" charset="0"/>
                          </a:rPr>
                          <m:t>h</m:t>
                        </m:r>
                      </m:sub>
                    </m:sSub>
                    <m:r>
                      <a:rPr lang="sv-SE" b="0" i="1" smtClean="0">
                        <a:latin typeface="Cambria Math" panose="02040503050406030204" pitchFamily="18" charset="0"/>
                      </a:rPr>
                      <m:t>=0.2 </m:t>
                    </m:r>
                    <m:r>
                      <a:rPr lang="sv-SE" b="0" i="1" smtClean="0">
                        <a:latin typeface="Cambria Math" panose="02040503050406030204" pitchFamily="18" charset="0"/>
                      </a:rPr>
                      <m:t>𝑠</m:t>
                    </m:r>
                  </m:oMath>
                </a14:m>
                <a:endParaRPr lang="en-US" dirty="0"/>
              </a:p>
              <a:p>
                <a:pPr lvl="1">
                  <a:lnSpc>
                    <a:spcPct val="100000"/>
                  </a:lnSpc>
                  <a:spcBef>
                    <a:spcPts val="0"/>
                  </a:spcBef>
                  <a:spcAft>
                    <a:spcPts val="0"/>
                  </a:spcAft>
                  <a:buFont typeface="Arial" panose="020B0604020202020204" pitchFamily="34" charset="0"/>
                  <a:buChar char="•"/>
                  <a:defRPr/>
                </a:pPr>
                <a14:m>
                  <m:oMath xmlns:m="http://schemas.openxmlformats.org/officeDocument/2006/math">
                    <m:sSub>
                      <m:sSubPr>
                        <m:ctrlPr>
                          <a:rPr lang="sv-SE" i="1">
                            <a:latin typeface="Cambria Math" panose="02040503050406030204" pitchFamily="18" charset="0"/>
                          </a:rPr>
                        </m:ctrlPr>
                      </m:sSubPr>
                      <m:e>
                        <m:r>
                          <a:rPr lang="sv-SE" i="1">
                            <a:latin typeface="Cambria Math" panose="02040503050406030204" pitchFamily="18" charset="0"/>
                          </a:rPr>
                          <m:t>𝑡</m:t>
                        </m:r>
                      </m:e>
                      <m:sub>
                        <m:r>
                          <a:rPr lang="sv-SE" b="0" i="1" smtClean="0">
                            <a:latin typeface="Cambria Math" panose="02040503050406030204" pitchFamily="18" charset="0"/>
                          </a:rPr>
                          <m:t>𝑡𝑖𝑚𝑒𝑜𝑢𝑡</m:t>
                        </m:r>
                      </m:sub>
                    </m:sSub>
                    <m:r>
                      <a:rPr lang="sv-SE" i="1">
                        <a:latin typeface="Cambria Math" panose="02040503050406030204" pitchFamily="18" charset="0"/>
                      </a:rPr>
                      <m:t>=0.</m:t>
                    </m:r>
                    <m:r>
                      <a:rPr lang="sv-SE" b="0" i="1" smtClean="0">
                        <a:latin typeface="Cambria Math" panose="02040503050406030204" pitchFamily="18" charset="0"/>
                      </a:rPr>
                      <m:t>5</m:t>
                    </m:r>
                    <m:r>
                      <a:rPr lang="sv-SE" i="1">
                        <a:latin typeface="Cambria Math" panose="02040503050406030204" pitchFamily="18" charset="0"/>
                      </a:rPr>
                      <m:t> </m:t>
                    </m:r>
                    <m:r>
                      <a:rPr lang="sv-SE" i="1">
                        <a:latin typeface="Cambria Math" panose="02040503050406030204" pitchFamily="18" charset="0"/>
                      </a:rPr>
                      <m:t>𝑠</m:t>
                    </m:r>
                  </m:oMath>
                </a14:m>
                <a:endParaRPr lang="sv-SE" dirty="0" smtClean="0"/>
              </a:p>
              <a:p>
                <a:pPr marL="201168" lvl="1" indent="0">
                  <a:lnSpc>
                    <a:spcPct val="100000"/>
                  </a:lnSpc>
                  <a:spcBef>
                    <a:spcPts val="0"/>
                  </a:spcBef>
                  <a:spcAft>
                    <a:spcPts val="0"/>
                  </a:spcAft>
                  <a:buNone/>
                  <a:defRPr/>
                </a:pPr>
                <a:endParaRPr lang="en-US" dirty="0" smtClean="0"/>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Since we assume high bandwidth low latency connections, the time it takes to send the heartbeat is negligible.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758"/>
                </a:stretch>
              </a:blipFill>
            </p:spPr>
            <p:txBody>
              <a:bodyPr/>
              <a:lstStyle/>
              <a:p>
                <a:r>
                  <a:rPr lang="sv-SE">
                    <a:noFill/>
                  </a:rPr>
                  <a:t> </a:t>
                </a:r>
              </a:p>
            </p:txBody>
          </p:sp>
        </mc:Fallback>
      </mc:AlternateContent>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of applications or services running in distributed 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p>
          <a:p>
            <a:pPr marL="201168" lvl="1" indent="0">
              <a:buNone/>
            </a:pPr>
            <a:endParaRPr lang="en-US" dirty="0" smtClean="0"/>
          </a:p>
          <a:p>
            <a:pPr lvl="1">
              <a:buFont typeface="Arial" charset="0"/>
              <a:buChar char="•"/>
            </a:pPr>
            <a:r>
              <a:rPr lang="en-US" dirty="0" smtClean="0"/>
              <a:t>For many applications, e.g. stream processing applications, valuable data may be lost in case of a failure</a:t>
            </a:r>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 TODO update image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SzTx/>
              <a:buNone/>
              <a:tabLst/>
              <a:defRPr/>
            </a:pPr>
            <a:r>
              <a:rPr lang="en-US" dirty="0" smtClean="0"/>
              <a:t>Recall:</a:t>
            </a:r>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SzTx/>
              <a:buFont typeface="Arial" charset="0"/>
              <a:buNone/>
              <a:tabLst/>
              <a:defRPr/>
            </a:pPr>
            <a:endParaRPr lang="en-US" dirty="0"/>
          </a:p>
          <a:p>
            <a:pPr marL="0" lvl="0" indent="0">
              <a:lnSpc>
                <a:spcPct val="100000"/>
              </a:lnSpc>
              <a:spcBef>
                <a:spcPts val="0"/>
              </a:spcBef>
              <a:spcAft>
                <a:spcPts val="0"/>
              </a:spcAft>
              <a:buSzTx/>
              <a:buNone/>
              <a:defRPr/>
            </a:pPr>
            <a:endParaRPr lang="en-US" dirty="0" smtClean="0"/>
          </a:p>
          <a:p>
            <a:pPr marL="0" lvl="0" indent="0">
              <a:lnSpc>
                <a:spcPct val="100000"/>
              </a:lnSpc>
              <a:spcBef>
                <a:spcPts val="0"/>
              </a:spcBef>
              <a:spcAft>
                <a:spcPts val="0"/>
              </a:spcAft>
              <a:buSzTx/>
              <a:buNone/>
              <a:defRPr/>
            </a:pPr>
            <a:r>
              <a:rPr lang="en-US" dirty="0" smtClean="0"/>
              <a:t>Only </a:t>
            </a:r>
            <a:r>
              <a:rPr lang="en-US" dirty="0"/>
              <a:t>a single node </a:t>
            </a:r>
            <a:r>
              <a:rPr lang="en-US" dirty="0" smtClean="0"/>
              <a:t>should run </a:t>
            </a:r>
            <a:r>
              <a:rPr lang="en-US" dirty="0"/>
              <a:t>this </a:t>
            </a:r>
            <a:r>
              <a:rPr lang="en-US" dirty="0" smtClean="0"/>
              <a:t>algorithm, otherwise a lot of new replicas could be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48554"/>
            <a:ext cx="7270865" cy="2934271"/>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a:t>
            </a:r>
            <a:r>
              <a:rPr lang="en-US" i="1" dirty="0" smtClean="0"/>
              <a:t>lost node</a:t>
            </a:r>
            <a:r>
              <a:rPr lang="en-US" dirty="0" smtClean="0"/>
              <a:t> message to the selected node, including the ID of the lost node</a:t>
            </a:r>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within a certain time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run the greedy algorithm</a:t>
            </a:r>
          </a:p>
          <a:p>
            <a:pPr marL="0" indent="0">
              <a:buNone/>
            </a:pPr>
            <a:r>
              <a:rPr lang="en-US" dirty="0" smtClean="0"/>
              <a:t>i.e.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example</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sv-SE" dirty="0" err="1" smtClean="0"/>
              <a:t>Recall</a:t>
            </a:r>
            <a:endParaRPr lang="sv-SE" dirty="0" smtClean="0"/>
          </a:p>
          <a:p>
            <a:pPr>
              <a:buFont typeface="Arial" charset="0"/>
              <a:buChar char="•"/>
            </a:pPr>
            <a:endParaRPr lang="sv-SE" dirty="0" smtClean="0"/>
          </a:p>
          <a:p>
            <a:pPr>
              <a:buFont typeface="Arial" charset="0"/>
              <a:buChar char="•"/>
            </a:pPr>
            <a:r>
              <a:rPr lang="en-US" dirty="0" smtClean="0"/>
              <a:t>The time </a:t>
            </a:r>
            <a:r>
              <a:rPr lang="en-US" i="1" dirty="0" smtClean="0"/>
              <a:t>t</a:t>
            </a:r>
            <a:r>
              <a:rPr lang="en-US" dirty="0" smtClean="0"/>
              <a:t> consists of the time it takes to detect a failure, plus the time it takes to create a new replica</a:t>
            </a:r>
          </a:p>
          <a:p>
            <a:pPr>
              <a:buFont typeface="Arial" charset="0"/>
              <a:buChar char="•"/>
            </a:pPr>
            <a:endParaRPr lang="en-US" dirty="0"/>
          </a:p>
          <a:p>
            <a:pPr>
              <a:buFont typeface="Arial" charset="0"/>
              <a:buChar char="•"/>
            </a:pPr>
            <a:r>
              <a:rPr lang="en-US" dirty="0" smtClean="0"/>
              <a:t>Where </a:t>
            </a:r>
            <a:r>
              <a:rPr lang="en-US" i="1" dirty="0" smtClean="0"/>
              <a:t>T</a:t>
            </a:r>
            <a:r>
              <a:rPr lang="en-US" i="1" baseline="-25000" dirty="0"/>
              <a:t>d</a:t>
            </a:r>
            <a:r>
              <a:rPr lang="en-US" dirty="0" smtClean="0"/>
              <a:t> 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a:t>
            </a:r>
          </a:p>
          <a:p>
            <a:pPr lvl="1">
              <a:buFont typeface="Arial" charset="0"/>
              <a:buChar char="•"/>
            </a:pPr>
            <a:r>
              <a:rPr lang="en-US" dirty="0"/>
              <a:t>T</a:t>
            </a:r>
            <a:r>
              <a:rPr lang="en-US" dirty="0" smtClean="0"/>
              <a:t>he size of the task state</a:t>
            </a:r>
          </a:p>
          <a:p>
            <a:pPr lvl="1">
              <a:buFont typeface="Arial" charset="0"/>
              <a:buChar char="•"/>
            </a:pPr>
            <a:r>
              <a:rPr lang="en-US" dirty="0" smtClean="0"/>
              <a:t>Whether or not the selected node to handle the failure succeeds or die itself, in case a new node is selected</a:t>
            </a:r>
          </a:p>
          <a:p>
            <a:pPr lvl="1">
              <a:buFont typeface="Arial" charset="0"/>
              <a:buChar char="•"/>
            </a:pPr>
            <a:r>
              <a:rPr lang="en-US" dirty="0" smtClean="0"/>
              <a:t>Whether or not the node asked to replicate its replica  succeeds or die, in case a new node is asked</a:t>
            </a:r>
          </a:p>
        </p:txBody>
      </p:sp>
      <mc:AlternateContent xmlns:mc="http://schemas.openxmlformats.org/markup-compatibility/2006" xmlns:a14="http://schemas.microsoft.com/office/drawing/2010/main">
        <mc:Choice Requires="a14">
          <p:sp>
            <p:nvSpPr>
              <p:cNvPr id="5" name="TextBox 4"/>
              <p:cNvSpPr txBox="1"/>
              <p:nvPr/>
            </p:nvSpPr>
            <p:spPr>
              <a:xfrm>
                <a:off x="5536767" y="3212418"/>
                <a:ext cx="1243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sSub>
                        <m:sSubPr>
                          <m:ctrlPr>
                            <a:rPr lang="en-US" i="1">
                              <a:latin typeface="Cambria Math" panose="02040503050406030204" pitchFamily="18" charset="0"/>
                            </a:rPr>
                          </m:ctrlPr>
                        </m:sSubPr>
                        <m:e>
                          <m:r>
                            <a:rPr lang="en-US" i="1">
                              <a:latin typeface="Cambria Math" charset="0"/>
                            </a:rPr>
                            <m:t>𝑇</m:t>
                          </m:r>
                        </m:e>
                        <m:sub>
                          <m:r>
                            <a:rPr lang="sv-SE" b="0" i="1" smtClean="0">
                              <a:latin typeface="Cambria Math" panose="02040503050406030204" pitchFamily="18" charset="0"/>
                            </a:rPr>
                            <m:t>𝑑</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36767" y="3212418"/>
                <a:ext cx="1243354" cy="276999"/>
              </a:xfrm>
              <a:prstGeom prst="rect">
                <a:avLst/>
              </a:prstGeom>
              <a:blipFill rotWithShape="0">
                <a:blip r:embed="rId3"/>
                <a:stretch>
                  <a:fillRect l="-1471" b="-17778"/>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cope with the varying time T</a:t>
            </a:r>
            <a:r>
              <a:rPr lang="en-US" baseline="-25000" dirty="0" smtClean="0"/>
              <a:t>R</a:t>
            </a:r>
            <a:r>
              <a:rPr lang="en-US" dirty="0" smtClean="0"/>
              <a:t>, an experiment was conducted during which each time T</a:t>
            </a:r>
            <a:r>
              <a:rPr lang="en-US" baseline="-25000" dirty="0" smtClean="0"/>
              <a:t>R</a:t>
            </a:r>
            <a:r>
              <a:rPr lang="en-US" dirty="0" smtClean="0"/>
              <a:t> was registered, in order to find a distribution fitting to the data. Several distributions was tested, and log-logistic was found to be the best fit.</a:t>
            </a:r>
          </a:p>
          <a:p>
            <a:pPr>
              <a:buFont typeface="Arial" charset="0"/>
              <a:buChar char="•"/>
            </a:pPr>
            <a:endParaRPr lang="en-US" dirty="0" smtClean="0"/>
          </a:p>
          <a:p>
            <a:pPr>
              <a:buFont typeface="Arial" charset="0"/>
              <a:buChar char="•"/>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To find a value for T</a:t>
            </a:r>
            <a:r>
              <a:rPr lang="en-US" baseline="-25000" dirty="0" smtClean="0"/>
              <a:t>R</a:t>
            </a:r>
            <a:r>
              <a:rPr lang="en-US" dirty="0" smtClean="0"/>
              <a:t> to use in the reliability model, all previously registered values are used to find the shape parameters for the log-logistic distribution, after which the 95th percentile value is used.</a:t>
            </a:r>
          </a:p>
          <a:p>
            <a:pPr>
              <a:buFont typeface="Arial" charset="0"/>
              <a:buChar char="•"/>
            </a:pPr>
            <a:endParaRPr lang="en-US" dirty="0" smtClean="0"/>
          </a:p>
          <a:p>
            <a:pPr>
              <a:buFont typeface="Arial" charset="0"/>
              <a:buChar char="•"/>
            </a:pPr>
            <a:endParaRPr lang="en-US" dirty="0" smtClean="0"/>
          </a:p>
        </p:txBody>
      </p:sp>
      <p:pic>
        <p:nvPicPr>
          <p:cNvPr id="6"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09" y="2687781"/>
            <a:ext cx="4184499" cy="3573183"/>
          </a:xfrm>
          <a:prstGeom prst="rect">
            <a:avLst/>
          </a:prstGeom>
        </p:spPr>
      </p:pic>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pPr>
            <a:r>
              <a:rPr lang="en-US" dirty="0" smtClean="0"/>
              <a:t>Devise a method for dynamically ensuring a certain reliability level of applications or services running in distributed environments.</a:t>
            </a:r>
          </a:p>
          <a:p>
            <a:pPr>
              <a:lnSpc>
                <a:spcPct val="100000"/>
              </a:lnSpc>
              <a:spcBef>
                <a:spcPts val="0"/>
              </a:spcBef>
              <a:spcAft>
                <a:spcPts val="0"/>
              </a:spcAft>
              <a:buSzTx/>
            </a:pPr>
            <a:endParaRPr lang="en-US" dirty="0"/>
          </a:p>
          <a:p>
            <a:pPr marL="457200" indent="-457200">
              <a:lnSpc>
                <a:spcPct val="100000"/>
              </a:lnSpc>
              <a:spcBef>
                <a:spcPts val="0"/>
              </a:spcBef>
              <a:spcAft>
                <a:spcPts val="0"/>
              </a:spcAft>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SzTx/>
              <a:buFont typeface="+mj-lt"/>
              <a:buAutoNum type="arabicPeriod"/>
            </a:pPr>
            <a:endParaRPr lang="en-US" dirty="0" smtClean="0"/>
          </a:p>
          <a:p>
            <a:pPr marL="457200" indent="-457200">
              <a:lnSpc>
                <a:spcPct val="100000"/>
              </a:lnSpc>
              <a:spcBef>
                <a:spcPts val="0"/>
              </a:spcBef>
              <a:spcAft>
                <a:spcPts val="0"/>
              </a:spcAft>
              <a:buFont typeface="+mj-lt"/>
              <a:buAutoNum type="arabicPeriod"/>
            </a:pPr>
            <a:r>
              <a:rPr lang="en-US" dirty="0" smtClean="0"/>
              <a:t>Implement and evaluate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a:t> The model was implemented and tested using Calvin</a:t>
            </a:r>
          </a:p>
          <a:p>
            <a:pPr>
              <a:buFont typeface="Arial" panose="020B0604020202020204" pitchFamily="34" charset="0"/>
              <a:buChar char="•"/>
            </a:pPr>
            <a:r>
              <a:rPr lang="en-US" dirty="0" smtClean="0"/>
              <a:t>Calvin is an actor-based application environment for light-weight </a:t>
            </a:r>
            <a:r>
              <a:rPr lang="en-US" dirty="0" err="1" smtClean="0"/>
              <a:t>IoT</a:t>
            </a:r>
            <a:r>
              <a:rPr lang="en-US" dirty="0" smtClean="0"/>
              <a:t> applications. It is developed by Ericsson and its key components are:</a:t>
            </a:r>
          </a:p>
          <a:p>
            <a:pPr lvl="1">
              <a:buFont typeface="Arial" panose="020B0604020202020204" pitchFamily="34" charset="0"/>
              <a:buChar char="•"/>
            </a:pPr>
            <a:r>
              <a:rPr lang="en-US" dirty="0"/>
              <a:t>r</a:t>
            </a:r>
            <a:r>
              <a:rPr lang="en-US" dirty="0" smtClean="0"/>
              <a:t>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example</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p:txBody>
      </p:sp>
      <p:pic>
        <p:nvPicPr>
          <p:cNvPr id="7" name="Bildobjekt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244" y="2557462"/>
            <a:ext cx="7688502" cy="2413372"/>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normAutofit/>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a:t>
            </a:r>
          </a:p>
          <a:p>
            <a:pPr marL="749808" lvl="1" indent="-457200">
              <a:buFont typeface="+mj-lt"/>
              <a:buAutoNum type="arabicPeriod"/>
            </a:pPr>
            <a:r>
              <a:rPr lang="en-US" dirty="0" smtClean="0"/>
              <a:t>choosing the most reliable nodes, and </a:t>
            </a:r>
          </a:p>
          <a:p>
            <a:pPr marL="749808" lvl="1" indent="-457200">
              <a:buFont typeface="+mj-lt"/>
              <a:buAutoNum type="arabicPeriod"/>
            </a:pPr>
            <a:r>
              <a:rPr lang="en-US" dirty="0" smtClean="0"/>
              <a:t>moving replicas to more reliable nodes as they become available, and </a:t>
            </a:r>
          </a:p>
          <a:p>
            <a:pPr marL="749808" lvl="1" indent="-457200">
              <a:buFont typeface="+mj-lt"/>
              <a:buAutoNum type="arabicPeriod"/>
            </a:pPr>
            <a:r>
              <a:rPr lang="en-US" dirty="0" smtClean="0"/>
              <a:t>deleting unnecessary replicas</a:t>
            </a:r>
          </a:p>
          <a:p>
            <a:pPr marL="457200" indent="-457200">
              <a:buFont typeface="+mj-lt"/>
              <a:buAutoNum type="arabicPeriod"/>
            </a:pPr>
            <a:r>
              <a:rPr lang="en-US" dirty="0" smtClean="0"/>
              <a:t>Adapts to changing system properties</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710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Recall MTBF is based on latest 3 failure times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898" y="2230551"/>
            <a:ext cx="7477164" cy="4031703"/>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sp>
        <p:nvSpPr>
          <p:cNvPr id="6" name="Content Placeholder 5"/>
          <p:cNvSpPr>
            <a:spLocks noGrp="1"/>
          </p:cNvSpPr>
          <p:nvPr>
            <p:ph idx="1"/>
          </p:nvPr>
        </p:nvSpPr>
        <p:spPr/>
        <p:txBody>
          <a:bodyPr/>
          <a:lstStyle/>
          <a:p>
            <a:endParaRPr lang="en-US"/>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5323" y="1934403"/>
            <a:ext cx="7302314" cy="3846022"/>
          </a:xfrm>
          <a:prstGeom prst="rect">
            <a:avLst/>
          </a:prstGeo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All values such as heartbeat timeout time, default MTBF/replication time, etc. was chosen so that we could run experiments for a couple of minutes and still have a lot of failures</a:t>
            </a:r>
          </a:p>
          <a:p>
            <a:pPr>
              <a:buFont typeface="Arial" charset="0"/>
              <a:buChar char="•"/>
            </a:pPr>
            <a:r>
              <a:rPr lang="en-US" dirty="0" smtClean="0"/>
              <a:t>Our model uses a relatively simple reliability model</a:t>
            </a:r>
          </a:p>
          <a:p>
            <a:pPr lvl="1">
              <a:buFont typeface="Arial" charset="0"/>
              <a:buChar char="•"/>
            </a:pPr>
            <a:r>
              <a:rPr lang="en-US" dirty="0" smtClean="0"/>
              <a:t>Limited in using a default MTBF in case no failure times for a node is known – the default value may be higher than the actual</a:t>
            </a:r>
          </a:p>
          <a:p>
            <a:pPr lvl="1">
              <a:buFont typeface="Arial" charset="0"/>
              <a:buChar char="•"/>
            </a:pPr>
            <a:r>
              <a:rPr lang="en-US" dirty="0" smtClean="0"/>
              <a:t>A more sophisticated model could for example assume node non-independent failures, for example the switch of a rack may fail, affecting all nodes in that rack. The reliability of a node should therefore take the current nodes into account</a:t>
            </a:r>
          </a:p>
          <a:p>
            <a:pPr>
              <a:buFont typeface="Arial" charset="0"/>
              <a:buChar char="•"/>
            </a:pPr>
            <a:r>
              <a:rPr lang="en-US" dirty="0" smtClean="0"/>
              <a:t>Also the selection of nodes could take more parameters into account</a:t>
            </a:r>
          </a:p>
          <a:p>
            <a:pPr lvl="1">
              <a:buFont typeface="Arial" charset="0"/>
              <a:buChar char="•"/>
            </a:pPr>
            <a:r>
              <a:rPr lang="en-US" dirty="0" smtClean="0"/>
              <a:t>Currently, the most reliable node is chosen, but it does not care whether or not the selected node has capacity for a new replica, or if it’s overloaded - but as shown in one of the experiments, it can easily be changed to not select nodes with a certain load</a:t>
            </a:r>
            <a:endParaRPr lang="en-US" dirty="0"/>
          </a:p>
        </p:txBody>
      </p:sp>
    </p:spTree>
    <p:extLst>
      <p:ext uri="{BB962C8B-B14F-4D97-AF65-F5344CB8AC3E}">
        <p14:creationId xmlns:p14="http://schemas.microsoft.com/office/powerpoint/2010/main" val="608509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We’ve only run experiments with a single application</a:t>
            </a:r>
          </a:p>
          <a:p>
            <a:pPr lvl="1">
              <a:buFont typeface="Arial" charset="0"/>
              <a:buChar char="•"/>
            </a:pPr>
            <a:r>
              <a:rPr lang="en-US" dirty="0" smtClean="0"/>
              <a:t>Considering several applications, our model will use the optimal number of nodes and is thereby</a:t>
            </a:r>
            <a:r>
              <a:rPr lang="en-US" dirty="0" smtClean="0">
                <a:sym typeface="Wingdings"/>
              </a:rPr>
              <a:t> energy efficient</a:t>
            </a:r>
            <a:endParaRPr lang="en-US" dirty="0" smtClean="0"/>
          </a:p>
          <a:p>
            <a:pPr>
              <a:buFont typeface="Arial" charset="0"/>
              <a:buChar char="•"/>
            </a:pPr>
            <a:r>
              <a:rPr lang="en-US" dirty="0" smtClean="0"/>
              <a:t>Currently, the model does not ensure the average reliability is above the desired value</a:t>
            </a:r>
          </a:p>
          <a:p>
            <a:pPr lvl="1">
              <a:buFont typeface="Arial" charset="0"/>
              <a:buChar char="•"/>
            </a:pPr>
            <a:r>
              <a:rPr lang="en-US" dirty="0" smtClean="0"/>
              <a:t>This allows for choosing to have an average value above a certain level, or that the value is never below the desired for at most a certain period of time, etc.</a:t>
            </a:r>
            <a:endParaRPr lang="en-US" dirty="0"/>
          </a:p>
        </p:txBody>
      </p:sp>
    </p:spTree>
    <p:extLst>
      <p:ext uri="{BB962C8B-B14F-4D97-AF65-F5344CB8AC3E}">
        <p14:creationId xmlns:p14="http://schemas.microsoft.com/office/powerpoint/2010/main" val="1598582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a:t>
            </a:r>
            <a:endParaRPr lang="en-US" dirty="0"/>
          </a:p>
        </p:txBody>
      </p:sp>
      <p:sp>
        <p:nvSpPr>
          <p:cNvPr id="3" name="Content Placeholder 2"/>
          <p:cNvSpPr>
            <a:spLocks noGrp="1"/>
          </p:cNvSpPr>
          <p:nvPr>
            <p:ph idx="1"/>
          </p:nvPr>
        </p:nvSpPr>
        <p:spPr/>
        <p:txBody>
          <a:bodyPr/>
          <a:lstStyle/>
          <a:p>
            <a:pPr>
              <a:buFont typeface="Arial" charset="0"/>
              <a:buChar char="•"/>
            </a:pPr>
            <a:r>
              <a:rPr lang="en-US" dirty="0"/>
              <a:t>Calvin not optimized for </a:t>
            </a:r>
            <a:r>
              <a:rPr lang="en-US" dirty="0" smtClean="0"/>
              <a:t>replicating actors. Still, we can replicate an actor with a state of 1 GB, in less than one hour</a:t>
            </a:r>
          </a:p>
          <a:p>
            <a:pPr>
              <a:buFont typeface="Arial" charset="0"/>
              <a:buChar char="•"/>
            </a:pPr>
            <a:r>
              <a:rPr lang="en-US" dirty="0" smtClean="0"/>
              <a:t>A more efficient implementation, e.g. in C++, would most likely reduce the replication time. At least for the lower state sizes, where the time to create the new actor is a significant part of the total replication time</a:t>
            </a:r>
            <a:endParaRPr lang="en-US" dirty="0"/>
          </a:p>
        </p:txBody>
      </p:sp>
    </p:spTree>
    <p:extLst>
      <p:ext uri="{BB962C8B-B14F-4D97-AF65-F5344CB8AC3E}">
        <p14:creationId xmlns:p14="http://schemas.microsoft.com/office/powerpoint/2010/main" val="757618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T</a:t>
            </a:r>
            <a:r>
              <a:rPr lang="en-US" dirty="0" smtClean="0"/>
              <a:t> will receive input from a producer, perform some computation on it, and send the result to a consumer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574" y="3093618"/>
            <a:ext cx="4513811" cy="218462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replication time example</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charset="0"/>
              <a:buChar char="•"/>
            </a:pPr>
            <a:r>
              <a:rPr lang="en-US" dirty="0"/>
              <a:t>When measuring the replication time for various state sizes (assumed replication is described). We replicated a state of 1 GB in less than one hour </a:t>
            </a:r>
          </a:p>
          <a:p>
            <a:pPr marL="0" lvl="0" indent="0">
              <a:lnSpc>
                <a:spcPct val="100000"/>
              </a:lnSpc>
              <a:spcBef>
                <a:spcPts val="0"/>
              </a:spcBef>
              <a:spcAft>
                <a:spcPts val="0"/>
              </a:spcAft>
              <a:buSzTx/>
              <a:buNone/>
            </a:pPr>
            <a:endParaRPr lang="en-US" dirty="0" smtClean="0"/>
          </a:p>
          <a:p>
            <a:pPr marL="0" lvl="0" indent="0">
              <a:lnSpc>
                <a:spcPct val="100000"/>
              </a:lnSpc>
              <a:spcBef>
                <a:spcPts val="0"/>
              </a:spcBef>
              <a:spcAft>
                <a:spcPts val="0"/>
              </a:spcAft>
              <a:buSzTx/>
              <a:buNone/>
            </a:pPr>
            <a:r>
              <a:rPr lang="en-US" dirty="0" smtClean="0"/>
              <a:t>Assume:</a:t>
            </a:r>
          </a:p>
          <a:p>
            <a:pPr>
              <a:lnSpc>
                <a:spcPct val="100000"/>
              </a:lnSpc>
              <a:spcBef>
                <a:spcPts val="0"/>
              </a:spcBef>
              <a:spcAft>
                <a:spcPts val="0"/>
              </a:spcAft>
              <a:buSzTx/>
              <a:buFont typeface="Arial" charset="0"/>
              <a:buChar char="•"/>
            </a:pPr>
            <a:r>
              <a:rPr lang="en-US" dirty="0" smtClean="0"/>
              <a:t>node MTBF is equal to one year (</a:t>
            </a:r>
            <a:r>
              <a:rPr lang="is-IS" dirty="0" smtClean="0"/>
              <a:t>525 600 minutes)</a:t>
            </a:r>
          </a:p>
          <a:p>
            <a:pPr>
              <a:lnSpc>
                <a:spcPct val="100000"/>
              </a:lnSpc>
              <a:spcBef>
                <a:spcPts val="0"/>
              </a:spcBef>
              <a:spcAft>
                <a:spcPts val="0"/>
              </a:spcAft>
              <a:buSzTx/>
              <a:buFont typeface="Arial" charset="0"/>
              <a:buChar char="•"/>
            </a:pPr>
            <a:r>
              <a:rPr lang="en-US" dirty="0" smtClean="0"/>
              <a:t>R</a:t>
            </a:r>
            <a:r>
              <a:rPr lang="is-IS" dirty="0" smtClean="0"/>
              <a:t>eplication time of one hour (60 minutes)</a:t>
            </a:r>
          </a:p>
          <a:p>
            <a:pPr lvl="1">
              <a:lnSpc>
                <a:spcPct val="100000"/>
              </a:lnSpc>
              <a:spcBef>
                <a:spcPts val="0"/>
              </a:spcBef>
              <a:spcAft>
                <a:spcPts val="0"/>
              </a:spcAft>
              <a:buFont typeface="Arial" charset="0"/>
              <a:buChar char="•"/>
            </a:pPr>
            <a:r>
              <a:rPr lang="is-IS" dirty="0" smtClean="0"/>
              <a:t>using Calvin corresponds to a state size of more than 1 GB</a:t>
            </a:r>
          </a:p>
          <a:p>
            <a:pPr>
              <a:lnSpc>
                <a:spcPct val="100000"/>
              </a:lnSpc>
              <a:spcBef>
                <a:spcPts val="0"/>
              </a:spcBef>
              <a:spcAft>
                <a:spcPts val="0"/>
              </a:spcAft>
              <a:buSzTx/>
              <a:buFont typeface="Arial" charset="0"/>
              <a:buChar char="•"/>
            </a:pPr>
            <a:endParaRPr lang="is-IS" dirty="0"/>
          </a:p>
          <a:p>
            <a:pPr>
              <a:buFont typeface="Arial" charset="0"/>
              <a:buChar char="•"/>
            </a:pPr>
            <a:r>
              <a:rPr lang="en-US" dirty="0"/>
              <a:t> Reliability of nodes: R(t) = e</a:t>
            </a:r>
            <a:r>
              <a:rPr lang="en-US" baseline="30000" dirty="0"/>
              <a:t>-t/MTBF</a:t>
            </a:r>
            <a:r>
              <a:rPr lang="en-US" dirty="0"/>
              <a:t> = </a:t>
            </a:r>
            <a:r>
              <a:rPr lang="en-US" dirty="0" smtClean="0"/>
              <a:t>e</a:t>
            </a:r>
            <a:r>
              <a:rPr lang="en-US" baseline="30000" dirty="0" smtClean="0"/>
              <a:t>-60/525 600</a:t>
            </a:r>
            <a:r>
              <a:rPr lang="en-US" dirty="0" smtClean="0"/>
              <a:t> = </a:t>
            </a:r>
            <a:r>
              <a:rPr lang="tr-TR" dirty="0"/>
              <a:t>0.999885851264</a:t>
            </a:r>
            <a:endParaRPr lang="en-US" dirty="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smtClean="0"/>
          </a:p>
          <a:p>
            <a:pPr marL="0" lvl="0" indent="0">
              <a:lnSpc>
                <a:spcPct val="100000"/>
              </a:lnSpc>
              <a:spcBef>
                <a:spcPts val="0"/>
              </a:spcBef>
              <a:spcAft>
                <a:spcPts val="0"/>
              </a:spcAft>
              <a:buSzTx/>
              <a:buNone/>
            </a:pPr>
            <a:endParaRPr lang="is-IS" dirty="0"/>
          </a:p>
          <a:p>
            <a:pPr marL="0" lvl="0" indent="0">
              <a:lnSpc>
                <a:spcPct val="100000"/>
              </a:lnSpc>
              <a:spcBef>
                <a:spcPts val="0"/>
              </a:spcBef>
              <a:spcAft>
                <a:spcPts val="0"/>
              </a:spcAft>
              <a:buSzTx/>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0819897"/>
              </p:ext>
            </p:extLst>
          </p:nvPr>
        </p:nvGraphicFramePr>
        <p:xfrm>
          <a:off x="2833091" y="4827231"/>
          <a:ext cx="6586777" cy="1478280"/>
        </p:xfrm>
        <a:graphic>
          <a:graphicData uri="http://schemas.openxmlformats.org/drawingml/2006/table">
            <a:tbl>
              <a:tblPr firstRow="1" bandRow="1">
                <a:tableStyleId>{2D5ABB26-0587-4C30-8999-92F81FD0307C}</a:tableStyleId>
              </a:tblPr>
              <a:tblGrid>
                <a:gridCol w="2079740"/>
                <a:gridCol w="4507037"/>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tr-TR" baseline="0" dirty="0" smtClean="0"/>
                        <a:t>0.999885851264</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2</a:t>
                      </a:r>
                      <a:r>
                        <a:rPr lang="en-US" b="0" baseline="0" dirty="0" smtClean="0"/>
                        <a:t> = </a:t>
                      </a:r>
                      <a:r>
                        <a:rPr lang="nb-NO" b="0" baseline="0" dirty="0" smtClean="0"/>
                        <a:t>0.99999998697 (7-nines)</a:t>
                      </a:r>
                      <a:endParaRPr lang="en-US" b="0"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b="0" baseline="0" dirty="0" smtClean="0"/>
                        <a:t> (1 – R(t))</a:t>
                      </a:r>
                      <a:r>
                        <a:rPr lang="en-US" b="0" baseline="30000" dirty="0" smtClean="0"/>
                        <a:t>3</a:t>
                      </a:r>
                      <a:r>
                        <a:rPr lang="en-US" b="0" baseline="0" dirty="0" smtClean="0"/>
                        <a:t> = </a:t>
                      </a:r>
                      <a:r>
                        <a:rPr lang="nb-NO" b="0" baseline="0" dirty="0" smtClean="0"/>
                        <a:t>0.999999999998 (11-nines)</a:t>
                      </a:r>
                      <a:endParaRPr lang="en-US" b="0" baseline="30000" dirty="0" smtClean="0"/>
                    </a:p>
                  </a:txBody>
                  <a:tcPr/>
                </a:tc>
              </a:tr>
            </a:tbl>
          </a:graphicData>
        </a:graphic>
      </p:graphicFrame>
    </p:spTree>
    <p:extLst>
      <p:ext uri="{BB962C8B-B14F-4D97-AF65-F5344CB8AC3E}">
        <p14:creationId xmlns:p14="http://schemas.microsoft.com/office/powerpoint/2010/main" val="7997379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normAutofit lnSpcReduction="10000"/>
          </a:bodyPr>
          <a:lstStyle/>
          <a:p>
            <a:pPr>
              <a:buFont typeface="Arial" panose="020B0604020202020204" pitchFamily="34" charset="0"/>
              <a:buChar char="•"/>
            </a:pPr>
            <a:r>
              <a:rPr lang="en-US" dirty="0" smtClean="0"/>
              <a:t> Investigate the scalability of our model</a:t>
            </a:r>
          </a:p>
          <a:p>
            <a:pPr lvl="1">
              <a:buFont typeface="Arial" panose="020B0604020202020204" pitchFamily="34" charset="0"/>
              <a:buChar char="•"/>
            </a:pPr>
            <a:r>
              <a:rPr lang="en-US" dirty="0" smtClean="0"/>
              <a:t>Only tested using a cluster of 6 servers</a:t>
            </a:r>
          </a:p>
          <a:p>
            <a:pPr>
              <a:buFont typeface="Arial" panose="020B0604020202020204" pitchFamily="34" charset="0"/>
              <a:buChar char="•"/>
            </a:pPr>
            <a:r>
              <a:rPr lang="en-US" dirty="0" smtClean="0"/>
              <a:t>The reliability model is 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Take current nodes into account – e.g. two nodes in same rack has less reliability than two nodes in different racks</a:t>
            </a:r>
          </a:p>
          <a:p>
            <a:pPr lvl="1">
              <a:buFont typeface="Arial" panose="020B0604020202020204" pitchFamily="34" charset="0"/>
              <a:buChar char="•"/>
            </a:pPr>
            <a:r>
              <a:rPr lang="en-US" dirty="0" smtClean="0"/>
              <a:t>Applying machine learning – since the reliability of running applications is periodically monitored, preventative measures such as moving replicas or creating new replicas before failures happen could be applied</a:t>
            </a:r>
          </a:p>
          <a:p>
            <a:pPr>
              <a:buFont typeface="Arial" panose="020B0604020202020204" pitchFamily="34" charset="0"/>
              <a:buChar char="•"/>
            </a:pPr>
            <a:r>
              <a:rPr lang="en-US" dirty="0" smtClean="0"/>
              <a:t> Adding a consensus algorithm</a:t>
            </a:r>
          </a:p>
          <a:p>
            <a:pPr lvl="1">
              <a:buFont typeface="Arial" panose="020B0604020202020204" pitchFamily="34" charset="0"/>
              <a:buChar char="•"/>
            </a:pPr>
            <a:r>
              <a:rPr lang="en-US" dirty="0" smtClean="0"/>
              <a:t>Detect nodes producing the wrong result</a:t>
            </a:r>
          </a:p>
          <a:p>
            <a:pPr>
              <a:buFont typeface="Arial" panose="020B0604020202020204" pitchFamily="34" charset="0"/>
              <a:buChar char="•"/>
            </a:pPr>
            <a:r>
              <a:rPr lang="en-US" dirty="0" smtClean="0"/>
              <a:t> The scheduling to include load-balancing</a:t>
            </a:r>
          </a:p>
          <a:p>
            <a:pPr lvl="1">
              <a:buFont typeface="Arial" panose="020B0604020202020204" pitchFamily="34" charset="0"/>
              <a:buChar char="•"/>
            </a:pPr>
            <a:r>
              <a:rPr lang="en-US" dirty="0" smtClean="0"/>
              <a:t>E.g. by including nodes´ load and available resources in the scheduling</a:t>
            </a:r>
          </a:p>
        </p:txBody>
      </p:sp>
    </p:spTree>
    <p:extLst>
      <p:ext uri="{BB962C8B-B14F-4D97-AF65-F5344CB8AC3E}">
        <p14:creationId xmlns:p14="http://schemas.microsoft.com/office/powerpoint/2010/main" val="60550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934" y="3244654"/>
            <a:ext cx="4226444" cy="2732814"/>
          </a:xfrm>
          <a:prstGeom prst="rect">
            <a:avLst/>
          </a:prstGeom>
        </p:spPr>
      </p:pic>
      <p:sp>
        <p:nvSpPr>
          <p:cNvPr id="2" name="Title 1"/>
          <p:cNvSpPr>
            <a:spLocks noGrp="1"/>
          </p:cNvSpPr>
          <p:nvPr>
            <p:ph type="title"/>
          </p:nvPr>
        </p:nvSpPr>
        <p:spPr/>
        <p:txBody>
          <a:bodyPr/>
          <a:lstStyle/>
          <a:p>
            <a:r>
              <a:rPr lang="en-US" dirty="0" smtClean="0"/>
              <a:t>Application model with replicas</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T</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endParaRPr lang="en-US" dirty="0" smtClean="0"/>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T</a:t>
            </a:r>
            <a:r>
              <a:rPr lang="en-US" dirty="0" smtClean="0"/>
              <a:t>, performs deterministic calculations on the input. If the replicas all receive the same input, they will all produce the same result</a:t>
            </a:r>
            <a:endParaRPr lang="en-US" dirty="0"/>
          </a:p>
        </p:txBody>
      </p:sp>
    </p:spTree>
    <p:extLst>
      <p:ext uri="{BB962C8B-B14F-4D97-AF65-F5344CB8AC3E}">
        <p14:creationId xmlns:p14="http://schemas.microsoft.com/office/powerpoint/2010/main" val="4249283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failure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If one knows a component’s </a:t>
            </a:r>
            <a:r>
              <a:rPr lang="en-US" i="1" dirty="0" smtClean="0"/>
              <a:t>mean-time-between-failures</a:t>
            </a:r>
            <a:r>
              <a:rPr lang="en-US" dirty="0" smtClean="0"/>
              <a:t> </a:t>
            </a:r>
            <a:r>
              <a:rPr lang="en-US" dirty="0"/>
              <a:t>(MTBF), </a:t>
            </a:r>
            <a:r>
              <a:rPr lang="en-US" dirty="0" smtClean="0"/>
              <a:t>one can using a Poisson process express the probability of a component surviving a time </a:t>
            </a:r>
            <a:r>
              <a:rPr lang="en-US" i="1" dirty="0" smtClean="0"/>
              <a:t>t</a:t>
            </a:r>
            <a:r>
              <a:rPr lang="en-US" dirty="0" smtClean="0"/>
              <a:t> as:</a:t>
            </a:r>
          </a:p>
          <a:p>
            <a:pPr marL="0" lvl="0" indent="0">
              <a:buNone/>
            </a:pPr>
            <a:endParaRPr lang="en-US" dirty="0"/>
          </a:p>
          <a:p>
            <a:pPr marL="0" lvl="0" indent="0">
              <a:buNone/>
            </a:pPr>
            <a:endParaRPr lang="en-US" dirty="0" smtClean="0"/>
          </a:p>
          <a:p>
            <a:pPr marL="0" indent="0">
              <a:buNone/>
            </a:pPr>
            <a:r>
              <a:rPr lang="en-US" dirty="0"/>
              <a:t>The probability that a failure occurs is thereby</a:t>
            </a:r>
          </a:p>
          <a:p>
            <a:pPr marL="0" lvl="0" indent="0">
              <a:buNone/>
            </a:pPr>
            <a:endParaRPr lang="en-US" dirty="0" smtClean="0"/>
          </a:p>
          <a:p>
            <a:pPr marL="0" lvl="0" indent="0">
              <a:buNone/>
            </a:pPr>
            <a:endParaRPr lang="en-US" dirty="0" smtClean="0"/>
          </a:p>
        </p:txBody>
      </p:sp>
      <mc:AlternateContent xmlns:mc="http://schemas.openxmlformats.org/markup-compatibility/2006" xmlns:a14="http://schemas.microsoft.com/office/drawing/2010/main">
        <mc:Choice Requires="a14">
          <p:sp>
            <p:nvSpPr>
              <p:cNvPr id="7" name="Rectangle 4"/>
              <p:cNvSpPr/>
              <p:nvPr/>
            </p:nvSpPr>
            <p:spPr>
              <a:xfrm>
                <a:off x="1097279" y="2620377"/>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panose="02040503050406030204" pitchFamily="18"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sSup>
                        <m:sSupPr>
                          <m:ctrlPr>
                            <a:rPr lang="is-IS" i="1">
                              <a:latin typeface="Cambria Math" panose="02040503050406030204" pitchFamily="18" charset="0"/>
                            </a:rPr>
                          </m:ctrlPr>
                        </m:sSupPr>
                        <m:e>
                          <m:r>
                            <a:rPr lang="en-GB" i="1">
                              <a:latin typeface="Cambria Math" charset="0"/>
                            </a:rPr>
                            <m:t>𝑒</m:t>
                          </m:r>
                        </m:e>
                        <m:sup>
                          <m:r>
                            <a:rPr lang="en-GB" i="1">
                              <a:latin typeface="Cambria Math" charset="0"/>
                            </a:rPr>
                            <m:t>−</m:t>
                          </m:r>
                          <m:d>
                            <m:dPr>
                              <m:ctrlPr>
                                <a:rPr lang="en-US" i="1">
                                  <a:latin typeface="Cambria Math" panose="02040503050406030204" pitchFamily="18" charset="0"/>
                                </a:rPr>
                              </m:ctrlPr>
                            </m:dPr>
                            <m:e>
                              <m:f>
                                <m:fPr>
                                  <m:ctrlPr>
                                    <a:rPr lang="fi-FI" i="1">
                                      <a:latin typeface="Cambria Math" panose="02040503050406030204" pitchFamily="18"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xmlns="">
          <p:sp>
            <p:nvSpPr>
              <p:cNvPr id="7" name="Rectangle 4"/>
              <p:cNvSpPr>
                <a:spLocks noRot="1" noChangeAspect="1" noMove="1" noResize="1" noEditPoints="1" noAdjustHandles="1" noChangeArrowheads="1" noChangeShapeType="1" noTextEdit="1"/>
              </p:cNvSpPr>
              <p:nvPr/>
            </p:nvSpPr>
            <p:spPr>
              <a:xfrm>
                <a:off x="1097279" y="2620377"/>
                <a:ext cx="10058400" cy="496996"/>
              </a:xfrm>
              <a:prstGeom prst="rect">
                <a:avLst/>
              </a:prstGeom>
              <a:blipFill rotWithShape="0">
                <a:blip r:embed="rId3"/>
                <a:stretch>
                  <a:fillRect/>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8" name="Rectangle 6"/>
              <p:cNvSpPr/>
              <p:nvPr/>
            </p:nvSpPr>
            <p:spPr>
              <a:xfrm>
                <a:off x="4467787" y="4022939"/>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panose="02040503050406030204" pitchFamily="18"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8" name="Rectangle 6"/>
              <p:cNvSpPr>
                <a:spLocks noRot="1" noChangeAspect="1" noMove="1" noResize="1" noEditPoints="1" noAdjustHandles="1" noChangeArrowheads="1" noChangeShapeType="1" noTextEdit="1"/>
              </p:cNvSpPr>
              <p:nvPr/>
            </p:nvSpPr>
            <p:spPr>
              <a:xfrm>
                <a:off x="4467787" y="4022939"/>
                <a:ext cx="3317383" cy="369332"/>
              </a:xfrm>
              <a:prstGeom prst="rect">
                <a:avLst/>
              </a:prstGeom>
              <a:blipFill rotWithShape="0">
                <a:blip r:embed="rId4"/>
                <a:stretch>
                  <a:fillRect b="-11475"/>
                </a:stretch>
              </a:blipFill>
            </p:spPr>
            <p:txBody>
              <a:bodyPr/>
              <a:lstStyle/>
              <a:p>
                <a:r>
                  <a:rPr lang="sv-SE">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023360"/>
              </a:xfrm>
            </p:spPr>
            <p:txBody>
              <a:bodyPr>
                <a:normAutofit/>
              </a:bodyPr>
              <a:lstStyle/>
              <a:p>
                <a:pPr lvl="0">
                  <a:buFont typeface="Arial" charset="0"/>
                  <a:buChar char="•"/>
                </a:pPr>
                <a:r>
                  <a:rPr lang="en-US" dirty="0" smtClean="0"/>
                  <a:t>We consider the MTBF for nodes to be constant for some period of time</a:t>
                </a:r>
              </a:p>
              <a:p>
                <a:pPr lvl="0">
                  <a:buFont typeface="Arial" charset="0"/>
                  <a:buChar char="•"/>
                </a:pPr>
                <a:r>
                  <a:rPr lang="en-US" dirty="0" smtClean="0"/>
                  <a:t>Therefore, the latest 3 registered failure times,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en-GB" i="1">
                            <a:latin typeface="Cambria Math"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2</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GB" i="1">
                            <a:latin typeface="Cambria Math" charset="0"/>
                          </a:rPr>
                          <m:t>𝑡</m:t>
                        </m:r>
                      </m:e>
                      <m:sub>
                        <m:r>
                          <a:rPr lang="sv-SE" b="0" i="1" smtClean="0">
                            <a:latin typeface="Cambria Math" panose="02040503050406030204" pitchFamily="18" charset="0"/>
                          </a:rPr>
                          <m:t>3</m:t>
                        </m:r>
                      </m:sub>
                    </m:sSub>
                  </m:oMath>
                </a14:m>
                <a:r>
                  <a:rPr lang="en-US" dirty="0" smtClean="0"/>
                  <a:t>,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p>
              <a:p>
                <a:pPr lvl="0">
                  <a:buFont typeface="Arial" charset="0"/>
                  <a:buChar char="•"/>
                </a:pPr>
                <a:r>
                  <a:rPr lang="en-US" dirty="0" smtClean="0"/>
                  <a:t>If no failures are registered a default value is used</a:t>
                </a:r>
                <a:endParaRPr lang="en-US" dirty="0"/>
              </a:p>
              <a:p>
                <a:pPr marL="0" indent="0">
                  <a:buNone/>
                </a:pPr>
                <a:endParaRPr lang="en-US" dirty="0"/>
              </a:p>
              <a:p>
                <a:pPr marL="0" indent="0">
                  <a:buNone/>
                </a:pPr>
                <a:endParaRPr lang="en-US" dirty="0"/>
              </a:p>
              <a:p>
                <a:pPr marL="0" lv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3"/>
                <a:stretch>
                  <a:fillRect l="-1455" t="-1667"/>
                </a:stretch>
              </a:blipFill>
            </p:spPr>
            <p:txBody>
              <a:bodyPr/>
              <a:lstStyle/>
              <a:p>
                <a:r>
                  <a:rPr lang="sv-SE">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panose="02040503050406030204" pitchFamily="18" charset="0"/>
                            </a:rPr>
                          </m:ctrlPr>
                        </m:fPr>
                        <m:num>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panose="02040503050406030204" pitchFamily="18"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Previous work use various definitions of reliability, e.g. as probability of</a:t>
            </a:r>
          </a:p>
          <a:p>
            <a:pPr lvl="1">
              <a:buFont typeface="Arial" charset="0"/>
              <a:buChar char="•"/>
            </a:pPr>
            <a:r>
              <a:rPr lang="en-US" dirty="0" smtClean="0"/>
              <a:t>Meeting deadlines, or</a:t>
            </a:r>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definition:</a:t>
            </a:r>
          </a:p>
          <a:p>
            <a:pPr marL="0" indent="0">
              <a:buNone/>
            </a:pPr>
            <a:r>
              <a:rPr lang="en-US" dirty="0" smtClean="0"/>
              <a:t>Reliability of a task which is serving some kind of requests, is the probability that a request can be  served. For a process with </a:t>
            </a:r>
            <a:r>
              <a:rPr lang="en-US" i="1" dirty="0" smtClean="0"/>
              <a:t>n </a:t>
            </a:r>
            <a:r>
              <a:rPr lang="en-US" dirty="0" smtClean="0"/>
              <a:t>task replicas, this corresponds to at least one replica is always operational.</a:t>
            </a:r>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3661</TotalTime>
  <Words>5146</Words>
  <Application>Microsoft Office PowerPoint</Application>
  <PresentationFormat>Bredbild</PresentationFormat>
  <Paragraphs>512</Paragraphs>
  <Slides>51</Slides>
  <Notes>49</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51</vt:i4>
      </vt:variant>
    </vt:vector>
  </HeadingPairs>
  <TitlesOfParts>
    <vt:vector size="57" baseType="lpstr">
      <vt:lpstr>Arial</vt:lpstr>
      <vt:lpstr>Calibri</vt:lpstr>
      <vt:lpstr>Calibri Light</vt:lpstr>
      <vt:lpstr>Cambria Math</vt:lpstr>
      <vt:lpstr>Wingdings</vt:lpstr>
      <vt:lpstr>Retrospect</vt:lpstr>
      <vt:lpstr>Dynamic Fault-Tolerance and Task Scheduling in Distributed Systems</vt:lpstr>
      <vt:lpstr>Agenda TODO kolla ordningen</vt:lpstr>
      <vt:lpstr>Introduction</vt:lpstr>
      <vt:lpstr>Goal</vt:lpstr>
      <vt:lpstr>Application model</vt:lpstr>
      <vt:lpstr>Application model with replicas</vt:lpstr>
      <vt:lpstr>Probability of failure</vt:lpstr>
      <vt:lpstr>Mean-time-between-failure</vt:lpstr>
      <vt:lpstr>Reliability definition</vt:lpstr>
      <vt:lpstr>Reliability model</vt:lpstr>
      <vt:lpstr>Reliability model</vt:lpstr>
      <vt:lpstr>Reliability model cont’d</vt:lpstr>
      <vt:lpstr>Fault-tolerant model</vt:lpstr>
      <vt:lpstr>Ensuring reliability – TODO update pic?</vt:lpstr>
      <vt:lpstr>Ensuring reliability example</vt:lpstr>
      <vt:lpstr>Ensuring reliability example cont’d</vt:lpstr>
      <vt:lpstr>Ensuring reliability example cont’d</vt:lpstr>
      <vt:lpstr>Optimization</vt:lpstr>
      <vt:lpstr>Moving to more reliable</vt:lpstr>
      <vt:lpstr>Deleting unnecessary replicas</vt:lpstr>
      <vt:lpstr>Optimization example</vt:lpstr>
      <vt:lpstr>Optimization example cont’d</vt:lpstr>
      <vt:lpstr>Optimization example cont’d</vt:lpstr>
      <vt:lpstr>Optimization example cont’d</vt:lpstr>
      <vt:lpstr>Optimization example cont’d</vt:lpstr>
      <vt:lpstr>Optimization example cont’d</vt:lpstr>
      <vt:lpstr>Optimization example cont’d</vt:lpstr>
      <vt:lpstr>Optimization example cont’d</vt:lpstr>
      <vt:lpstr>Detecting node failure</vt:lpstr>
      <vt:lpstr>Handling node failure – TODO update image</vt:lpstr>
      <vt:lpstr>Handling node failure cont’d</vt:lpstr>
      <vt:lpstr>Handling node failure example</vt:lpstr>
      <vt:lpstr>Handling node failure cont’d</vt:lpstr>
      <vt:lpstr>Handling node failure cont’d</vt:lpstr>
      <vt:lpstr>Handling node failure cont’d</vt:lpstr>
      <vt:lpstr>Handling node failure cont’d</vt:lpstr>
      <vt:lpstr>Expressing time t</vt:lpstr>
      <vt:lpstr>Expressing time t</vt:lpstr>
      <vt:lpstr>Expressing time t cont’d</vt:lpstr>
      <vt:lpstr>Calvin</vt:lpstr>
      <vt:lpstr>Calvin - example</vt:lpstr>
      <vt:lpstr>Experiments</vt:lpstr>
      <vt:lpstr>Simulating node failure</vt:lpstr>
      <vt:lpstr>Self-adapting</vt:lpstr>
      <vt:lpstr>Result – node reliabilities</vt:lpstr>
      <vt:lpstr>Result – number of replicas</vt:lpstr>
      <vt:lpstr>Discussion</vt:lpstr>
      <vt:lpstr>Discussion cont’d</vt:lpstr>
      <vt:lpstr>Discussion - replication time</vt:lpstr>
      <vt:lpstr>Discussion - replication time example</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JONATAN BROBERG</cp:lastModifiedBy>
  <cp:revision>266</cp:revision>
  <dcterms:created xsi:type="dcterms:W3CDTF">2016-04-26T11:03:39Z</dcterms:created>
  <dcterms:modified xsi:type="dcterms:W3CDTF">2016-05-24T13:26:52Z</dcterms:modified>
</cp:coreProperties>
</file>