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58" r:id="rId41"/>
    <p:sldId id="263" r:id="rId42"/>
    <p:sldId id="276" r:id="rId43"/>
    <p:sldId id="277" r:id="rId44"/>
    <p:sldId id="278" r:id="rId45"/>
    <p:sldId id="368" r:id="rId46"/>
    <p:sldId id="369" r:id="rId47"/>
    <p:sldId id="367" r:id="rId48"/>
    <p:sldId id="379" r:id="rId49"/>
    <p:sldId id="365" r:id="rId50"/>
    <p:sldId id="376" r:id="rId51"/>
    <p:sldId id="38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en</a:t>
            </a:r>
            <a:r>
              <a:rPr lang="en-US" baseline="0" dirty="0" smtClean="0"/>
              <a:t>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ett</a:t>
            </a:r>
            <a:r>
              <a:rPr lang="en-US" baseline="0" dirty="0" smtClean="0"/>
              <a:t> script </a:t>
            </a:r>
            <a:r>
              <a:rPr lang="en-US" baseline="0" dirty="0" err="1" smtClean="0"/>
              <a:t>startades</a:t>
            </a:r>
            <a:r>
              <a:rPr lang="en-US" baseline="0" dirty="0" smtClean="0"/>
              <a:t> </a:t>
            </a:r>
            <a:r>
              <a:rPr lang="en-US" baseline="0" dirty="0" err="1" smtClean="0"/>
              <a:t>en</a:t>
            </a:r>
            <a:r>
              <a:rPr lang="en-US" baseline="0" dirty="0" smtClean="0"/>
              <a:t> nod, </a:t>
            </a:r>
            <a:r>
              <a:rPr lang="en-US" baseline="0" dirty="0" err="1" smtClean="0"/>
              <a:t>scriptet</a:t>
            </a:r>
            <a:r>
              <a:rPr lang="en-US" baseline="0" dirty="0" smtClean="0"/>
              <a:t> </a:t>
            </a:r>
            <a:r>
              <a:rPr lang="en-US" baseline="0" dirty="0" err="1" smtClean="0"/>
              <a:t>sov</a:t>
            </a:r>
            <a:r>
              <a:rPr lang="en-US" baseline="0" dirty="0" smtClean="0"/>
              <a:t> sedan </a:t>
            </a:r>
            <a:r>
              <a:rPr lang="en-US" baseline="0" dirty="0" err="1" smtClean="0"/>
              <a:t>en</a:t>
            </a:r>
            <a:r>
              <a:rPr lang="en-US" baseline="0" dirty="0" smtClean="0"/>
              <a:t> </a:t>
            </a:r>
            <a:r>
              <a:rPr lang="en-US" baseline="0" dirty="0" err="1" smtClean="0"/>
              <a:t>tid</a:t>
            </a:r>
            <a:r>
              <a:rPr lang="en-US" baseline="0" dirty="0" smtClean="0"/>
              <a:t> </a:t>
            </a:r>
            <a:r>
              <a:rPr lang="en-US" baseline="0" dirty="0" err="1" smtClean="0"/>
              <a:t>t_S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sedan </a:t>
            </a:r>
            <a:r>
              <a:rPr lang="en-US" baseline="0" dirty="0" err="1" smtClean="0"/>
              <a:t>starta</a:t>
            </a:r>
            <a:r>
              <a:rPr lang="en-US" baseline="0" dirty="0" smtClean="0"/>
              <a:t> om </a:t>
            </a:r>
            <a:r>
              <a:rPr lang="en-US" baseline="0" dirty="0" err="1" smtClean="0"/>
              <a:t>noden</a:t>
            </a:r>
            <a:r>
              <a:rPr lang="en-US" baseline="0" dirty="0" smtClean="0"/>
              <a:t>.</a:t>
            </a:r>
            <a:endParaRPr lang="en-US" baseline="0" dirty="0" smtClean="0"/>
          </a:p>
          <a:p>
            <a:endParaRPr lang="en-US" baseline="0" dirty="0" smtClean="0"/>
          </a:p>
          <a:p>
            <a:r>
              <a:rPr lang="en-US" baseline="0" dirty="0" err="1" smtClean="0"/>
              <a:t>Tiden</a:t>
            </a:r>
            <a:r>
              <a:rPr lang="en-US" baseline="0" dirty="0" smtClean="0"/>
              <a:t> </a:t>
            </a:r>
            <a:r>
              <a:rPr lang="en-US" baseline="0" dirty="0" err="1" smtClean="0"/>
              <a:t>t_S</a:t>
            </a:r>
            <a:r>
              <a:rPr lang="en-US" baseline="0" dirty="0" smtClean="0"/>
              <a:t> </a:t>
            </a:r>
            <a:r>
              <a:rPr lang="en-US" baseline="0" dirty="0" err="1" smtClean="0"/>
              <a:t>baserades</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MTBF vi </a:t>
            </a:r>
            <a:r>
              <a:rPr lang="en-US" baseline="0" dirty="0" err="1" smtClean="0"/>
              <a:t>ville</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skulle</a:t>
            </a:r>
            <a:r>
              <a:rPr lang="en-US" baseline="0" dirty="0" smtClean="0"/>
              <a:t> ha</a:t>
            </a:r>
          </a:p>
          <a:p>
            <a:endParaRPr lang="en-US" baseline="0" dirty="0" smtClean="0"/>
          </a:p>
          <a:p>
            <a:r>
              <a:rPr lang="en-US" baseline="0" dirty="0" smtClean="0"/>
              <a:t>%TODO Delete?</a:t>
            </a:r>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smtClean="0"/>
              <a:t>tiden </a:t>
            </a:r>
            <a:r>
              <a:rPr lang="sv-SE" baseline="0" dirty="0" err="1" smtClean="0"/>
              <a:t>t_S</a:t>
            </a:r>
            <a:r>
              <a:rPr lang="sv-SE" baseline="0" dirty="0" smtClean="0"/>
              <a:t> vara tagen </a:t>
            </a:r>
            <a:r>
              <a:rPr lang="sv-SE" baseline="0" dirty="0" smtClean="0"/>
              <a:t>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smtClean="0"/>
              <a:t> </a:t>
            </a:r>
            <a:r>
              <a:rPr lang="en-US" baseline="0" smtClean="0"/>
              <a:t>replica. </a:t>
            </a:r>
            <a:r>
              <a:rPr lang="en-US" baseline="0" dirty="0" smtClean="0"/>
              <a:t>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 t.ex. har noder i samma rack lägre tillförlitlighet än noder i olika rack</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konsensusalgoritm för att upptäcka när ett felaktigt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stream processing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a:t>
            </a:r>
            <a:r>
              <a:rPr lang="en-US" baseline="0" dirty="0" err="1" smtClean="0"/>
              <a:t>en</a:t>
            </a:r>
            <a:r>
              <a:rPr lang="en-US" baseline="0" dirty="0" smtClean="0"/>
              <a:t> </a:t>
            </a:r>
            <a:r>
              <a:rPr lang="en-US" baseline="0" dirty="0" err="1" smtClean="0"/>
              <a:t>funktion</a:t>
            </a:r>
            <a:r>
              <a:rPr lang="en-US" baseline="0" dirty="0" smtClean="0"/>
              <a:t> </a:t>
            </a:r>
            <a:r>
              <a:rPr lang="en-US" baseline="0" dirty="0" err="1" smtClean="0"/>
              <a:t>som</a:t>
            </a:r>
            <a:r>
              <a:rPr lang="en-US" baseline="0" dirty="0" smtClean="0"/>
              <a:t> </a:t>
            </a:r>
            <a:r>
              <a:rPr lang="en-US" baseline="0" dirty="0" err="1" smtClean="0"/>
              <a:t>processerar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har</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marL="0" lvl="0" indent="0">
              <a:buNone/>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p>
              <a:p>
                <a:pPr marL="0" lvl="0" indent="0">
                  <a:buNone/>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every time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 _ TODO pic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_TODO pic</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36804"/>
            <a:ext cx="3799693" cy="36678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a:t>
                </a:r>
                <a:r>
                  <a:rPr lang="en-US" dirty="0" smtClean="0"/>
                  <a:t>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lvl="0" indent="0">
                  <a:lnSpc>
                    <a:spcPct val="100000"/>
                  </a:lnSpc>
                  <a:spcBef>
                    <a:spcPts val="0"/>
                  </a:spcBef>
                  <a:spcAft>
                    <a:spcPts val="0"/>
                  </a:spcAft>
                  <a:buSzTx/>
                  <a:buNone/>
                  <a:defRPr/>
                </a:pPr>
                <a:r>
                  <a:rPr lang="en-US" dirty="0" smtClean="0"/>
                  <a:t>Since </a:t>
                </a:r>
                <a:r>
                  <a:rPr lang="en-US" dirty="0"/>
                  <a:t>we assume high bandwidth low latency connections, the time it takes to send the heartbeat is negligible.</a:t>
                </a:r>
              </a:p>
              <a:p>
                <a:pPr>
                  <a:lnSpc>
                    <a:spcPct val="100000"/>
                  </a:lnSpc>
                  <a:spcBef>
                    <a:spcPts val="0"/>
                  </a:spcBef>
                  <a:spcAft>
                    <a:spcPts val="0"/>
                  </a:spcAft>
                  <a:buSzTx/>
                  <a:buFont typeface="Arial" panose="020B0604020202020204" pitchFamily="34" charset="0"/>
                  <a:buChar char="•"/>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smtClean="0"/>
              <a:t>example _TODO pic</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 _TODO, pic</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a:t>
            </a:r>
            <a:r>
              <a:rPr lang="en-US" dirty="0"/>
              <a:t>cont’d _TODO pic</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sv-SE" dirty="0" smtClean="0"/>
                  <a:t>Recall</a:t>
                </a:r>
              </a:p>
              <a:p>
                <a:pPr>
                  <a:buFont typeface="Arial" charset="0"/>
                  <a:buChar char="•"/>
                </a:pPr>
                <a:endParaRPr lang="sv-SE" dirty="0" smtClean="0"/>
              </a:p>
              <a:p>
                <a:pPr marL="0" indent="0">
                  <a:buNone/>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marL="0" indent="0">
                  <a:buNone/>
                </a:pPr>
                <a:r>
                  <a:rPr lang="en-US" dirty="0" smtClean="0"/>
                  <a:t>Where </a:t>
                </a:r>
                <a:r>
                  <a:rPr lang="en-US" i="1" dirty="0" smtClean="0"/>
                  <a:t>T</a:t>
                </a:r>
                <a:r>
                  <a:rPr lang="en-US" i="1" baseline="-25000" dirty="0"/>
                  <a:t>d</a:t>
                </a:r>
                <a:r>
                  <a:rPr lang="en-US" dirty="0" smtClean="0"/>
                  <a:t> is the time to detect a failure, statically set to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while </a:t>
                </a:r>
                <a:r>
                  <a:rPr lang="en-US" i="1" dirty="0" smtClean="0"/>
                  <a:t>T</a:t>
                </a:r>
                <a:r>
                  <a:rPr lang="en-US" i="1" baseline="-25000" dirty="0" smtClean="0"/>
                  <a:t>R</a:t>
                </a:r>
                <a:r>
                  <a:rPr lang="en-US" dirty="0" smtClean="0"/>
                  <a:t> varies.</a:t>
                </a:r>
              </a:p>
              <a:p>
                <a:pPr marL="0" indent="0">
                  <a:buNone/>
                </a:pPr>
                <a:r>
                  <a:rPr lang="en-US" i="1" dirty="0" smtClean="0"/>
                  <a:t>T</a:t>
                </a:r>
                <a:r>
                  <a:rPr lang="en-US" i="1" baseline="-25000" dirty="0" smtClean="0"/>
                  <a:t>R</a:t>
                </a:r>
                <a:r>
                  <a:rPr lang="en-US" dirty="0" smtClean="0"/>
                  <a:t> varies depending on:</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2273"/>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4"/>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marL="0" indent="0">
              <a:buNone/>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a:t>
            </a:r>
            <a:endParaRPr lang="en-US" dirty="0"/>
          </a:p>
          <a:p>
            <a:pPr lvl="1">
              <a:buFont typeface="Arial" panose="020B0604020202020204" pitchFamily="34" charset="0"/>
              <a:buChar char="•"/>
            </a:pPr>
            <a:r>
              <a:rPr lang="en-US" dirty="0" smtClean="0"/>
              <a:t>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marL="0" indent="0">
              <a:buNone/>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 _TODO pic</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self-adapting </a:t>
            </a:r>
            <a:r>
              <a:rPr lang="en-US" dirty="0" smtClean="0"/>
              <a:t>behavior _TODO pic</a:t>
            </a:r>
            <a:endParaRPr lang="en-US" dirty="0"/>
          </a:p>
        </p:txBody>
      </p:sp>
      <p:sp>
        <p:nvSpPr>
          <p:cNvPr id="3" name="Content Placeholder 2"/>
          <p:cNvSpPr>
            <a:spLocks noGrp="1"/>
          </p:cNvSpPr>
          <p:nvPr>
            <p:ph idx="1"/>
          </p:nvPr>
        </p:nvSpPr>
        <p:spPr/>
        <p:txBody>
          <a:bodyPr/>
          <a:lstStyle/>
          <a:p>
            <a:pPr marL="0" indent="0">
              <a:buNone/>
            </a:pPr>
            <a:r>
              <a:rPr lang="en-US" dirty="0" smtClean="0"/>
              <a:t>Setup:</a:t>
            </a:r>
          </a:p>
          <a:p>
            <a:pPr lvl="1">
              <a:buFont typeface="Arial" charset="0"/>
              <a:buChar char="•"/>
            </a:pPr>
            <a:r>
              <a:rPr lang="en-US" dirty="0" smtClean="0"/>
              <a:t>10 nodes</a:t>
            </a:r>
          </a:p>
          <a:p>
            <a:pPr lvl="1">
              <a:buFont typeface="Arial" charset="0"/>
              <a:buChar char="•"/>
            </a:pPr>
            <a:r>
              <a:rPr lang="en-US" dirty="0" smtClean="0"/>
              <a:t>Required </a:t>
            </a:r>
            <a:r>
              <a:rPr lang="en-US" dirty="0"/>
              <a:t>reliability: </a:t>
            </a:r>
            <a:r>
              <a:rPr lang="en-US" dirty="0" smtClean="0"/>
              <a:t>0.999</a:t>
            </a:r>
          </a:p>
          <a:p>
            <a:pPr lvl="1">
              <a:buFont typeface="Arial" charset="0"/>
              <a:buChar char="•"/>
            </a:pPr>
            <a:r>
              <a:rPr lang="en-US" dirty="0" smtClean="0"/>
              <a:t>Time </a:t>
            </a:r>
            <a:r>
              <a:rPr lang="en-US" i="1" dirty="0" smtClean="0"/>
              <a:t>t</a:t>
            </a:r>
            <a:r>
              <a:rPr lang="en-US" dirty="0" smtClean="0"/>
              <a:t>: 710 </a:t>
            </a:r>
            <a:r>
              <a:rPr lang="en-US" dirty="0" err="1" smtClean="0"/>
              <a:t>ms</a:t>
            </a:r>
            <a:endParaRPr lang="en-US" dirty="0" smtClean="0"/>
          </a:p>
          <a:p>
            <a:pPr marL="0" indent="0">
              <a:buNone/>
            </a:pPr>
            <a:r>
              <a:rPr lang="en-US" dirty="0" smtClean="0"/>
              <a:t>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254" y="33036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All values such as heartbeat timeout time, default MTBF/replication time, etc. was chosen so that we could run experiments for a couple of minutes and still have a lot of failures</a:t>
            </a:r>
          </a:p>
          <a:p>
            <a:pPr marL="0" indent="0">
              <a:buNone/>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a:bodyPr>
          <a:lstStyle/>
          <a:p>
            <a:pPr marL="0" indent="0">
              <a:buNone/>
            </a:pPr>
            <a:r>
              <a:rPr lang="en-US" dirty="0" smtClean="0"/>
              <a:t>Investigate the scalability of our model</a:t>
            </a:r>
          </a:p>
          <a:p>
            <a:pPr lvl="1">
              <a:buFont typeface="Arial" panose="020B0604020202020204" pitchFamily="34" charset="0"/>
              <a:buChar char="•"/>
            </a:pPr>
            <a:r>
              <a:rPr lang="en-US" dirty="0" smtClean="0"/>
              <a:t>Only tested using a cluster of 6 servers</a:t>
            </a:r>
          </a:p>
          <a:p>
            <a:pPr marL="0" indent="0">
              <a:buNone/>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Taking current nodes into account, e.g. nodes in same rack has less reliability than two nodes in different racks</a:t>
            </a:r>
          </a:p>
          <a:p>
            <a:pPr lvl="1">
              <a:buFont typeface="Arial" panose="020B0604020202020204" pitchFamily="34" charset="0"/>
              <a:buChar char="•"/>
            </a:pPr>
            <a:r>
              <a:rPr lang="en-US" dirty="0" smtClean="0"/>
              <a:t>Applying machine learning</a:t>
            </a:r>
          </a:p>
          <a:p>
            <a:pPr marL="0" indent="0">
              <a:buNone/>
            </a:pPr>
            <a:r>
              <a:rPr lang="en-US" dirty="0" smtClean="0"/>
              <a:t>Adding a consensus algorithm</a:t>
            </a:r>
          </a:p>
          <a:p>
            <a:pPr lvl="1">
              <a:buFont typeface="Arial" panose="020B0604020202020204" pitchFamily="34" charset="0"/>
              <a:buChar char="•"/>
            </a:pPr>
            <a:r>
              <a:rPr lang="en-US" dirty="0" smtClean="0"/>
              <a:t>Detect nodes producing incorrect output</a:t>
            </a:r>
          </a:p>
          <a:p>
            <a:pPr marL="0" indent="0">
              <a:buNone/>
            </a:pPr>
            <a:r>
              <a:rPr lang="en-US" dirty="0" smtClean="0"/>
              <a:t>Task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marL="0" indent="0">
              <a:buNone/>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r>
              <a:rPr lang="en-US" dirty="0" smtClean="0"/>
              <a:t>:</a:t>
            </a:r>
          </a:p>
          <a:p>
            <a:pPr lvl="1">
              <a:buFont typeface="Arial" panose="020B0604020202020204" pitchFamily="34" charset="0"/>
              <a:buChar char="•"/>
            </a:pPr>
            <a:r>
              <a:rPr lang="en-US" dirty="0" smtClean="0"/>
              <a:t>10 </a:t>
            </a:r>
            <a:r>
              <a:rPr lang="en-US" dirty="0" smtClean="0"/>
              <a:t>nodes</a:t>
            </a:r>
            <a:r>
              <a:rPr lang="en-US" dirty="0"/>
              <a:t> </a:t>
            </a:r>
            <a:r>
              <a:rPr lang="en-US" dirty="0" smtClean="0"/>
              <a:t>with </a:t>
            </a:r>
            <a:r>
              <a:rPr lang="en-US" dirty="0" smtClean="0"/>
              <a:t>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4101091" y="4075890"/>
            <a:ext cx="3873643" cy="2256817"/>
          </a:xfrm>
          <a:prstGeom prst="rect">
            <a:avLst/>
          </a:prstGeom>
        </p:spPr>
      </p:pic>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Deterministic functions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The task </a:t>
                </a:r>
                <a:r>
                  <a:rPr lang="en-US" i="1" dirty="0" smtClean="0"/>
                  <a:t>T</a:t>
                </a:r>
                <a:r>
                  <a:rPr lang="en-US" dirty="0" smtClean="0"/>
                  <a:t>, performs deterministic calculations on the input. </a:t>
                </a:r>
                <a:endParaRPr lang="en-US" dirty="0"/>
              </a:p>
              <a:p>
                <a:pPr lvl="1">
                  <a:lnSpc>
                    <a:spcPct val="100000"/>
                  </a:lnSpc>
                  <a:spcBef>
                    <a:spcPts val="0"/>
                  </a:spcBef>
                  <a:spcAft>
                    <a:spcPts val="0"/>
                  </a:spcAft>
                  <a:buFont typeface="Arial" panose="020B0604020202020204" pitchFamily="34" charset="0"/>
                  <a:buChar char="•"/>
                </a:pPr>
                <a:r>
                  <a:rPr lang="en-US" dirty="0" smtClean="0"/>
                  <a:t>Same input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same output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515" t="-909"/>
                </a:stretch>
              </a:blipFill>
            </p:spPr>
            <p:txBody>
              <a:bodyPr/>
              <a:lstStyle/>
              <a:p>
                <a:r>
                  <a:rPr lang="sv-SE">
                    <a:noFill/>
                  </a:rPr>
                  <a:t> </a:t>
                </a:r>
              </a:p>
            </p:txBody>
          </p:sp>
        </mc:Fallback>
      </mc:AlternateContent>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4070</TotalTime>
  <Words>5154</Words>
  <Application>Microsoft Office PowerPoint</Application>
  <PresentationFormat>Bredbild</PresentationFormat>
  <Paragraphs>540</Paragraphs>
  <Slides>51</Slides>
  <Notes>50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Deterministic functions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 _ TODO pic</vt:lpstr>
      <vt:lpstr>Deleting unnecessary replicas</vt:lpstr>
      <vt:lpstr>Optimization example _TODO pic</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 _TODO pic</vt:lpstr>
      <vt:lpstr>Handling node failure cont’d _TODO pic</vt:lpstr>
      <vt:lpstr>Handling node failure cont’d _TODO pic</vt:lpstr>
      <vt:lpstr>Handling node failure cont’d _TODO, pic</vt:lpstr>
      <vt:lpstr>Handling node failure cont’d _TODO pic</vt:lpstr>
      <vt:lpstr>Expressing time t</vt:lpstr>
      <vt:lpstr>Expressing time t</vt:lpstr>
      <vt:lpstr>Expressing time t cont’d</vt:lpstr>
      <vt:lpstr>Experiments</vt:lpstr>
      <vt:lpstr>Simulating node failure _TODO pic</vt:lpstr>
      <vt:lpstr>Test self-adapting behavior _TODO pic</vt:lpstr>
      <vt:lpstr>Result – node reliabilities</vt:lpstr>
      <vt:lpstr>Result – number of replicas</vt:lpstr>
      <vt:lpstr>Discussion</vt:lpstr>
      <vt:lpstr>Discussion cont’d</vt:lpstr>
      <vt:lpstr>Discussion - replication time example</vt:lpstr>
      <vt:lpstr>Conclusion – ha med något sånt här?</vt:lpstr>
      <vt:lpstr>Future work</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309</cp:revision>
  <dcterms:created xsi:type="dcterms:W3CDTF">2016-04-26T11:03:39Z</dcterms:created>
  <dcterms:modified xsi:type="dcterms:W3CDTF">2016-05-26T08:53:24Z</dcterms:modified>
</cp:coreProperties>
</file>