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1"/>
  </p:notesMasterIdLst>
  <p:sldIdLst>
    <p:sldId id="403" r:id="rId2"/>
    <p:sldId id="404" r:id="rId3"/>
    <p:sldId id="405" r:id="rId4"/>
    <p:sldId id="406" r:id="rId5"/>
    <p:sldId id="407" r:id="rId6"/>
    <p:sldId id="408" r:id="rId7"/>
    <p:sldId id="409" r:id="rId8"/>
    <p:sldId id="410" r:id="rId9"/>
    <p:sldId id="411" r:id="rId10"/>
    <p:sldId id="412" r:id="rId11"/>
    <p:sldId id="413" r:id="rId12"/>
    <p:sldId id="414" r:id="rId13"/>
    <p:sldId id="415" r:id="rId14"/>
    <p:sldId id="416" r:id="rId15"/>
    <p:sldId id="417" r:id="rId16"/>
    <p:sldId id="418" r:id="rId17"/>
    <p:sldId id="419" r:id="rId18"/>
    <p:sldId id="352" r:id="rId19"/>
    <p:sldId id="353" r:id="rId20"/>
    <p:sldId id="355" r:id="rId21"/>
    <p:sldId id="399" r:id="rId22"/>
    <p:sldId id="359" r:id="rId23"/>
    <p:sldId id="357" r:id="rId24"/>
    <p:sldId id="358" r:id="rId25"/>
    <p:sldId id="311" r:id="rId26"/>
    <p:sldId id="313" r:id="rId27"/>
    <p:sldId id="315" r:id="rId28"/>
    <p:sldId id="317" r:id="rId29"/>
    <p:sldId id="318" r:id="rId30"/>
    <p:sldId id="381" r:id="rId31"/>
    <p:sldId id="402" r:id="rId32"/>
    <p:sldId id="277" r:id="rId33"/>
    <p:sldId id="278" r:id="rId34"/>
    <p:sldId id="398" r:id="rId35"/>
    <p:sldId id="369" r:id="rId36"/>
    <p:sldId id="376" r:id="rId37"/>
    <p:sldId id="380" r:id="rId38"/>
    <p:sldId id="367" r:id="rId39"/>
    <p:sldId id="39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448"/>
  </p:normalViewPr>
  <p:slideViewPr>
    <p:cSldViewPr snapToGrid="0" snapToObjects="1">
      <p:cViewPr varScale="1">
        <p:scale>
          <a:sx n="92" d="100"/>
          <a:sy n="92" d="100"/>
        </p:scale>
        <p:origin x="1320" y="17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5/30/16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4131432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replikorna</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endParaRPr lang="en-US" baseline="0" dirty="0" smtClean="0"/>
          </a:p>
          <a:p>
            <a:r>
              <a:rPr lang="en-US" baseline="0" dirty="0" smtClean="0"/>
              <a:t>[BYT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803141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från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inträffar</a:t>
            </a:r>
            <a:r>
              <a:rPr lang="en-US" sz="1200" b="0" i="0" kern="1200" baseline="0" dirty="0" smtClean="0">
                <a:solidFill>
                  <a:schemeClr val="tx1"/>
                </a:solidFill>
                <a:effectLst/>
                <a:latin typeface="+mn-lt"/>
                <a:ea typeface="+mn-ea"/>
                <a:cs typeface="+mn-cs"/>
              </a:rPr>
              <a:t>, tills </a:t>
            </a:r>
            <a:r>
              <a:rPr lang="en-US" sz="1200" b="0" i="0" kern="1200" baseline="0" dirty="0" err="1" smtClean="0">
                <a:solidFill>
                  <a:schemeClr val="tx1"/>
                </a:solidFill>
                <a:effectLst/>
                <a:latin typeface="+mn-lt"/>
                <a:ea typeface="+mn-ea"/>
                <a:cs typeface="+mn-cs"/>
              </a:rPr>
              <a:t>dess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skapats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vår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modell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baserar</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t </a:t>
            </a:r>
            <a:r>
              <a:rPr lang="en-US" sz="1200" b="0" i="0" kern="1200" baseline="0" dirty="0" err="1" smtClean="0">
                <a:solidFill>
                  <a:schemeClr val="tx1"/>
                </a:solidFill>
                <a:effectLst/>
                <a:latin typeface="+mn-lt"/>
                <a:ea typeface="+mn-ea"/>
                <a:cs typeface="+mn-cs"/>
              </a:rPr>
              <a:t>på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tidigare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registerade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värden</a:t>
            </a:r>
            <a:r>
              <a:rPr lang="en-US" sz="1200" b="0" i="0" kern="1200" baseline="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2608845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Tillförlitligheten</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uttryckas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vilket</a:t>
            </a:r>
            <a:r>
              <a:rPr lang="en-US" baseline="0" dirty="0" smtClean="0"/>
              <a:t> </a:t>
            </a:r>
            <a:r>
              <a:rPr lang="en-US" baseline="0" dirty="0" err="1" smtClean="0"/>
              <a:t>motsvarar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Noterbart</a:t>
            </a:r>
            <a:r>
              <a:rPr lang="en-US" baseline="0" noProof="0" dirty="0" smtClean="0"/>
              <a:t> </a:t>
            </a:r>
            <a:r>
              <a:rPr lang="en-US" baseline="0" noProof="0" dirty="0" err="1" smtClean="0"/>
              <a:t>är</a:t>
            </a:r>
            <a:r>
              <a:rPr lang="en-US" baseline="0" noProof="0" dirty="0" smtClean="0"/>
              <a:t> </a:t>
            </a:r>
            <a:r>
              <a:rPr lang="en-US" baseline="0" noProof="0" dirty="0" err="1" smtClean="0"/>
              <a:t>att</a:t>
            </a:r>
            <a:r>
              <a:rPr lang="en-US" baseline="0" noProof="0" dirty="0" smtClean="0"/>
              <a:t> </a:t>
            </a:r>
            <a:r>
              <a:rPr lang="en-US" baseline="0" noProof="0" dirty="0" err="1" smtClean="0"/>
              <a:t>eftersom</a:t>
            </a:r>
            <a:r>
              <a:rPr lang="en-US" baseline="0" noProof="0" dirty="0" smtClean="0"/>
              <a:t> vi </a:t>
            </a:r>
            <a:r>
              <a:rPr lang="en-US" baseline="0" noProof="0" dirty="0" err="1" smtClean="0"/>
              <a:t>enbart</a:t>
            </a:r>
            <a:r>
              <a:rPr lang="en-US" baseline="0" noProof="0" dirty="0" smtClean="0"/>
              <a:t> tar </a:t>
            </a:r>
            <a:r>
              <a:rPr lang="en-US" baseline="0" noProof="0" dirty="0" err="1" smtClean="0"/>
              <a:t>hänsyn</a:t>
            </a:r>
            <a:r>
              <a:rPr lang="en-US" baseline="0" noProof="0" dirty="0" smtClean="0"/>
              <a:t> till </a:t>
            </a:r>
            <a:r>
              <a:rPr lang="en-US" baseline="0" noProof="0" dirty="0" err="1" smtClean="0"/>
              <a:t>nodfel</a:t>
            </a:r>
            <a:r>
              <a:rPr lang="en-US" baseline="0" noProof="0" dirty="0" smtClean="0"/>
              <a:t>, </a:t>
            </a:r>
            <a:r>
              <a:rPr lang="en-US" baseline="0" noProof="0" dirty="0" err="1" smtClean="0"/>
              <a:t>så</a:t>
            </a:r>
            <a:r>
              <a:rPr lang="en-US" baseline="0" noProof="0" dirty="0" smtClean="0"/>
              <a:t> </a:t>
            </a:r>
            <a:r>
              <a:rPr lang="en-US" baseline="0" noProof="0" dirty="0" err="1" smtClean="0"/>
              <a:t>beror</a:t>
            </a:r>
            <a:r>
              <a:rPr lang="en-US" baseline="0" noProof="0" dirty="0" smtClean="0"/>
              <a:t> </a:t>
            </a:r>
            <a:r>
              <a:rPr lang="en-US" baseline="0" noProof="0" dirty="0" err="1" smtClean="0"/>
              <a:t>tillförlitligheten</a:t>
            </a:r>
            <a:r>
              <a:rPr lang="en-US" baseline="0" noProof="0" dirty="0" smtClean="0"/>
              <a:t> </a:t>
            </a:r>
            <a:r>
              <a:rPr lang="en-US" baseline="0" noProof="0" dirty="0" err="1" smtClean="0"/>
              <a:t>enbart</a:t>
            </a:r>
            <a:r>
              <a:rPr lang="en-US" baseline="0" noProof="0" dirty="0" smtClean="0"/>
              <a:t> </a:t>
            </a:r>
            <a:r>
              <a:rPr lang="en-US" baseline="0" noProof="0" dirty="0" err="1" smtClean="0"/>
              <a:t>på</a:t>
            </a:r>
            <a:r>
              <a:rPr lang="en-US" baseline="0" noProof="0" dirty="0" smtClean="0"/>
              <a:t> </a:t>
            </a:r>
            <a:r>
              <a:rPr lang="en-US" baseline="0" noProof="0" dirty="0" err="1" smtClean="0"/>
              <a:t>vilka</a:t>
            </a:r>
            <a:r>
              <a:rPr lang="en-US" baseline="0" noProof="0" dirty="0" smtClean="0"/>
              <a:t> </a:t>
            </a:r>
            <a:r>
              <a:rPr lang="en-US" baseline="0" noProof="0" dirty="0" err="1" smtClean="0"/>
              <a:t>noder</a:t>
            </a:r>
            <a:r>
              <a:rPr lang="en-US" baseline="0" noProof="0" dirty="0" smtClean="0"/>
              <a:t> </a:t>
            </a:r>
            <a:r>
              <a:rPr lang="en-US" baseline="0" noProof="0" dirty="0" err="1" smtClean="0"/>
              <a:t>replikorna</a:t>
            </a:r>
            <a:r>
              <a:rPr lang="en-US" baseline="0" noProof="0" dirty="0" smtClean="0"/>
              <a:t> </a:t>
            </a:r>
            <a:r>
              <a:rPr lang="en-US" baseline="0" noProof="0" dirty="0" err="1" smtClean="0"/>
              <a:t>körs</a:t>
            </a:r>
            <a:r>
              <a:rPr lang="en-US" baseline="0" noProof="0" dirty="0" smtClean="0"/>
              <a:t> </a:t>
            </a:r>
            <a:r>
              <a:rPr lang="en-US" baseline="0" noProof="0" dirty="0" err="1" smtClean="0"/>
              <a:t>på</a:t>
            </a:r>
            <a:r>
              <a:rPr lang="en-US" baseline="0" noProof="0" dirty="0" smtClean="0"/>
              <a:t>, </a:t>
            </a:r>
            <a:r>
              <a:rPr lang="en-US" baseline="0" noProof="0" dirty="0" err="1" smtClean="0"/>
              <a:t>inte</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Att</a:t>
            </a:r>
            <a:r>
              <a:rPr lang="en-US" baseline="0" noProof="0" dirty="0" smtClean="0"/>
              <a:t> ha 10 </a:t>
            </a:r>
            <a:r>
              <a:rPr lang="en-US" baseline="0" noProof="0" dirty="0" err="1" smtClean="0"/>
              <a:t>replikor</a:t>
            </a:r>
            <a:r>
              <a:rPr lang="en-US" baseline="0" noProof="0" dirty="0" smtClean="0"/>
              <a:t> </a:t>
            </a:r>
            <a:r>
              <a:rPr lang="en-US" baseline="0" noProof="0" dirty="0" err="1" smtClean="0"/>
              <a:t>på</a:t>
            </a:r>
            <a:r>
              <a:rPr lang="en-US" baseline="0" noProof="0" dirty="0" smtClean="0"/>
              <a:t> </a:t>
            </a:r>
            <a:r>
              <a:rPr lang="en-US" baseline="0" noProof="0" dirty="0" err="1" smtClean="0"/>
              <a:t>samma</a:t>
            </a:r>
            <a:r>
              <a:rPr lang="en-US" baseline="0" noProof="0" dirty="0" smtClean="0"/>
              <a:t> nod </a:t>
            </a:r>
            <a:r>
              <a:rPr lang="en-US" baseline="0" noProof="0" dirty="0" err="1" smtClean="0"/>
              <a:t>är</a:t>
            </a:r>
            <a:r>
              <a:rPr lang="en-US" baseline="0" noProof="0" dirty="0" smtClean="0"/>
              <a:t> </a:t>
            </a:r>
            <a:r>
              <a:rPr lang="en-US" baseline="0" noProof="0" dirty="0" err="1" smtClean="0"/>
              <a:t>alltså</a:t>
            </a:r>
            <a:r>
              <a:rPr lang="en-US" baseline="0" noProof="0" dirty="0" smtClean="0"/>
              <a:t> </a:t>
            </a:r>
            <a:r>
              <a:rPr lang="en-US" baseline="0" noProof="0" dirty="0" err="1" smtClean="0"/>
              <a:t>inte</a:t>
            </a:r>
            <a:r>
              <a:rPr lang="en-US" baseline="0" noProof="0" dirty="0" smtClean="0"/>
              <a:t> </a:t>
            </a:r>
            <a:r>
              <a:rPr lang="en-US" baseline="0" noProof="0" dirty="0" err="1" smtClean="0"/>
              <a:t>mer</a:t>
            </a:r>
            <a:r>
              <a:rPr lang="en-US" baseline="0" noProof="0" dirty="0" smtClean="0"/>
              <a:t> </a:t>
            </a:r>
            <a:r>
              <a:rPr lang="en-US" baseline="0" noProof="0" dirty="0" err="1" smtClean="0"/>
              <a:t>tillförlitligt</a:t>
            </a:r>
            <a:r>
              <a:rPr lang="en-US" baseline="0" noProof="0" dirty="0" smtClean="0"/>
              <a:t> </a:t>
            </a:r>
            <a:r>
              <a:rPr lang="en-US" baseline="0" noProof="0" dirty="0" err="1" smtClean="0"/>
              <a:t>än</a:t>
            </a:r>
            <a:r>
              <a:rPr lang="en-US" baseline="0" noProof="0" dirty="0" smtClean="0"/>
              <a:t> </a:t>
            </a:r>
            <a:r>
              <a:rPr lang="en-US" baseline="0" noProof="0" dirty="0" err="1" smtClean="0"/>
              <a:t>att</a:t>
            </a:r>
            <a:r>
              <a:rPr lang="en-US" baseline="0" noProof="0" dirty="0" smtClean="0"/>
              <a:t> </a:t>
            </a:r>
            <a:r>
              <a:rPr lang="en-US" baseline="0" noProof="0" dirty="0" err="1" smtClean="0"/>
              <a:t>enbart</a:t>
            </a:r>
            <a:r>
              <a:rPr lang="en-US" baseline="0" noProof="0" dirty="0" smtClean="0"/>
              <a:t> ha en </a:t>
            </a:r>
            <a:r>
              <a:rPr lang="en-US" baseline="0" noProof="0" dirty="0" err="1" smtClean="0"/>
              <a:t>replika</a:t>
            </a:r>
            <a:r>
              <a:rPr lang="en-US" baseline="0" noProof="0" dirty="0" smtClean="0"/>
              <a:t> </a:t>
            </a:r>
            <a:r>
              <a:rPr lang="en-US" baseline="0" noProof="0" dirty="0" err="1" smtClean="0"/>
              <a:t>på</a:t>
            </a:r>
            <a:r>
              <a:rPr lang="en-US" baseline="0" noProof="0" dirty="0" smtClean="0"/>
              <a:t> den </a:t>
            </a:r>
            <a:r>
              <a:rPr lang="en-US" baseline="0" noProof="0" dirty="0" err="1" smtClean="0"/>
              <a:t>noden</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sv-SE" i="0" baseline="0" noProof="0" dirty="0" smtClean="0"/>
          </a:p>
          <a:p>
            <a:r>
              <a:rPr lang="sv-SE" i="0" baseline="0" noProof="0" dirty="0" smtClean="0"/>
              <a:t>Och nu när vi har ett uttryck för tillförlitligheten, så vill vi ju se till att vi har en viss nivå av tillförlitlighet, och det kan vi helt enkelt göra genom att skapa tillräckligt många </a:t>
            </a:r>
            <a:r>
              <a:rPr lang="sv-SE" i="0" baseline="0" noProof="0" dirty="0" err="1" smtClean="0"/>
              <a:t>replikor</a:t>
            </a:r>
            <a:r>
              <a:rPr lang="sv-SE" i="0"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Och</a:t>
            </a:r>
            <a:r>
              <a:rPr lang="en-US" baseline="0" noProof="0" dirty="0" smtClean="0"/>
              <a:t> </a:t>
            </a:r>
            <a:r>
              <a:rPr lang="en-US" baseline="0" noProof="0" dirty="0" err="1" smtClean="0"/>
              <a:t>genom</a:t>
            </a:r>
            <a:r>
              <a:rPr lang="en-US" baseline="0" noProof="0" dirty="0" smtClean="0"/>
              <a:t> </a:t>
            </a:r>
            <a:r>
              <a:rPr lang="en-US" baseline="0" noProof="0" dirty="0" err="1" smtClean="0"/>
              <a:t>att</a:t>
            </a:r>
            <a:r>
              <a:rPr lang="en-US" baseline="0" noProof="0" dirty="0" smtClean="0"/>
              <a:t> </a:t>
            </a:r>
            <a:r>
              <a:rPr lang="en-US" baseline="0" noProof="0" dirty="0" err="1" smtClean="0"/>
              <a:t>placera</a:t>
            </a:r>
            <a:r>
              <a:rPr lang="en-US" baseline="0" noProof="0" dirty="0" smtClean="0"/>
              <a:t> </a:t>
            </a:r>
            <a:r>
              <a:rPr lang="en-US" baseline="0" noProof="0" dirty="0" err="1" smtClean="0"/>
              <a:t>dessa</a:t>
            </a:r>
            <a:r>
              <a:rPr lang="en-US" baseline="0" noProof="0" dirty="0" smtClean="0"/>
              <a:t> </a:t>
            </a:r>
            <a:r>
              <a:rPr lang="en-US" baseline="0" noProof="0" dirty="0" err="1" smtClean="0"/>
              <a:t>replikor</a:t>
            </a:r>
            <a:r>
              <a:rPr lang="en-US" baseline="0" noProof="0" dirty="0" smtClean="0"/>
              <a:t> </a:t>
            </a:r>
            <a:r>
              <a:rPr lang="en-US" baseline="0" noProof="0" dirty="0" err="1" smtClean="0"/>
              <a:t>på</a:t>
            </a:r>
            <a:r>
              <a:rPr lang="en-US" baseline="0" noProof="0" dirty="0" smtClean="0"/>
              <a:t> de </a:t>
            </a:r>
            <a:r>
              <a:rPr lang="en-US" baseline="0" noProof="0" dirty="0" err="1" smtClean="0"/>
              <a:t>mest</a:t>
            </a:r>
            <a:r>
              <a:rPr lang="en-US" baseline="0" noProof="0" dirty="0" smtClean="0"/>
              <a:t> </a:t>
            </a:r>
            <a:r>
              <a:rPr lang="en-US" baseline="0" noProof="0" dirty="0" err="1" smtClean="0"/>
              <a:t>tillförlitliga</a:t>
            </a:r>
            <a:r>
              <a:rPr lang="en-US" baseline="0" noProof="0" dirty="0" smtClean="0"/>
              <a:t> </a:t>
            </a:r>
            <a:r>
              <a:rPr lang="en-US" baseline="0" noProof="0" dirty="0" err="1" smtClean="0"/>
              <a:t>noderna</a:t>
            </a:r>
            <a:r>
              <a:rPr lang="en-US" baseline="0" noProof="0" dirty="0" smtClean="0"/>
              <a:t> </a:t>
            </a:r>
            <a:r>
              <a:rPr lang="en-US" baseline="0" noProof="0" dirty="0" err="1" smtClean="0"/>
              <a:t>så</a:t>
            </a:r>
            <a:r>
              <a:rPr lang="en-US" baseline="0" noProof="0" dirty="0" smtClean="0"/>
              <a:t> </a:t>
            </a:r>
            <a:r>
              <a:rPr lang="en-US" baseline="0" noProof="0" dirty="0" err="1" smtClean="0"/>
              <a:t>kan</a:t>
            </a:r>
            <a:r>
              <a:rPr lang="en-US" baseline="0" noProof="0" dirty="0" smtClean="0"/>
              <a:t> man </a:t>
            </a:r>
            <a:r>
              <a:rPr lang="en-US" baseline="0" noProof="0" dirty="0" err="1" smtClean="0"/>
              <a:t>på</a:t>
            </a:r>
            <a:r>
              <a:rPr lang="en-US" baseline="0" noProof="0" dirty="0" smtClean="0"/>
              <a:t> </a:t>
            </a:r>
            <a:r>
              <a:rPr lang="en-US" baseline="0" noProof="0" dirty="0" err="1" smtClean="0"/>
              <a:t>så</a:t>
            </a:r>
            <a:r>
              <a:rPr lang="en-US" baseline="0" noProof="0" dirty="0" smtClean="0"/>
              <a:t> </a:t>
            </a:r>
            <a:r>
              <a:rPr lang="en-US" baseline="0" noProof="0" dirty="0" err="1" smtClean="0"/>
              <a:t>sätt</a:t>
            </a:r>
            <a:r>
              <a:rPr lang="en-US" baseline="0" noProof="0" dirty="0" smtClean="0"/>
              <a:t> </a:t>
            </a:r>
            <a:r>
              <a:rPr lang="en-US" baseline="0" noProof="0" dirty="0" err="1" smtClean="0"/>
              <a:t>minimera</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 </a:t>
            </a:r>
            <a:r>
              <a:rPr lang="en-US" baseline="0" noProof="0" dirty="0" err="1" smtClean="0"/>
              <a:t>som</a:t>
            </a:r>
            <a:r>
              <a:rPr lang="en-US" baseline="0" noProof="0" dirty="0" smtClean="0"/>
              <a:t> </a:t>
            </a:r>
            <a:r>
              <a:rPr lang="en-US" baseline="0" noProof="0" dirty="0" err="1" smtClean="0"/>
              <a:t>krävs</a:t>
            </a:r>
            <a:r>
              <a:rPr lang="en-US" baseline="0" noProof="0" dirty="0" smtClean="0"/>
              <a:t> </a:t>
            </a:r>
            <a:r>
              <a:rPr lang="en-US" baseline="0" noProof="0" dirty="0" err="1" smtClean="0"/>
              <a:t>för</a:t>
            </a:r>
            <a:r>
              <a:rPr lang="en-US" baseline="0" noProof="0" dirty="0" smtClean="0"/>
              <a:t> </a:t>
            </a:r>
            <a:r>
              <a:rPr lang="en-US" baseline="0" noProof="0" dirty="0" err="1" smtClean="0"/>
              <a:t>att</a:t>
            </a:r>
            <a:r>
              <a:rPr lang="en-US" baseline="0" noProof="0" dirty="0" smtClean="0"/>
              <a:t> </a:t>
            </a:r>
            <a:r>
              <a:rPr lang="en-US" baseline="0" noProof="0" dirty="0" err="1" smtClean="0"/>
              <a:t>nå</a:t>
            </a:r>
            <a:r>
              <a:rPr lang="en-US" baseline="0" noProof="0" dirty="0" smtClean="0"/>
              <a:t> den </a:t>
            </a:r>
            <a:r>
              <a:rPr lang="en-US" baseline="0" noProof="0" dirty="0" err="1" smtClean="0"/>
              <a:t>önskade</a:t>
            </a:r>
            <a:r>
              <a:rPr lang="en-US" baseline="0" noProof="0" dirty="0" smtClean="0"/>
              <a:t> </a:t>
            </a:r>
            <a:r>
              <a:rPr lang="en-US" baseline="0" noProof="0" dirty="0" err="1" smtClean="0"/>
              <a:t>nivån</a:t>
            </a:r>
            <a:r>
              <a:rPr lang="en-US" baseline="0" noProof="0" dirty="0" smtClean="0"/>
              <a:t>.</a:t>
            </a:r>
            <a:endParaRPr lang="en-US" baseline="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4230334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Så algoritmen för att tillgodose en viss tillförlitlighetsnivå ser alltså ut som följande:</a:t>
            </a:r>
          </a:p>
          <a:p>
            <a:endParaRPr lang="sv-SE" i="0" baseline="0" noProof="0" dirty="0" smtClean="0"/>
          </a:p>
          <a:p>
            <a:r>
              <a:rPr lang="sv-SE" i="0" baseline="0" noProof="0" dirty="0" smtClean="0"/>
              <a:t>Så länge vi är under den önskade tillförlitlighetsnivån, så skapar vi en ny </a:t>
            </a:r>
            <a:r>
              <a:rPr lang="sv-SE" i="0" baseline="0" noProof="0" dirty="0" err="1" smtClean="0"/>
              <a:t>replika</a:t>
            </a:r>
            <a:r>
              <a:rPr lang="sv-SE" i="0" baseline="0" noProof="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placera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så</a:t>
            </a:r>
            <a:r>
              <a:rPr lang="en-US" baseline="0" dirty="0" smtClean="0"/>
              <a:t> </a:t>
            </a:r>
            <a:r>
              <a:rPr lang="en-US" baseline="0" dirty="0" err="1" smtClean="0"/>
              <a:t>garanterar</a:t>
            </a:r>
            <a:r>
              <a:rPr lang="en-US" baseline="0" dirty="0" smtClean="0"/>
              <a:t> vi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a:t>
            </a:r>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831749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baseline="0" dirty="0" smtClean="0"/>
              <a:t> </a:t>
            </a:r>
            <a:r>
              <a:rPr lang="en-US" baseline="0" dirty="0" err="1" smtClean="0"/>
              <a:t>har</a:t>
            </a:r>
            <a:r>
              <a:rPr lang="en-US" baseline="0" dirty="0" smtClean="0"/>
              <a:t> vi </a:t>
            </a:r>
            <a:r>
              <a:rPr lang="en-US" baseline="0" dirty="0" err="1" smtClean="0"/>
              <a:t>ett</a:t>
            </a:r>
            <a:r>
              <a:rPr lang="en-US" baseline="0" dirty="0" smtClean="0"/>
              <a:t> </a:t>
            </a:r>
            <a:r>
              <a:rPr lang="en-US" baseline="0" dirty="0" err="1" smtClean="0"/>
              <a:t>litet</a:t>
            </a:r>
            <a:r>
              <a:rPr lang="en-US" baseline="0" dirty="0" smtClean="0"/>
              <a:t> </a:t>
            </a:r>
            <a:r>
              <a:rPr lang="en-US" baseline="0" dirty="0" err="1" smtClean="0"/>
              <a:t>exmpel</a:t>
            </a:r>
            <a:r>
              <a:rPr lang="en-US" baseline="0" dirty="0" smtClean="0"/>
              <a:t> med 4 </a:t>
            </a:r>
            <a:r>
              <a:rPr lang="en-US" baseline="0" dirty="0" err="1" smtClean="0"/>
              <a:t>noder</a:t>
            </a:r>
            <a:r>
              <a:rPr lang="en-US" baseline="0" dirty="0" smtClean="0"/>
              <a:t>, </a:t>
            </a:r>
            <a:r>
              <a:rPr lang="en-US" baseline="0" dirty="0" err="1" smtClean="0"/>
              <a:t>där</a:t>
            </a:r>
            <a:r>
              <a:rPr lang="en-US" baseline="0" dirty="0" smtClean="0"/>
              <a:t> </a:t>
            </a:r>
            <a:r>
              <a:rPr lang="en-US" baseline="0" dirty="0" err="1" smtClean="0"/>
              <a:t>det</a:t>
            </a:r>
            <a:r>
              <a:rPr lang="en-US" baseline="0" dirty="0" smtClean="0"/>
              <a:t> </a:t>
            </a:r>
            <a:r>
              <a:rPr lang="en-US" baseline="0" dirty="0" err="1" smtClean="0"/>
              <a:t>finns</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C. </a:t>
            </a:r>
            <a:r>
              <a:rPr lang="en-US" baseline="0" dirty="0" err="1" smtClean="0"/>
              <a:t>Värdena</a:t>
            </a:r>
            <a:r>
              <a:rPr lang="en-US" baseline="0" dirty="0" smtClean="0"/>
              <a:t> </a:t>
            </a:r>
            <a:r>
              <a:rPr lang="en-US" baseline="0" dirty="0" err="1" smtClean="0"/>
              <a:t>inom</a:t>
            </a:r>
            <a:r>
              <a:rPr lang="en-US" baseline="0" dirty="0" smtClean="0"/>
              <a:t> </a:t>
            </a:r>
            <a:r>
              <a:rPr lang="en-US" baseline="0" dirty="0" err="1" smtClean="0"/>
              <a:t>parantes</a:t>
            </a:r>
            <a:r>
              <a:rPr lang="en-US" baseline="0" dirty="0" smtClean="0"/>
              <a:t> </a:t>
            </a:r>
            <a:r>
              <a:rPr lang="en-US" baseline="0" dirty="0" err="1" smtClean="0"/>
              <a:t>är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a:t>
            </a:r>
            <a:r>
              <a:rPr lang="en-US" baseline="0" dirty="0" err="1" smtClean="0"/>
              <a:t>tiden</a:t>
            </a:r>
            <a:r>
              <a:rPr lang="en-US" baseline="0" dirty="0" smtClean="0"/>
              <a:t> t.</a:t>
            </a:r>
          </a:p>
          <a:p>
            <a:endParaRPr lang="en-US" baseline="0" dirty="0" smtClean="0"/>
          </a:p>
          <a:p>
            <a:r>
              <a:rPr lang="en-US" baseline="0" dirty="0" err="1" smtClean="0"/>
              <a:t>Här</a:t>
            </a:r>
            <a:r>
              <a:rPr lang="en-US" baseline="0" dirty="0" smtClean="0"/>
              <a:t> </a:t>
            </a:r>
            <a:r>
              <a:rPr lang="en-US" baseline="0" dirty="0" err="1" smtClean="0"/>
              <a:t>ser</a:t>
            </a:r>
            <a:r>
              <a:rPr lang="en-US" baseline="0" dirty="0" smtClean="0"/>
              <a:t> vi </a:t>
            </a:r>
            <a:r>
              <a:rPr lang="en-US" baseline="0" dirty="0" err="1" smtClean="0"/>
              <a:t>då</a:t>
            </a:r>
            <a:r>
              <a:rPr lang="en-US" baseline="0" dirty="0" smtClean="0"/>
              <a:t> </a:t>
            </a:r>
            <a:r>
              <a:rPr lang="en-US" baseline="0" dirty="0" err="1" smtClean="0"/>
              <a:t>att</a:t>
            </a:r>
            <a:r>
              <a:rPr lang="en-US" baseline="0" dirty="0" smtClean="0"/>
              <a:t> med </a:t>
            </a:r>
            <a:r>
              <a:rPr lang="en-US" baseline="0" dirty="0" err="1" smtClean="0"/>
              <a:t>endast</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C, </a:t>
            </a:r>
            <a:r>
              <a:rPr lang="en-US" baseline="0" dirty="0" err="1" smtClean="0"/>
              <a:t>så</a:t>
            </a:r>
            <a:r>
              <a:rPr lang="en-US" baseline="0" dirty="0" smtClean="0"/>
              <a:t> </a:t>
            </a:r>
            <a:r>
              <a:rPr lang="en-US" baseline="0" dirty="0" err="1" smtClean="0"/>
              <a:t>når</a:t>
            </a:r>
            <a:r>
              <a:rPr lang="en-US" baseline="0" dirty="0" smtClean="0"/>
              <a:t> vi en </a:t>
            </a:r>
            <a:r>
              <a:rPr lang="en-US" baseline="0" dirty="0" err="1" smtClean="0"/>
              <a:t>tillförlitlighet</a:t>
            </a:r>
            <a:r>
              <a:rPr lang="en-US" baseline="0" dirty="0" smtClean="0"/>
              <a:t> </a:t>
            </a:r>
            <a:r>
              <a:rPr lang="en-US" baseline="0" dirty="0" err="1" smtClean="0"/>
              <a:t>på</a:t>
            </a:r>
            <a:r>
              <a:rPr lang="en-US" baseline="0" dirty="0" smtClean="0"/>
              <a:t> 0.95. </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a:t>
            </a:r>
            <a:r>
              <a:rPr lang="en-US" baseline="0" dirty="0" err="1" smtClean="0"/>
              <a:t>detta</a:t>
            </a:r>
            <a:r>
              <a:rPr lang="en-US" baseline="0" dirty="0" smtClean="0"/>
              <a:t> </a:t>
            </a:r>
            <a:r>
              <a:rPr lang="en-US" baseline="0" dirty="0" err="1" smtClean="0"/>
              <a:t>är</a:t>
            </a:r>
            <a:r>
              <a:rPr lang="en-US" baseline="0" dirty="0" smtClean="0"/>
              <a:t> under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på</a:t>
            </a:r>
            <a:r>
              <a:rPr lang="en-US" baseline="0" dirty="0" smtClean="0"/>
              <a:t> 0.999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i</a:t>
            </a:r>
            <a:r>
              <a:rPr lang="en-US" baseline="0" dirty="0" smtClean="0"/>
              <a:t> </a:t>
            </a:r>
            <a:r>
              <a:rPr lang="en-US" baseline="0" dirty="0" err="1" smtClean="0"/>
              <a:t>detta</a:t>
            </a:r>
            <a:r>
              <a:rPr lang="en-US" baseline="0" dirty="0" smtClean="0"/>
              <a:t> </a:t>
            </a:r>
            <a:r>
              <a:rPr lang="en-US" baseline="0" dirty="0" err="1" smtClean="0"/>
              <a:t>fallet</a:t>
            </a:r>
            <a:r>
              <a:rPr lang="en-US" baseline="0" dirty="0" smtClean="0"/>
              <a:t> A.</a:t>
            </a:r>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963637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för</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vi </a:t>
            </a:r>
            <a:r>
              <a:rPr lang="en-US" baseline="0" dirty="0" err="1" smtClean="0"/>
              <a:t>skapar</a:t>
            </a:r>
            <a:r>
              <a:rPr lang="en-US" baseline="0" dirty="0" smtClean="0"/>
              <a:t> </a:t>
            </a:r>
            <a:r>
              <a:rPr lang="en-US" baseline="0" dirty="0" err="1" smtClean="0"/>
              <a:t>därför</a:t>
            </a:r>
            <a:r>
              <a:rPr lang="en-US" baseline="0" dirty="0" smtClean="0"/>
              <a:t> en </a:t>
            </a:r>
            <a:r>
              <a:rPr lang="en-US" baseline="0" dirty="0" err="1" smtClean="0"/>
              <a:t>replika</a:t>
            </a:r>
            <a:r>
              <a:rPr lang="en-US" baseline="0" dirty="0" smtClean="0"/>
              <a:t> till, </a:t>
            </a:r>
            <a:r>
              <a:rPr lang="en-US" baseline="0" dirty="0" err="1" smtClean="0"/>
              <a:t>på</a:t>
            </a:r>
            <a:r>
              <a:rPr lang="en-US" baseline="0" dirty="0" smtClean="0"/>
              <a:t> nod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3636415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nu </a:t>
            </a:r>
            <a:r>
              <a:rPr lang="en-US" dirty="0" err="1" smtClean="0"/>
              <a:t>ser</a:t>
            </a:r>
            <a:r>
              <a:rPr lang="en-US" dirty="0" smtClean="0"/>
              <a:t> vi </a:t>
            </a:r>
            <a:r>
              <a:rPr lang="en-US" dirty="0" err="1" smtClean="0"/>
              <a:t>att</a:t>
            </a:r>
            <a:r>
              <a:rPr lang="en-US" dirty="0" smtClean="0"/>
              <a:t> vi </a:t>
            </a:r>
            <a:r>
              <a:rPr lang="en-US" dirty="0" err="1" smtClean="0"/>
              <a:t>uppnår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placerade</a:t>
            </a:r>
            <a:r>
              <a:rPr lang="en-US" baseline="0" dirty="0" smtClean="0"/>
              <a:t> </a:t>
            </a:r>
            <a:r>
              <a:rPr lang="en-US" baseline="0" dirty="0" err="1" smtClean="0"/>
              <a:t>varje</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Men, om </a:t>
            </a:r>
            <a:r>
              <a:rPr lang="en-US" baseline="0" dirty="0" err="1" smtClean="0"/>
              <a:t>det</a:t>
            </a:r>
            <a:r>
              <a:rPr lang="en-US" baseline="0" dirty="0" smtClean="0"/>
              <a:t> </a:t>
            </a:r>
            <a:r>
              <a:rPr lang="en-US" baseline="0" dirty="0" err="1" smtClean="0"/>
              <a:t>efter</a:t>
            </a:r>
            <a:r>
              <a:rPr lang="en-US" baseline="0" dirty="0" smtClean="0"/>
              <a:t> </a:t>
            </a:r>
            <a:r>
              <a:rPr lang="en-US" baseline="0" dirty="0" err="1" smtClean="0"/>
              <a:t>ett</a:t>
            </a:r>
            <a:r>
              <a:rPr lang="en-US" baseline="0" dirty="0" smtClean="0"/>
              <a:t> tag </a:t>
            </a:r>
            <a:r>
              <a:rPr lang="en-US" baseline="0" dirty="0" err="1" smtClean="0"/>
              <a:t>har</a:t>
            </a:r>
            <a:r>
              <a:rPr lang="en-US" baseline="0" dirty="0" smtClean="0"/>
              <a:t> </a:t>
            </a:r>
            <a:r>
              <a:rPr lang="en-US" baseline="0" dirty="0" err="1" smtClean="0"/>
              <a:t>tillkommit</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a:t>
            </a:r>
            <a:r>
              <a:rPr lang="en-US" baseline="0" dirty="0" err="1" smtClean="0"/>
              <a:t>det</a:t>
            </a:r>
            <a:r>
              <a:rPr lang="en-US" baseline="0" dirty="0" smtClean="0"/>
              <a:t> </a:t>
            </a:r>
            <a:r>
              <a:rPr lang="en-US" baseline="0" dirty="0" err="1" smtClean="0"/>
              <a:t>räcker</a:t>
            </a:r>
            <a:r>
              <a:rPr lang="en-US" baseline="0" dirty="0" smtClean="0"/>
              <a:t> </a:t>
            </a:r>
            <a:r>
              <a:rPr lang="en-US" baseline="0" dirty="0" err="1" smtClean="0"/>
              <a:t>att</a:t>
            </a:r>
            <a:r>
              <a:rPr lang="en-US" baseline="0" dirty="0" smtClean="0"/>
              <a:t> ha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om </a:t>
            </a:r>
            <a:r>
              <a:rPr lang="en-US" baseline="0" dirty="0" err="1" smtClean="0"/>
              <a:t>replikorna</a:t>
            </a:r>
            <a:r>
              <a:rPr lang="en-US" baseline="0" dirty="0" smtClean="0"/>
              <a:t> </a:t>
            </a:r>
            <a:r>
              <a:rPr lang="en-US" baseline="0" dirty="0" err="1" smtClean="0"/>
              <a:t>placeras</a:t>
            </a:r>
            <a:r>
              <a:rPr lang="en-US" baseline="0" dirty="0" smtClean="0"/>
              <a:t> </a:t>
            </a:r>
            <a:r>
              <a:rPr lang="en-US" baseline="0" dirty="0" err="1" smtClean="0"/>
              <a:t>på</a:t>
            </a:r>
            <a:r>
              <a:rPr lang="en-US" baseline="0" dirty="0" smtClean="0"/>
              <a:t> </a:t>
            </a:r>
            <a:r>
              <a:rPr lang="en-US" baseline="0" dirty="0" err="1" smtClean="0"/>
              <a:t>dessa</a:t>
            </a:r>
            <a:r>
              <a:rPr lang="en-US" baseline="0" dirty="0" smtClean="0"/>
              <a:t> </a:t>
            </a:r>
            <a:r>
              <a:rPr lang="en-US" baseline="0" dirty="0" err="1" smtClean="0"/>
              <a:t>noder</a:t>
            </a:r>
            <a:r>
              <a:rPr lang="en-US" baseline="0" dirty="0" smtClean="0"/>
              <a:t> </a:t>
            </a:r>
            <a:r>
              <a:rPr lang="en-US" baseline="0" dirty="0" err="1" smtClean="0"/>
              <a:t>istället</a:t>
            </a:r>
            <a:r>
              <a:rPr lang="en-US" baseline="0" smtClean="0"/>
              <a:t>.</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3427448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periodiskt</a:t>
            </a:r>
            <a:r>
              <a:rPr lang="en-US" baseline="0" dirty="0" smtClean="0"/>
              <a:t> </a:t>
            </a:r>
            <a:r>
              <a:rPr lang="en-US" baseline="0" dirty="0" err="1" smtClean="0"/>
              <a:t>som</a:t>
            </a:r>
            <a:r>
              <a:rPr lang="en-US" baseline="0" dirty="0" smtClean="0"/>
              <a:t> </a:t>
            </a:r>
            <a:r>
              <a:rPr lang="en-US" baseline="0" dirty="0" err="1" smtClean="0"/>
              <a:t>först</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tar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3146205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Då</a:t>
            </a:r>
            <a:r>
              <a:rPr lang="en-US" dirty="0" smtClean="0"/>
              <a:t> </a:t>
            </a:r>
            <a:r>
              <a:rPr lang="en-US" dirty="0" err="1" smtClean="0"/>
              <a:t>flyttar</a:t>
            </a:r>
            <a:r>
              <a:rPr lang="en-US" dirty="0" smtClean="0"/>
              <a:t> vi </a:t>
            </a:r>
            <a:r>
              <a:rPr lang="en-US" dirty="0" err="1" smtClean="0"/>
              <a:t>replikan</a:t>
            </a:r>
            <a:r>
              <a:rPr lang="en-US" dirty="0" smtClean="0"/>
              <a:t> </a:t>
            </a:r>
            <a:r>
              <a:rPr lang="en-US" dirty="0" err="1" smtClean="0"/>
              <a:t>på</a:t>
            </a:r>
            <a:r>
              <a:rPr lang="en-US" dirty="0" smtClean="0"/>
              <a:t> D till E</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vad</a:t>
            </a:r>
            <a:r>
              <a:rPr lang="en-US" dirty="0" smtClean="0"/>
              <a:t> vi </a:t>
            </a:r>
            <a:r>
              <a:rPr lang="en-US" dirty="0" err="1" smtClean="0"/>
              <a:t>tänkt</a:t>
            </a:r>
            <a:r>
              <a:rPr lang="en-US" dirty="0" smtClean="0"/>
              <a:t> </a:t>
            </a:r>
            <a:r>
              <a:rPr lang="en-US" dirty="0" err="1" smtClean="0"/>
              <a:t>gå</a:t>
            </a:r>
            <a:r>
              <a:rPr lang="en-US" dirty="0" smtClean="0"/>
              <a:t> </a:t>
            </a:r>
            <a:r>
              <a:rPr lang="en-US" dirty="0" err="1" smtClean="0"/>
              <a:t>igenom</a:t>
            </a:r>
            <a:r>
              <a:rPr lang="en-US" baseline="0" dirty="0" smtClean="0"/>
              <a:t> </a:t>
            </a:r>
            <a:r>
              <a:rPr lang="en-US" baseline="0" dirty="0" err="1" smtClean="0"/>
              <a:t>idag</a:t>
            </a:r>
            <a:r>
              <a:rPr lang="en-US" baseline="0" dirty="0" smtClean="0"/>
              <a:t>.</a:t>
            </a:r>
            <a:endParaRPr lang="en-US" dirty="0" smtClean="0"/>
          </a:p>
          <a:p>
            <a:endParaRPr lang="en-US" dirty="0" smtClean="0"/>
          </a:p>
          <a:p>
            <a:r>
              <a:rPr lang="en-US" dirty="0" smtClean="0"/>
              <a:t>Vi</a:t>
            </a:r>
            <a:r>
              <a:rPr lang="en-US" baseline="0" dirty="0" smtClean="0"/>
              <a:t> </a:t>
            </a:r>
            <a:r>
              <a:rPr lang="en-US" baseline="0" dirty="0" err="1" smtClean="0"/>
              <a:t>kommer</a:t>
            </a:r>
            <a:r>
              <a:rPr lang="en-US" baseline="0" dirty="0" smtClean="0"/>
              <a:t> </a:t>
            </a:r>
            <a:r>
              <a:rPr lang="en-US" baseline="0" dirty="0" err="1" smtClean="0"/>
              <a:t>att</a:t>
            </a:r>
            <a:r>
              <a:rPr lang="en-US" baseline="0" dirty="0" smtClean="0"/>
              <a:t> </a:t>
            </a:r>
            <a:r>
              <a:rPr lang="en-US" baseline="0" dirty="0" err="1" smtClean="0"/>
              <a:t>börja</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samt</a:t>
            </a:r>
            <a:r>
              <a:rPr lang="en-US" baseline="0" dirty="0" smtClean="0"/>
              <a:t> </a:t>
            </a:r>
            <a:r>
              <a:rPr lang="en-US" baseline="0" dirty="0" err="1" smtClean="0"/>
              <a:t>vad</a:t>
            </a:r>
            <a:r>
              <a:rPr lang="en-US" baseline="0" dirty="0" smtClean="0"/>
              <a:t> </a:t>
            </a:r>
            <a:r>
              <a:rPr lang="en-US" baseline="0" dirty="0" err="1" smtClean="0"/>
              <a:t>vårt</a:t>
            </a:r>
            <a:r>
              <a:rPr lang="en-US" baseline="0" dirty="0" smtClean="0"/>
              <a:t> </a:t>
            </a:r>
            <a:r>
              <a:rPr lang="en-US" baseline="0" dirty="0" err="1" smtClean="0"/>
              <a:t>mål</a:t>
            </a:r>
            <a:r>
              <a:rPr lang="en-US" baseline="0" dirty="0" smtClean="0"/>
              <a:t> </a:t>
            </a:r>
            <a:r>
              <a:rPr lang="en-US" baseline="0" dirty="0" err="1" smtClean="0"/>
              <a:t>har</a:t>
            </a:r>
            <a:r>
              <a:rPr lang="en-US" baseline="0" dirty="0" smtClean="0"/>
              <a:t> </a:t>
            </a:r>
            <a:r>
              <a:rPr lang="en-US" baseline="0" dirty="0" err="1" smtClean="0"/>
              <a:t>varit</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vi </a:t>
            </a:r>
            <a:r>
              <a:rPr lang="en-US" baseline="0" dirty="0" err="1" smtClean="0"/>
              <a:t>beskriva</a:t>
            </a:r>
            <a:r>
              <a:rPr lang="en-US" baseline="0" dirty="0" smtClean="0"/>
              <a:t> </a:t>
            </a:r>
            <a:r>
              <a:rPr lang="en-US" baseline="0" dirty="0" err="1" smtClean="0"/>
              <a:t>några</a:t>
            </a:r>
            <a:r>
              <a:rPr lang="en-US" baseline="0" dirty="0" smtClean="0"/>
              <a:t>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vi </a:t>
            </a:r>
            <a:r>
              <a:rPr lang="en-US" baseline="0" dirty="0" err="1" smtClean="0"/>
              <a:t>har</a:t>
            </a:r>
            <a:r>
              <a:rPr lang="en-US" baseline="0" dirty="0" smtClean="0"/>
              <a:t> </a:t>
            </a:r>
            <a:r>
              <a:rPr lang="en-US" baseline="0" dirty="0" err="1" smtClean="0"/>
              <a:t>valt</a:t>
            </a:r>
            <a:r>
              <a:rPr lang="en-US" baseline="0" dirty="0" smtClean="0"/>
              <a:t> </a:t>
            </a:r>
            <a:r>
              <a:rPr lang="en-US" baseline="0" dirty="0" err="1" smtClean="0"/>
              <a:t>att</a:t>
            </a:r>
            <a:r>
              <a:rPr lang="en-US" baseline="0" dirty="0" smtClean="0"/>
              <a:t> </a:t>
            </a:r>
            <a:r>
              <a:rPr lang="en-US" baseline="0" dirty="0" err="1" smtClean="0"/>
              <a:t>fokusera</a:t>
            </a:r>
            <a:r>
              <a:rPr lang="en-US" baseline="0" dirty="0" smtClean="0"/>
              <a:t> </a:t>
            </a:r>
            <a:r>
              <a:rPr lang="en-US" baseline="0" dirty="0" err="1" smtClean="0"/>
              <a:t>på</a:t>
            </a:r>
            <a:endParaRPr lang="en-US" baseline="0" dirty="0" smtClean="0"/>
          </a:p>
          <a:p>
            <a:endParaRPr lang="en-US" baseline="0" dirty="0" smtClean="0"/>
          </a:p>
          <a:p>
            <a:r>
              <a:rPr lang="en-US" baseline="0" dirty="0" smtClean="0"/>
              <a:t>Sedan </a:t>
            </a:r>
            <a:r>
              <a:rPr lang="en-US" baseline="0" dirty="0" err="1" smtClean="0"/>
              <a:t>går</a:t>
            </a:r>
            <a:r>
              <a:rPr lang="en-US" baseline="0" dirty="0" smtClean="0"/>
              <a:t> vi </a:t>
            </a:r>
            <a:r>
              <a:rPr lang="en-US" baseline="0" dirty="0" err="1" smtClean="0"/>
              <a:t>på</a:t>
            </a:r>
            <a:r>
              <a:rPr lang="en-US" baseline="0" dirty="0" smtClean="0"/>
              <a:t> </a:t>
            </a:r>
            <a:r>
              <a:rPr lang="en-US" baseline="0" dirty="0" err="1" smtClean="0"/>
              <a:t>hur</a:t>
            </a:r>
            <a:r>
              <a:rPr lang="en-US" baseline="0" dirty="0" smtClean="0"/>
              <a:t> vi </a:t>
            </a:r>
            <a:r>
              <a:rPr lang="en-US" baseline="0" dirty="0" err="1" smtClean="0"/>
              <a:t>modellerar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a:t>
            </a:r>
            <a:r>
              <a:rPr lang="en-US" baseline="0" dirty="0" err="1" smtClean="0"/>
              <a:t>hur</a:t>
            </a:r>
            <a:r>
              <a:rPr lang="en-US" baseline="0" dirty="0" smtClean="0"/>
              <a:t> vi </a:t>
            </a:r>
            <a:r>
              <a:rPr lang="en-US" baseline="0" dirty="0" err="1" smtClean="0"/>
              <a:t>går</a:t>
            </a:r>
            <a:r>
              <a:rPr lang="en-US" baseline="0" dirty="0" smtClean="0"/>
              <a:t> </a:t>
            </a:r>
            <a:r>
              <a:rPr lang="en-US" baseline="0" dirty="0" err="1" smtClean="0"/>
              <a:t>tillväga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samt</a:t>
            </a:r>
            <a:r>
              <a:rPr lang="en-US" baseline="0" dirty="0" smtClean="0"/>
              <a:t> </a:t>
            </a:r>
            <a:r>
              <a:rPr lang="en-US" baseline="0" dirty="0" err="1" smtClean="0"/>
              <a:t>hur</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vi </a:t>
            </a:r>
            <a:r>
              <a:rPr lang="en-US" baseline="0" dirty="0" err="1" smtClean="0"/>
              <a:t>ser</a:t>
            </a:r>
            <a:r>
              <a:rPr lang="en-US" baseline="0" dirty="0" smtClean="0"/>
              <a:t> till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möts</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kommer</a:t>
            </a:r>
            <a:r>
              <a:rPr lang="en-US" baseline="0" dirty="0" smtClean="0"/>
              <a:t> vi visa </a:t>
            </a:r>
            <a:r>
              <a:rPr lang="en-US" baseline="0" dirty="0" err="1" smtClean="0"/>
              <a:t>ett</a:t>
            </a:r>
            <a:r>
              <a:rPr lang="en-US" baseline="0" dirty="0" smtClean="0"/>
              <a:t> </a:t>
            </a:r>
            <a:r>
              <a:rPr lang="en-US" baseline="0" dirty="0" err="1" smtClean="0"/>
              <a:t>av</a:t>
            </a:r>
            <a:r>
              <a:rPr lang="en-US" baseline="0" dirty="0" smtClean="0"/>
              <a:t> de </a:t>
            </a:r>
            <a:r>
              <a:rPr lang="en-US" baseline="0" dirty="0" err="1" smtClean="0"/>
              <a:t>många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ha lite </a:t>
            </a:r>
            <a:r>
              <a:rPr lang="en-US" baseline="0" dirty="0" err="1" smtClean="0"/>
              <a:t>avslutande</a:t>
            </a:r>
            <a:r>
              <a:rPr lang="en-US" baseline="0" dirty="0" smtClean="0"/>
              <a:t> </a:t>
            </a:r>
            <a:r>
              <a:rPr lang="en-US" baseline="0" dirty="0" err="1" smtClean="0"/>
              <a:t>diskussion</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839119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a:t>
            </a:r>
            <a:r>
              <a:rPr lang="en-US" baseline="0" dirty="0" err="1" smtClean="0"/>
              <a:t>det</a:t>
            </a:r>
            <a:r>
              <a:rPr lang="en-US" baseline="0" dirty="0" smtClean="0"/>
              <a:t> </a:t>
            </a:r>
            <a:r>
              <a:rPr lang="en-US" baseline="0" dirty="0" err="1" smtClean="0"/>
              <a:t>finns</a:t>
            </a:r>
            <a:r>
              <a:rPr lang="en-US" baseline="0" dirty="0" smtClean="0"/>
              <a:t> </a:t>
            </a:r>
            <a:r>
              <a:rPr lang="en-US" baseline="0" dirty="0" err="1" smtClean="0"/>
              <a:t>någon</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nod </a:t>
            </a:r>
            <a:r>
              <a:rPr lang="en-US" baseline="0" dirty="0" err="1" smtClean="0"/>
              <a:t>än</a:t>
            </a:r>
            <a:r>
              <a:rPr lang="en-US" baseline="0" dirty="0" smtClean="0"/>
              <a:t> de vi </a:t>
            </a:r>
            <a:r>
              <a:rPr lang="en-US" baseline="0" dirty="0" err="1" smtClean="0"/>
              <a:t>använder</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Eftersom</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vi </a:t>
            </a:r>
            <a:r>
              <a:rPr lang="en-US" baseline="0" dirty="0" err="1" smtClean="0"/>
              <a:t>färdiga</a:t>
            </a:r>
            <a:r>
              <a:rPr lang="en-US" baseline="0" dirty="0" smtClean="0"/>
              <a:t> med </a:t>
            </a:r>
            <a:r>
              <a:rPr lang="en-US" baseline="0" dirty="0" err="1" smtClean="0"/>
              <a:t>steg</a:t>
            </a:r>
            <a:r>
              <a:rPr lang="en-US" baseline="0" dirty="0" smtClean="0"/>
              <a:t> 1</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36502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steg</a:t>
            </a:r>
            <a:r>
              <a:rPr lang="en-US" baseline="0" dirty="0" smtClean="0"/>
              <a:t> 2.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nod 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T1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kan</a:t>
            </a:r>
            <a:r>
              <a:rPr lang="en-US" baseline="0" dirty="0" smtClean="0"/>
              <a:t> </a:t>
            </a:r>
            <a:r>
              <a:rPr lang="en-US" baseline="0" dirty="0" err="1" smtClean="0"/>
              <a:t>därför</a:t>
            </a:r>
            <a:r>
              <a:rPr lang="en-US" baseline="0" dirty="0" smtClean="0"/>
              <a:t> </a:t>
            </a:r>
            <a:r>
              <a:rPr lang="en-US" baseline="0" dirty="0" err="1" smtClean="0"/>
              <a:t>inte</a:t>
            </a:r>
            <a:r>
              <a:rPr lang="en-US" baseline="0" dirty="0" smtClean="0"/>
              <a:t> ta </a:t>
            </a:r>
            <a:r>
              <a:rPr lang="en-US" baseline="0" dirty="0" err="1" smtClean="0"/>
              <a:t>bort</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a:t>
            </a:r>
          </a:p>
          <a:p>
            <a:endParaRPr lang="en-US" baseline="0" dirty="0" smtClean="0"/>
          </a:p>
          <a:p>
            <a:r>
              <a:rPr lang="en-US" baseline="0" dirty="0" smtClean="0"/>
              <a:t>Vi </a:t>
            </a:r>
            <a:r>
              <a:rPr lang="en-US" baseline="0" dirty="0" err="1" smtClean="0"/>
              <a:t>har</a:t>
            </a:r>
            <a:r>
              <a:rPr lang="en-US" baseline="0" dirty="0" smtClean="0"/>
              <a:t> </a:t>
            </a:r>
            <a:r>
              <a:rPr lang="en-US" baseline="0" dirty="0" err="1" smtClean="0"/>
              <a:t>alltså</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a:t>
            </a:r>
            <a:r>
              <a:rPr lang="en-US" baseline="0" dirty="0" err="1" smtClean="0"/>
              <a: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behöva</a:t>
            </a:r>
            <a:r>
              <a:rPr lang="en-US" baseline="0" dirty="0" smtClean="0"/>
              <a:t> 3 </a:t>
            </a:r>
            <a:r>
              <a:rPr lang="en-US" baseline="0" dirty="0" err="1" smtClean="0"/>
              <a:t>replikor</a:t>
            </a:r>
            <a:r>
              <a:rPr lang="en-US" baseline="0" dirty="0" smtClean="0"/>
              <a:t>, till </a:t>
            </a:r>
            <a:r>
              <a:rPr lang="en-US" baseline="0" dirty="0" err="1" smtClean="0"/>
              <a:t>att</a:t>
            </a:r>
            <a:r>
              <a:rPr lang="en-US" baseline="0" dirty="0" smtClean="0"/>
              <a:t> </a:t>
            </a:r>
            <a:r>
              <a:rPr lang="en-US" baseline="0" dirty="0" err="1" smtClean="0"/>
              <a:t>endast</a:t>
            </a:r>
            <a:r>
              <a:rPr lang="en-US" baseline="0" dirty="0" smtClean="0"/>
              <a:t> </a:t>
            </a:r>
            <a:r>
              <a:rPr lang="en-US" baseline="0" dirty="0" err="1" smtClean="0"/>
              <a:t>behöva</a:t>
            </a:r>
            <a:r>
              <a:rPr lang="en-US" baseline="0" dirty="0" smtClean="0"/>
              <a:t> 2.</a:t>
            </a:r>
          </a:p>
          <a:p>
            <a:endParaRPr lang="en-US" baseline="0" dirty="0" smtClean="0"/>
          </a:p>
          <a:p>
            <a:r>
              <a:rPr lang="en-US" baseline="0" dirty="0" smtClean="0"/>
              <a:t>I </a:t>
            </a:r>
            <a:r>
              <a:rPr lang="en-US" baseline="0" dirty="0" err="1" smtClean="0"/>
              <a:t>kontrast</a:t>
            </a:r>
            <a:r>
              <a:rPr lang="en-US" baseline="0" dirty="0" smtClean="0"/>
              <a:t>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kan</a:t>
            </a:r>
            <a:r>
              <a:rPr lang="en-US" baseline="0" dirty="0" smtClean="0"/>
              <a:t> </a:t>
            </a:r>
            <a:r>
              <a:rPr lang="en-US" baseline="0" dirty="0" err="1" smtClean="0"/>
              <a:t>dyka</a:t>
            </a:r>
            <a:r>
              <a:rPr lang="en-US" baseline="0" dirty="0" smtClean="0"/>
              <a:t> </a:t>
            </a:r>
            <a:r>
              <a:rPr lang="en-US" baseline="0" dirty="0" err="1" smtClean="0"/>
              <a:t>upp</a:t>
            </a:r>
            <a:r>
              <a:rPr lang="en-US" baseline="0" dirty="0" smtClean="0"/>
              <a:t> </a:t>
            </a:r>
            <a:r>
              <a:rPr lang="en-US" baseline="0" dirty="0" err="1" smtClean="0"/>
              <a:t>nya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gamla</a:t>
            </a:r>
            <a:r>
              <a:rPr lang="en-US" baseline="0" dirty="0" smtClean="0"/>
              <a:t> </a:t>
            </a:r>
            <a:r>
              <a:rPr lang="en-US" baseline="0" dirty="0" err="1" smtClean="0"/>
              <a:t>noder</a:t>
            </a:r>
            <a:r>
              <a:rPr lang="en-US" baseline="0" dirty="0" smtClean="0"/>
              <a:t> </a:t>
            </a:r>
            <a:r>
              <a:rPr lang="en-US" baseline="0" dirty="0" err="1" smtClean="0"/>
              <a:t>försvinna</a:t>
            </a:r>
            <a:r>
              <a:rPr lang="en-US" baseline="0" dirty="0" smtClean="0"/>
              <a:t>. Om </a:t>
            </a:r>
            <a:r>
              <a:rPr lang="en-US" baseline="0" dirty="0" err="1" smtClean="0"/>
              <a:t>en</a:t>
            </a:r>
            <a:r>
              <a:rPr lang="en-US" baseline="0" dirty="0" smtClean="0"/>
              <a:t> nod med </a:t>
            </a:r>
            <a:r>
              <a:rPr lang="en-US" baseline="0" dirty="0" err="1" smtClean="0"/>
              <a:t>en</a:t>
            </a:r>
            <a:r>
              <a:rPr lang="en-US" baseline="0" dirty="0" smtClean="0"/>
              <a:t> replica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längre</a:t>
            </a:r>
            <a:r>
              <a:rPr lang="en-US" baseline="0" dirty="0" smtClean="0"/>
              <a:t> </a:t>
            </a:r>
            <a:r>
              <a:rPr lang="en-US" baseline="0" dirty="0" err="1" smtClean="0"/>
              <a:t>uppnådd</a:t>
            </a:r>
            <a:r>
              <a:rPr lang="en-US" baseline="0" dirty="0" smtClean="0"/>
              <a:t> </a:t>
            </a:r>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meddelande,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när en nod antas död måste algoritmen som Philip gick igenom köras för att säkerställa att den önskade nivån av tillförlitlighet är uppnådd.</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och</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detekterar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dirty="0" err="1" smtClean="0"/>
              <a:t>Noden</a:t>
            </a:r>
            <a:r>
              <a:rPr lang="en-US" i="0" baseline="0" dirty="0" smtClean="0"/>
              <a:t> </a:t>
            </a:r>
            <a:r>
              <a:rPr lang="en-US" i="0" baseline="0" dirty="0" err="1" smtClean="0"/>
              <a:t>som</a:t>
            </a:r>
            <a:r>
              <a:rPr lang="en-US" i="0" baseline="0" dirty="0" smtClean="0"/>
              <a:t> </a:t>
            </a:r>
            <a:r>
              <a:rPr lang="en-US" i="0" baseline="0" dirty="0" err="1" smtClean="0"/>
              <a:t>väljs</a:t>
            </a:r>
            <a:r>
              <a:rPr lang="en-US" i="0" baseline="0" dirty="0" smtClean="0"/>
              <a:t> </a:t>
            </a:r>
            <a:r>
              <a:rPr lang="en-US" i="0" baseline="0" dirty="0" err="1" smtClean="0"/>
              <a:t>ut</a:t>
            </a:r>
            <a:r>
              <a:rPr lang="en-US" i="0" baseline="0" dirty="0" smtClean="0"/>
              <a:t> </a:t>
            </a:r>
            <a:r>
              <a:rPr lang="en-US" i="0" baseline="0" dirty="0" err="1" smtClean="0"/>
              <a:t>får</a:t>
            </a:r>
            <a:r>
              <a:rPr lang="en-US" i="0" baseline="0" dirty="0" smtClean="0"/>
              <a:t> I </a:t>
            </a:r>
            <a:r>
              <a:rPr lang="en-US" i="0" baseline="0" dirty="0" err="1" smtClean="0"/>
              <a:t>uppdrag</a:t>
            </a:r>
            <a:r>
              <a:rPr lang="en-US" i="0" baseline="0" dirty="0" smtClean="0"/>
              <a:t> </a:t>
            </a:r>
            <a:r>
              <a:rPr lang="en-US" i="0" baseline="0" dirty="0" err="1" smtClean="0"/>
              <a:t>att</a:t>
            </a:r>
            <a:r>
              <a:rPr lang="en-US" i="0" baseline="0" dirty="0" smtClean="0"/>
              <a:t> </a:t>
            </a:r>
            <a:r>
              <a:rPr lang="en-US" i="0" baseline="0" dirty="0" err="1" smtClean="0"/>
              <a:t>köra</a:t>
            </a:r>
            <a:r>
              <a:rPr lang="en-US" i="0" baseline="0" dirty="0" smtClean="0"/>
              <a:t> </a:t>
            </a:r>
            <a:r>
              <a:rPr lang="en-US" i="0" baseline="0" dirty="0" err="1" smtClean="0"/>
              <a:t>algoritmen</a:t>
            </a:r>
            <a:r>
              <a:rPr lang="en-US" i="0" baseline="0" dirty="0" smtClean="0"/>
              <a:t> </a:t>
            </a:r>
            <a:r>
              <a:rPr lang="en-US" i="0" baseline="0" dirty="0" err="1" smtClean="0"/>
              <a:t>och</a:t>
            </a:r>
            <a:r>
              <a:rPr lang="en-US" i="0" baseline="0" dirty="0" smtClean="0"/>
              <a:t> </a:t>
            </a:r>
            <a:r>
              <a:rPr lang="en-US" i="0" baseline="0" dirty="0" err="1" smtClean="0"/>
              <a:t>säkerställa</a:t>
            </a:r>
            <a:r>
              <a:rPr lang="en-US" i="0" baseline="0" dirty="0" smtClean="0"/>
              <a:t> </a:t>
            </a:r>
            <a:r>
              <a:rPr lang="en-US" i="0" baseline="0" dirty="0" err="1" smtClean="0"/>
              <a:t>att</a:t>
            </a:r>
            <a:r>
              <a:rPr lang="en-US" i="0" baseline="0" dirty="0" smtClean="0"/>
              <a:t> </a:t>
            </a:r>
            <a:r>
              <a:rPr lang="en-US" i="0" baseline="0" dirty="0" err="1" smtClean="0"/>
              <a:t>nivån</a:t>
            </a:r>
            <a:r>
              <a:rPr lang="en-US" i="0" baseline="0" dirty="0" smtClean="0"/>
              <a:t> </a:t>
            </a:r>
            <a:r>
              <a:rPr lang="en-US" i="0" baseline="0" dirty="0" err="1" smtClean="0"/>
              <a:t>återigen</a:t>
            </a:r>
            <a:r>
              <a:rPr lang="en-US" i="0" baseline="0" dirty="0" smtClean="0"/>
              <a:t> </a:t>
            </a:r>
            <a:r>
              <a:rPr lang="en-US" i="0" baseline="0" dirty="0" err="1" smtClean="0"/>
              <a:t>är</a:t>
            </a:r>
            <a:r>
              <a:rPr lang="en-US" i="0" baseline="0" dirty="0" smtClean="0"/>
              <a:t> </a:t>
            </a:r>
            <a:r>
              <a:rPr lang="en-US" i="0" baseline="0" dirty="0" err="1" smtClean="0"/>
              <a:t>uppnådd</a:t>
            </a:r>
            <a:r>
              <a:rPr lang="en-US" i="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Då</a:t>
            </a:r>
            <a:r>
              <a:rPr lang="en-US" dirty="0" smtClean="0"/>
              <a:t> </a:t>
            </a:r>
            <a:r>
              <a:rPr lang="en-US" dirty="0" err="1" smtClean="0"/>
              <a:t>kommer</a:t>
            </a:r>
            <a:r>
              <a:rPr lang="en-US" dirty="0" smtClean="0"/>
              <a:t> </a:t>
            </a:r>
            <a:r>
              <a:rPr lang="en-US" dirty="0" err="1" smtClean="0"/>
              <a:t>öviga</a:t>
            </a:r>
            <a:r>
              <a:rPr lang="en-US" dirty="0" smtClean="0"/>
              <a:t> </a:t>
            </a:r>
            <a:r>
              <a:rPr lang="en-US" dirty="0" err="1" smtClean="0"/>
              <a:t>noder</a:t>
            </a:r>
            <a:r>
              <a:rPr lang="en-US" dirty="0" smtClean="0"/>
              <a:t> </a:t>
            </a:r>
            <a:r>
              <a:rPr lang="en-US" dirty="0" err="1" smtClean="0"/>
              <a:t>att</a:t>
            </a:r>
            <a:r>
              <a:rPr lang="en-US" dirty="0" smtClean="0"/>
              <a:t> </a:t>
            </a:r>
            <a:r>
              <a:rPr lang="en-US" dirty="0" err="1" smtClean="0"/>
              <a:t>meddela</a:t>
            </a:r>
            <a:r>
              <a:rPr lang="en-US" dirty="0" smtClean="0"/>
              <a:t> </a:t>
            </a:r>
            <a:r>
              <a:rPr lang="en-US" dirty="0" err="1" smtClean="0"/>
              <a:t>noden</a:t>
            </a:r>
            <a:r>
              <a:rPr lang="en-US" dirty="0" smtClean="0"/>
              <a:t> med </a:t>
            </a:r>
            <a:r>
              <a:rPr lang="en-US" dirty="0" err="1" smtClean="0"/>
              <a:t>högt</a:t>
            </a:r>
            <a:r>
              <a:rPr lang="en-US" dirty="0" smtClean="0"/>
              <a:t> id, anta</a:t>
            </a:r>
            <a:r>
              <a:rPr lang="en-US" baseline="0" dirty="0" smtClean="0"/>
              <a:t> D, </a:t>
            </a:r>
            <a:r>
              <a:rPr lang="en-US" baseline="0" dirty="0" err="1" smtClean="0"/>
              <a:t>och</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kommer inse att det behövs en ny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ber</a:t>
            </a:r>
            <a:r>
              <a:rPr lang="en-US" dirty="0" smtClean="0"/>
              <a:t> 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Att</a:t>
            </a:r>
            <a:r>
              <a:rPr lang="en-US" dirty="0" smtClean="0"/>
              <a:t> </a:t>
            </a:r>
            <a:r>
              <a:rPr lang="en-US" dirty="0" err="1" smtClean="0"/>
              <a:t>tillgodose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r>
              <a:rPr lang="en-US" dirty="0" smtClean="0"/>
              <a:t> </a:t>
            </a:r>
            <a:r>
              <a:rPr lang="en-US" baseline="0" dirty="0" smtClean="0"/>
              <a:t/>
            </a:r>
            <a:br>
              <a:rPr lang="en-US" baseline="0" dirty="0" smtClean="0"/>
            </a:br>
            <a:endParaRPr lang="sv-SE" baseline="0" dirty="0" smtClean="0"/>
          </a:p>
          <a:p>
            <a:r>
              <a:rPr lang="sv-SE" baseline="0" dirty="0" smtClean="0"/>
              <a:t>Först och främst så ökar risken för att ett fel inträffar eftersom fler resurser används. Det är dessutom svårt att förutse fel eftersom distribuerade system ofta består av heterogena komponenter med olika felbeteende.</a:t>
            </a:r>
          </a:p>
          <a:p>
            <a:endParaRPr lang="sv-SE" baseline="0" dirty="0" smtClean="0"/>
          </a:p>
          <a:p>
            <a:r>
              <a:rPr lang="sv-SE" baseline="0" dirty="0" smtClean="0"/>
              <a:t>Vidare är det omöjligt att fullständigt modellera tillförlitligheten i sådana miljöer, eftersom det finns oändligt många parametrar att ta hänsyn till.</a:t>
            </a:r>
          </a:p>
          <a:p>
            <a:endParaRPr lang="sv-SE" baseline="0" dirty="0" smtClean="0"/>
          </a:p>
          <a:p>
            <a:r>
              <a:rPr lang="sv-SE" baseline="0" dirty="0" smtClean="0"/>
              <a:t>Tillförlitlighet är dock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27743746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Så</a:t>
            </a:r>
            <a:r>
              <a:rPr lang="en-US" baseline="0" dirty="0" smtClean="0"/>
              <a:t> om vi </a:t>
            </a:r>
            <a:r>
              <a:rPr lang="en-US" baseline="0" dirty="0" err="1" smtClean="0"/>
              <a:t>summerar</a:t>
            </a:r>
            <a:r>
              <a:rPr lang="en-US" baseline="0" dirty="0" smtClean="0"/>
              <a:t> lite, </a:t>
            </a:r>
            <a:r>
              <a:rPr lang="en-US" baseline="0" dirty="0" err="1" smtClean="0"/>
              <a:t>vårt</a:t>
            </a:r>
            <a:r>
              <a:rPr lang="en-US" baseline="0" dirty="0" smtClean="0"/>
              <a:t> </a:t>
            </a:r>
            <a:r>
              <a:rPr lang="en-US" baseline="0" dirty="0" err="1" smtClean="0"/>
              <a:t>mål</a:t>
            </a:r>
            <a:r>
              <a:rPr lang="en-US" baseline="0" dirty="0" smtClean="0"/>
              <a:t> </a:t>
            </a:r>
            <a:r>
              <a:rPr lang="en-US" baseline="0" dirty="0" err="1" smtClean="0"/>
              <a:t>var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en</a:t>
            </a:r>
            <a:r>
              <a:rPr lang="en-US" baseline="0" dirty="0" smtClean="0"/>
              <a:t> </a:t>
            </a:r>
            <a:r>
              <a:rPr lang="en-US" baseline="0" dirty="0" err="1" smtClean="0"/>
              <a:t>önskad</a:t>
            </a:r>
            <a:r>
              <a:rPr lang="en-US" baseline="0" dirty="0" smtClean="0"/>
              <a:t> </a:t>
            </a:r>
            <a:r>
              <a:rPr lang="en-US" baseline="0" dirty="0" err="1" smtClean="0"/>
              <a:t>tillförlitlighetsnivå</a:t>
            </a:r>
            <a:r>
              <a:rPr lang="en-US" baseline="0" dirty="0" smtClean="0"/>
              <a:t>.</a:t>
            </a:r>
          </a:p>
          <a:p>
            <a:endParaRPr lang="en-US" baseline="0" dirty="0" smtClean="0"/>
          </a:p>
          <a:p>
            <a:r>
              <a:rPr lang="en-US" baseline="0" dirty="0" err="1" smtClean="0"/>
              <a:t>Det</a:t>
            </a:r>
            <a:r>
              <a:rPr lang="en-US" baseline="0" dirty="0" smtClean="0"/>
              <a:t> </a:t>
            </a:r>
            <a:r>
              <a:rPr lang="en-US" baseline="0" dirty="0" err="1" smtClean="0"/>
              <a:t>gör</a:t>
            </a:r>
            <a:r>
              <a:rPr lang="en-US" baseline="0" dirty="0" smtClean="0"/>
              <a:t> vi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tjänsten</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gånger</a:t>
            </a:r>
            <a:r>
              <a:rPr lang="en-US" baseline="0" dirty="0" smtClean="0"/>
              <a:t>, vi </a:t>
            </a:r>
            <a:r>
              <a:rPr lang="en-US" baseline="0" dirty="0" err="1" smtClean="0"/>
              <a:t>detekterar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skapar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behövs</a:t>
            </a:r>
            <a:r>
              <a:rPr lang="en-US" baseline="0" dirty="0" smtClean="0"/>
              <a:t>.</a:t>
            </a:r>
          </a:p>
          <a:p>
            <a:endParaRPr lang="en-US" baseline="0" dirty="0" smtClean="0"/>
          </a:p>
          <a:p>
            <a:r>
              <a:rPr lang="en-US" baseline="0" dirty="0" smtClean="0"/>
              <a:t>Vi </a:t>
            </a:r>
            <a:r>
              <a:rPr lang="en-US" baseline="0" dirty="0" err="1" smtClean="0"/>
              <a:t>använder</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visa </a:t>
            </a:r>
            <a:r>
              <a:rPr lang="en-US" baseline="0" dirty="0" err="1" smtClean="0"/>
              <a:t>dessa</a:t>
            </a:r>
            <a:r>
              <a:rPr lang="en-US" baseline="0" dirty="0" smtClean="0"/>
              <a:t> </a:t>
            </a:r>
            <a:r>
              <a:rPr lang="en-US" baseline="0" dirty="0" err="1" smtClean="0"/>
              <a:t>egenskaper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utförst</a:t>
            </a:r>
            <a:r>
              <a:rPr lang="en-US" baseline="0" dirty="0" smtClean="0"/>
              <a:t> en rad </a:t>
            </a:r>
            <a:r>
              <a:rPr lang="en-US" baseline="0" dirty="0" err="1" smtClean="0"/>
              <a:t>olika</a:t>
            </a:r>
            <a:r>
              <a:rPr lang="en-US" baseline="0" dirty="0" smtClean="0"/>
              <a:t> experiment. 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en-US" baseline="0" dirty="0" smtClean="0"/>
              <a:t>, men vi </a:t>
            </a:r>
            <a:r>
              <a:rPr lang="en-US" baseline="0" dirty="0" err="1" smtClean="0"/>
              <a:t>tänkte</a:t>
            </a:r>
            <a:r>
              <a:rPr lang="en-US" baseline="0" dirty="0" smtClean="0"/>
              <a:t> visa </a:t>
            </a:r>
            <a:r>
              <a:rPr lang="en-US" baseline="0" dirty="0" err="1" smtClean="0"/>
              <a:t>ett</a:t>
            </a:r>
            <a:r>
              <a:rPr lang="en-US" baseline="0" dirty="0" smtClean="0"/>
              <a: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dynamiskt</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758469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Är</a:t>
            </a:r>
            <a:r>
              <a:rPr lang="en-US" baseline="0" dirty="0" smtClean="0"/>
              <a:t> man </a:t>
            </a:r>
            <a:r>
              <a:rPr lang="en-US" baseline="0" dirty="0" err="1" smtClean="0"/>
              <a:t>intresserad</a:t>
            </a:r>
            <a:r>
              <a:rPr lang="en-US" baseline="0" dirty="0" smtClean="0"/>
              <a:t> </a:t>
            </a:r>
            <a:r>
              <a:rPr lang="en-US" baseline="0" dirty="0" err="1" smtClean="0"/>
              <a:t>av</a:t>
            </a:r>
            <a:r>
              <a:rPr lang="en-US" baseline="0" dirty="0" smtClean="0"/>
              <a:t> </a:t>
            </a:r>
            <a:r>
              <a:rPr lang="en-US" baseline="0" dirty="0" err="1" smtClean="0"/>
              <a:t>att</a:t>
            </a:r>
            <a:r>
              <a:rPr lang="en-US" baseline="0" dirty="0" smtClean="0"/>
              <a:t> se </a:t>
            </a:r>
            <a:r>
              <a:rPr lang="en-US" baseline="0" dirty="0" err="1" smtClean="0"/>
              <a:t>fler</a:t>
            </a:r>
            <a:r>
              <a:rPr lang="en-US" baseline="0" dirty="0" smtClean="0"/>
              <a:t> </a:t>
            </a:r>
            <a:r>
              <a:rPr lang="en-US" baseline="0" dirty="0" err="1" smtClean="0"/>
              <a:t>av</a:t>
            </a:r>
            <a:r>
              <a:rPr lang="en-US" baseline="0" dirty="0" smtClean="0"/>
              <a:t> de </a:t>
            </a:r>
            <a:r>
              <a:rPr lang="en-US" baseline="0" dirty="0" err="1" smtClean="0"/>
              <a:t>experient</a:t>
            </a:r>
            <a:r>
              <a:rPr lang="en-US" baseline="0" dirty="0" smtClean="0"/>
              <a:t> vi </a:t>
            </a:r>
            <a:r>
              <a:rPr lang="en-US" baseline="0" dirty="0" err="1" smtClean="0"/>
              <a:t>har</a:t>
            </a:r>
            <a:r>
              <a:rPr lang="en-US" baseline="0" dirty="0" smtClean="0"/>
              <a:t> </a:t>
            </a:r>
            <a:r>
              <a:rPr lang="en-US" baseline="0" dirty="0" err="1" smtClean="0"/>
              <a:t>utfört</a:t>
            </a:r>
            <a:r>
              <a:rPr lang="en-US" baseline="0" dirty="0" smtClean="0"/>
              <a:t> </a:t>
            </a:r>
            <a:r>
              <a:rPr lang="en-US" baseline="0" dirty="0" err="1" smtClean="0"/>
              <a:t>så</a:t>
            </a:r>
            <a:r>
              <a:rPr lang="en-US" baseline="0" dirty="0" smtClean="0"/>
              <a:t> </a:t>
            </a:r>
            <a:r>
              <a:rPr lang="en-US" baseline="0" dirty="0" err="1" smtClean="0"/>
              <a:t>hänvisar</a:t>
            </a:r>
            <a:r>
              <a:rPr lang="en-US" baseline="0" dirty="0" smtClean="0"/>
              <a:t> vi till </a:t>
            </a:r>
            <a:r>
              <a:rPr lang="en-US" baseline="0" dirty="0" err="1" smtClean="0"/>
              <a:t>vår</a:t>
            </a:r>
            <a:r>
              <a:rPr lang="en-US" baseline="0" dirty="0" smtClean="0"/>
              <a:t> rapport. </a:t>
            </a:r>
            <a:r>
              <a:rPr lang="en-US" baseline="0" dirty="0" err="1" smtClean="0"/>
              <a:t>Där</a:t>
            </a:r>
            <a:r>
              <a:rPr lang="en-US" baseline="0" dirty="0" smtClean="0"/>
              <a:t> </a:t>
            </a:r>
            <a:r>
              <a:rPr lang="en-US" baseline="0" dirty="0" err="1" smtClean="0"/>
              <a:t>finns</a:t>
            </a:r>
            <a:r>
              <a:rPr lang="en-US" baseline="0" dirty="0" smtClean="0"/>
              <a:t> </a:t>
            </a:r>
            <a:r>
              <a:rPr lang="en-US" baseline="0" dirty="0" err="1" smtClean="0"/>
              <a:t>även</a:t>
            </a:r>
            <a:r>
              <a:rPr lang="en-US" baseline="0" dirty="0" smtClean="0"/>
              <a:t> </a:t>
            </a:r>
            <a:r>
              <a:rPr lang="en-US" baseline="0" dirty="0" err="1" smtClean="0"/>
              <a:t>ett</a:t>
            </a:r>
            <a:r>
              <a:rPr lang="en-US" baseline="0" dirty="0" smtClean="0"/>
              <a:t> experiment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en</a:t>
            </a:r>
            <a:r>
              <a:rPr lang="en-US" baseline="0" dirty="0" smtClean="0"/>
              <a:t> </a:t>
            </a:r>
            <a:r>
              <a:rPr lang="en-US" baseline="0" dirty="0" err="1" smtClean="0"/>
              <a:t>trevligt</a:t>
            </a:r>
            <a:r>
              <a:rPr lang="en-US" baseline="0" dirty="0" smtClean="0"/>
              <a:t> </a:t>
            </a:r>
            <a:r>
              <a:rPr lang="en-US" baseline="0" dirty="0" err="1" smtClean="0"/>
              <a:t>bieffekt</a:t>
            </a:r>
            <a:r>
              <a:rPr lang="en-US" baseline="0" dirty="0" smtClean="0"/>
              <a:t> </a:t>
            </a:r>
            <a:r>
              <a:rPr lang="en-US" baseline="0" dirty="0" err="1" smtClean="0"/>
              <a:t>av</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nämligen</a:t>
            </a:r>
            <a:r>
              <a:rPr lang="en-US" baseline="0" dirty="0" smtClean="0"/>
              <a:t> </a:t>
            </a:r>
            <a:r>
              <a:rPr lang="en-US" baseline="0" dirty="0" err="1" smtClean="0"/>
              <a:t>att</a:t>
            </a:r>
            <a:r>
              <a:rPr lang="en-US" baseline="0" dirty="0" smtClean="0"/>
              <a:t> den </a:t>
            </a:r>
            <a:r>
              <a:rPr lang="en-US" baseline="0" dirty="0" err="1" smtClean="0"/>
              <a:t>är</a:t>
            </a:r>
            <a:r>
              <a:rPr lang="en-US" baseline="0" dirty="0" smtClean="0"/>
              <a:t> </a:t>
            </a:r>
            <a:r>
              <a:rPr lang="en-US" baseline="0" dirty="0" err="1" smtClean="0"/>
              <a:t>energyeffektiv</a:t>
            </a:r>
            <a:r>
              <a:rPr lang="en-US" baseline="0" dirty="0" smtClean="0"/>
              <a:t> </a:t>
            </a:r>
            <a:r>
              <a:rPr lang="en-US" baseline="0" dirty="0" err="1" smtClean="0"/>
              <a:t>även</a:t>
            </a:r>
            <a:r>
              <a:rPr lang="en-US" baseline="0" dirty="0" smtClean="0"/>
              <a:t> </a:t>
            </a:r>
            <a:r>
              <a:rPr lang="en-US" baseline="0" dirty="0" err="1" smtClean="0"/>
              <a:t>då</a:t>
            </a:r>
            <a:r>
              <a:rPr lang="en-US" baseline="0" dirty="0" smtClean="0"/>
              <a:t> man </a:t>
            </a:r>
            <a:r>
              <a:rPr lang="en-US" baseline="0" dirty="0" err="1" smtClean="0"/>
              <a:t>har</a:t>
            </a:r>
            <a:r>
              <a:rPr lang="en-US" baseline="0" dirty="0" smtClean="0"/>
              <a:t> </a:t>
            </a:r>
            <a:r>
              <a:rPr lang="en-US" baseline="0" dirty="0" err="1" smtClean="0"/>
              <a:t>många</a:t>
            </a:r>
            <a:r>
              <a:rPr lang="en-US" baseline="0" dirty="0" smtClean="0"/>
              <a:t> </a:t>
            </a:r>
            <a:r>
              <a:rPr lang="en-US" baseline="0" dirty="0" err="1" smtClean="0"/>
              <a:t>applikationer</a:t>
            </a:r>
            <a:r>
              <a:rPr lang="en-US" baseline="0" dirty="0" smtClean="0"/>
              <a:t>. Om man </a:t>
            </a:r>
            <a:r>
              <a:rPr lang="en-US" baseline="0" dirty="0" err="1" smtClean="0"/>
              <a:t>t.ex</a:t>
            </a:r>
            <a:r>
              <a:rPr lang="en-US" baseline="0" dirty="0" smtClean="0"/>
              <a:t>. </a:t>
            </a:r>
            <a:r>
              <a:rPr lang="en-US" baseline="0" dirty="0" err="1" smtClean="0"/>
              <a:t>har</a:t>
            </a:r>
            <a:r>
              <a:rPr lang="en-US" baseline="0" dirty="0" smtClean="0"/>
              <a:t> fem </a:t>
            </a:r>
            <a:r>
              <a:rPr lang="en-US" baseline="0" dirty="0" err="1" smtClean="0"/>
              <a:t>tjänster</a:t>
            </a:r>
            <a:r>
              <a:rPr lang="en-US" baseline="0" dirty="0" smtClean="0"/>
              <a:t> </a:t>
            </a:r>
            <a:r>
              <a:rPr lang="en-US" baseline="0" dirty="0" err="1" smtClean="0"/>
              <a:t>där</a:t>
            </a:r>
            <a:r>
              <a:rPr lang="en-US" baseline="0" dirty="0" smtClean="0"/>
              <a:t> </a:t>
            </a:r>
            <a:r>
              <a:rPr lang="en-US" baseline="0" dirty="0" err="1" smtClean="0"/>
              <a:t>varje</a:t>
            </a:r>
            <a:r>
              <a:rPr lang="en-US" baseline="0" dirty="0" smtClean="0"/>
              <a:t> </a:t>
            </a:r>
            <a:r>
              <a:rPr lang="en-US" baseline="0" dirty="0" err="1" smtClean="0"/>
              <a:t>tjänst</a:t>
            </a:r>
            <a:r>
              <a:rPr lang="en-US" baseline="0" dirty="0" smtClean="0"/>
              <a:t> </a:t>
            </a:r>
            <a:r>
              <a:rPr lang="en-US" baseline="0" dirty="0" err="1" smtClean="0"/>
              <a:t>är</a:t>
            </a:r>
            <a:r>
              <a:rPr lang="en-US" baseline="0" dirty="0" smtClean="0"/>
              <a:t> </a:t>
            </a:r>
            <a:r>
              <a:rPr lang="en-US" baseline="0" dirty="0" err="1" smtClean="0"/>
              <a:t>replicerad</a:t>
            </a:r>
            <a:r>
              <a:rPr lang="en-US" baseline="0" dirty="0" smtClean="0"/>
              <a:t> </a:t>
            </a:r>
            <a:r>
              <a:rPr lang="en-US" baseline="0" dirty="0" err="1" smtClean="0"/>
              <a:t>fyra</a:t>
            </a:r>
            <a:r>
              <a:rPr lang="en-US" baseline="0" dirty="0" smtClean="0"/>
              <a:t>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enbart</a:t>
            </a:r>
            <a:r>
              <a:rPr lang="en-US" baseline="0" dirty="0" smtClean="0"/>
              <a:t> fem </a:t>
            </a:r>
            <a:r>
              <a:rPr lang="en-US" baseline="0" dirty="0" err="1" smtClean="0"/>
              <a:t>noder</a:t>
            </a:r>
            <a:r>
              <a:rPr lang="en-US" baseline="0" dirty="0" smtClean="0"/>
              <a:t> </a:t>
            </a:r>
            <a:r>
              <a:rPr lang="en-US" baseline="0" dirty="0" err="1" smtClean="0"/>
              <a:t>användas</a:t>
            </a:r>
            <a:r>
              <a:rPr lang="en-US" baseline="0" dirty="0" smtClean="0"/>
              <a:t> </a:t>
            </a:r>
            <a:r>
              <a:rPr lang="en-US" baseline="0" dirty="0" err="1" smtClean="0"/>
              <a:t>totalt</a:t>
            </a:r>
            <a:r>
              <a:rPr lang="en-US" baseline="0" dirty="0" smtClean="0"/>
              <a:t>. </a:t>
            </a:r>
          </a:p>
          <a:p>
            <a:endParaRPr lang="en-US" baseline="0" dirty="0" smtClean="0"/>
          </a:p>
          <a:p>
            <a:r>
              <a:rPr lang="en-US" baseline="0" dirty="0" smtClean="0"/>
              <a:t>Den </a:t>
            </a:r>
            <a:r>
              <a:rPr lang="en-US" baseline="0" dirty="0" err="1" smtClean="0"/>
              <a:t>tillförlitlighetsmodellen</a:t>
            </a:r>
            <a:r>
              <a:rPr lang="en-US" baseline="0" dirty="0" smtClean="0"/>
              <a:t> vi </a:t>
            </a:r>
            <a:r>
              <a:rPr lang="en-US" baseline="0" dirty="0" err="1" smtClean="0"/>
              <a:t>använder</a:t>
            </a:r>
            <a:r>
              <a:rPr lang="en-US" baseline="0" dirty="0" smtClean="0"/>
              <a:t> </a:t>
            </a:r>
            <a:r>
              <a:rPr lang="en-US" baseline="0" dirty="0" err="1" smtClean="0"/>
              <a:t>är</a:t>
            </a:r>
            <a:r>
              <a:rPr lang="en-US" baseline="0" dirty="0" smtClean="0"/>
              <a:t> </a:t>
            </a:r>
            <a:r>
              <a:rPr lang="en-US" baseline="0" dirty="0" err="1" smtClean="0"/>
              <a:t>ganska</a:t>
            </a:r>
            <a:r>
              <a:rPr lang="en-US" baseline="0" dirty="0" smtClean="0"/>
              <a:t> </a:t>
            </a:r>
            <a:r>
              <a:rPr lang="en-US" baseline="0" dirty="0" err="1" smtClean="0"/>
              <a:t>simpel</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man </a:t>
            </a:r>
            <a:r>
              <a:rPr lang="en-US" baseline="0" dirty="0" err="1" smtClean="0"/>
              <a:t>kunna</a:t>
            </a:r>
            <a:r>
              <a:rPr lang="en-US" baseline="0" dirty="0" smtClean="0"/>
              <a:t> </a:t>
            </a:r>
            <a:r>
              <a:rPr lang="en-US" baseline="0" dirty="0" err="1" smtClean="0"/>
              <a:t>modellera</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statistiskt</a:t>
            </a:r>
            <a:r>
              <a:rPr lang="en-US" baseline="0" dirty="0" smtClean="0"/>
              <a:t> </a:t>
            </a:r>
            <a:r>
              <a:rPr lang="en-US" baseline="0" dirty="0" err="1" smtClean="0"/>
              <a:t>beroende</a:t>
            </a:r>
            <a:r>
              <a:rPr lang="en-US" baseline="0" dirty="0" smtClean="0"/>
              <a:t> </a:t>
            </a:r>
            <a:r>
              <a:rPr lang="en-US" baseline="0" dirty="0" err="1" smtClean="0"/>
              <a:t>av</a:t>
            </a:r>
            <a:r>
              <a:rPr lang="en-US" baseline="0" dirty="0" smtClean="0"/>
              <a:t> </a:t>
            </a:r>
            <a:r>
              <a:rPr lang="en-US" baseline="0" dirty="0" err="1" smtClean="0"/>
              <a:t>varandra</a:t>
            </a:r>
            <a:r>
              <a:rPr lang="en-US" baseline="0" dirty="0" smtClean="0"/>
              <a:t>. </a:t>
            </a:r>
            <a:r>
              <a:rPr lang="en-US" baseline="0" dirty="0" err="1" smtClean="0"/>
              <a:t>Även</a:t>
            </a:r>
            <a:r>
              <a:rPr lang="en-US" baseline="0" dirty="0" smtClean="0"/>
              <a:t> </a:t>
            </a:r>
            <a:r>
              <a:rPr lang="en-US" baseline="0" dirty="0" err="1" smtClean="0"/>
              <a:t>beslutet</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göras</a:t>
            </a:r>
            <a:r>
              <a:rPr lang="en-US" baseline="0" dirty="0" smtClean="0"/>
              <a:t> </a:t>
            </a:r>
            <a:r>
              <a:rPr lang="en-US" baseline="0" dirty="0" err="1" smtClean="0"/>
              <a:t>mer</a:t>
            </a:r>
            <a:r>
              <a:rPr lang="en-US" baseline="0" dirty="0" smtClean="0"/>
              <a:t> </a:t>
            </a:r>
            <a:r>
              <a:rPr lang="en-US" baseline="0" dirty="0" err="1" smtClean="0"/>
              <a:t>sofistikerat</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kolla</a:t>
            </a:r>
            <a:r>
              <a:rPr lang="en-US" baseline="0" dirty="0" smtClean="0"/>
              <a:t> om </a:t>
            </a:r>
            <a:r>
              <a:rPr lang="en-US" baseline="0" dirty="0" err="1" smtClean="0"/>
              <a:t>noden</a:t>
            </a:r>
            <a:r>
              <a:rPr lang="en-US" baseline="0" dirty="0" smtClean="0"/>
              <a:t> </a:t>
            </a:r>
            <a:r>
              <a:rPr lang="en-US" baseline="0" dirty="0" err="1" smtClean="0"/>
              <a:t>överhuvudtaget</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en</a:t>
            </a:r>
            <a:r>
              <a:rPr lang="en-US" baseline="0" dirty="0" smtClean="0"/>
              <a:t> </a:t>
            </a:r>
            <a:r>
              <a:rPr lang="en-US" baseline="0" dirty="0" err="1" smtClean="0"/>
              <a:t>ny</a:t>
            </a:r>
            <a:r>
              <a:rPr lang="en-US" baseline="0" dirty="0" smtClean="0"/>
              <a:t> replica. </a:t>
            </a:r>
          </a:p>
          <a:p>
            <a:endParaRPr lang="en-US" baseline="0" dirty="0" smtClean="0"/>
          </a:p>
          <a:p>
            <a:r>
              <a:rPr lang="en-US" baseline="0" dirty="0" smtClean="0"/>
              <a:t>Men tack </a:t>
            </a:r>
            <a:r>
              <a:rPr lang="en-US" baseline="0" dirty="0" err="1" smtClean="0"/>
              <a:t>vare</a:t>
            </a:r>
            <a:r>
              <a:rPr lang="en-US" baseline="0" dirty="0" smtClean="0"/>
              <a:t> </a:t>
            </a:r>
            <a:r>
              <a:rPr lang="en-US" baseline="0" dirty="0" err="1" smtClean="0"/>
              <a:t>vår</a:t>
            </a:r>
            <a:r>
              <a:rPr lang="en-US" baseline="0" dirty="0" smtClean="0"/>
              <a:t> implementation </a:t>
            </a:r>
            <a:r>
              <a:rPr lang="en-US" baseline="0" dirty="0" err="1" smtClean="0"/>
              <a:t>så</a:t>
            </a:r>
            <a:r>
              <a:rPr lang="en-US" baseline="0" dirty="0" smtClean="0"/>
              <a:t> </a:t>
            </a:r>
            <a:r>
              <a:rPr lang="en-US" baseline="0" dirty="0" err="1" smtClean="0"/>
              <a:t>finns</a:t>
            </a:r>
            <a:r>
              <a:rPr lang="en-US" baseline="0" dirty="0" smtClean="0"/>
              <a:t> nu </a:t>
            </a:r>
            <a:r>
              <a:rPr lang="en-US" baseline="0" dirty="0" err="1" smtClean="0"/>
              <a:t>en</a:t>
            </a:r>
            <a:r>
              <a:rPr lang="en-US" baseline="0" dirty="0" smtClean="0"/>
              <a:t> </a:t>
            </a:r>
            <a:r>
              <a:rPr lang="en-US" baseline="0" dirty="0" err="1" smtClean="0"/>
              <a:t>plattform</a:t>
            </a:r>
            <a:r>
              <a:rPr lang="en-US" baseline="0" dirty="0" smtClean="0"/>
              <a:t>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tillförlitlighetesmodeller</a:t>
            </a:r>
            <a:r>
              <a:rPr lang="en-US" baseline="0" dirty="0" smtClean="0"/>
              <a:t> </a:t>
            </a:r>
            <a:r>
              <a:rPr lang="en-US" baseline="0" dirty="0" err="1" smtClean="0"/>
              <a:t>och</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detta</a:t>
            </a:r>
            <a:r>
              <a:rPr lang="en-US" baseline="0" dirty="0" smtClean="0"/>
              <a:t> </a:t>
            </a:r>
            <a:r>
              <a:rPr lang="en-US" baseline="0" dirty="0" err="1" smtClean="0"/>
              <a:t>var</a:t>
            </a:r>
            <a:r>
              <a:rPr lang="en-US" baseline="0" dirty="0" smtClean="0"/>
              <a:t> </a:t>
            </a:r>
            <a:r>
              <a:rPr lang="en-US" baseline="0" dirty="0" err="1" smtClean="0"/>
              <a:t>det</a:t>
            </a:r>
            <a:r>
              <a:rPr lang="en-US" baseline="0" dirty="0" smtClean="0"/>
              <a:t> </a:t>
            </a:r>
            <a:r>
              <a:rPr lang="en-US" baseline="0" dirty="0" err="1" smtClean="0"/>
              <a:t>huvudsakliga</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7318974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Frågor</a:t>
            </a:r>
            <a:r>
              <a:rPr lang="en-US" baseline="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3258352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vår</a:t>
            </a:r>
            <a:r>
              <a:rPr lang="en-US" baseline="0" dirty="0" smtClean="0"/>
              <a:t> model </a:t>
            </a:r>
            <a:r>
              <a:rPr lang="en-US" baseline="0" dirty="0" err="1" smtClean="0"/>
              <a:t>ville</a:t>
            </a:r>
            <a:r>
              <a:rPr lang="en-US" baseline="0" dirty="0" smtClean="0"/>
              <a:t> vi </a:t>
            </a:r>
            <a:r>
              <a:rPr lang="en-US" baseline="0" dirty="0" err="1" smtClean="0"/>
              <a:t>skapa</a:t>
            </a:r>
            <a:r>
              <a:rPr lang="en-US" baseline="0" dirty="0" smtClean="0"/>
              <a:t> en platform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först</a:t>
            </a:r>
            <a:r>
              <a:rPr lang="en-US" baseline="0" dirty="0" smtClean="0"/>
              <a:t>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komponenter</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en </a:t>
            </a:r>
            <a:r>
              <a:rPr lang="en-US" baseline="0" dirty="0" err="1" smtClean="0"/>
              <a:t>modell</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en </a:t>
            </a:r>
            <a:r>
              <a:rPr lang="en-US" baseline="0" dirty="0" err="1" smtClean="0"/>
              <a:t>applikation</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samt</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 en </a:t>
            </a:r>
            <a:r>
              <a:rPr lang="en-US" baseline="0" dirty="0" err="1" smtClean="0"/>
              <a:t>IoT</a:t>
            </a:r>
            <a:r>
              <a:rPr lang="en-US" baseline="0" dirty="0" smtClean="0"/>
              <a:t> </a:t>
            </a:r>
            <a:r>
              <a:rPr lang="en-US" baseline="0" dirty="0" err="1" smtClean="0"/>
              <a:t>plattform</a:t>
            </a:r>
            <a:r>
              <a:rPr lang="en-US" baseline="0" dirty="0" smtClean="0"/>
              <a:t> </a:t>
            </a:r>
            <a:r>
              <a:rPr lang="en-US" baseline="0" dirty="0" err="1" smtClean="0"/>
              <a:t>utvecklad</a:t>
            </a:r>
            <a:r>
              <a:rPr lang="en-US" baseline="0" dirty="0" smtClean="0"/>
              <a:t> </a:t>
            </a:r>
            <a:r>
              <a:rPr lang="en-US" baseline="0" dirty="0" err="1" smtClean="0"/>
              <a:t>av</a:t>
            </a:r>
            <a:r>
              <a:rPr lang="en-US" baseline="0" dirty="0" smtClean="0"/>
              <a:t> Ericsson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815788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servrar</a:t>
            </a:r>
            <a:r>
              <a:rPr lang="en-US" baseline="0" dirty="0" smtClean="0"/>
              <a:t> I </a:t>
            </a:r>
            <a:r>
              <a:rPr lang="en-US" baseline="0" dirty="0" err="1" smtClean="0"/>
              <a:t>ett</a:t>
            </a:r>
            <a:r>
              <a:rPr lang="en-US" baseline="0" dirty="0" smtClean="0"/>
              <a:t> cluster </a:t>
            </a:r>
            <a:r>
              <a:rPr lang="en-US" baseline="0" dirty="0" err="1" smtClean="0"/>
              <a:t>eller</a:t>
            </a:r>
            <a:r>
              <a:rPr lang="en-US" baseline="0" dirty="0" smtClean="0"/>
              <a:t> datacenter, </a:t>
            </a:r>
            <a:r>
              <a:rPr lang="en-US" baseline="0" dirty="0" err="1" smtClean="0"/>
              <a:t>är</a:t>
            </a:r>
            <a:r>
              <a:rPr lang="en-US" baseline="0" dirty="0" smtClean="0"/>
              <a:t> </a:t>
            </a:r>
            <a:r>
              <a:rPr lang="en-US" baseline="0" dirty="0" err="1" smtClean="0"/>
              <a:t>antingen</a:t>
            </a:r>
            <a:r>
              <a:rPr lang="en-US" baseline="0" dirty="0" smtClean="0"/>
              <a:t> </a:t>
            </a:r>
            <a:r>
              <a:rPr lang="en-US" baseline="0" dirty="0" err="1" smtClean="0"/>
              <a:t>operativa</a:t>
            </a:r>
            <a:r>
              <a:rPr lang="en-US" baseline="0" dirty="0" smtClean="0"/>
              <a:t>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och</a:t>
            </a:r>
            <a:r>
              <a:rPr lang="en-US" baseline="0" dirty="0" smtClean="0"/>
              <a:t> </a:t>
            </a:r>
            <a:r>
              <a:rPr lang="en-US" baseline="0" dirty="0" err="1" smtClean="0"/>
              <a:t>länkarna</a:t>
            </a:r>
            <a:r>
              <a:rPr lang="en-US" baseline="0" dirty="0" smtClean="0"/>
              <a:t> </a:t>
            </a:r>
            <a:r>
              <a:rPr lang="en-US" baseline="0" dirty="0" err="1" smtClean="0"/>
              <a:t>mellan</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helt</a:t>
            </a:r>
            <a:r>
              <a:rPr lang="en-US" baseline="0" dirty="0" smtClean="0"/>
              <a:t> </a:t>
            </a:r>
            <a:r>
              <a:rPr lang="en-US" baseline="0" dirty="0" err="1" smtClean="0"/>
              <a:t>fillförlitligt</a:t>
            </a:r>
            <a:endParaRPr lang="en-US" baseline="0" dirty="0" smtClean="0"/>
          </a:p>
          <a:p>
            <a:r>
              <a:rPr lang="en-US" baseline="0" dirty="0" smtClean="0"/>
              <a:t> - </a:t>
            </a: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antar</a:t>
            </a:r>
            <a:r>
              <a:rPr lang="en-US" baseline="0" dirty="0" smtClean="0"/>
              <a:t> vi </a:t>
            </a:r>
            <a:r>
              <a:rPr lang="en-US" baseline="0" dirty="0" err="1" smtClean="0"/>
              <a:t>statistiskt</a:t>
            </a:r>
            <a:r>
              <a:rPr lang="en-US" baseline="0" dirty="0" smtClean="0"/>
              <a:t> </a:t>
            </a:r>
            <a:r>
              <a:rPr lang="en-US" baseline="0" dirty="0" err="1" smtClean="0"/>
              <a:t>oberoende</a:t>
            </a:r>
            <a:r>
              <a:rPr lang="en-US" baseline="0" dirty="0" smtClean="0"/>
              <a:t> </a:t>
            </a:r>
            <a:r>
              <a:rPr lang="en-US" baseline="0" dirty="0" err="1" smtClean="0"/>
              <a:t>fel</a:t>
            </a:r>
            <a:r>
              <a:rPr lang="en-US" baseline="0" dirty="0" smtClean="0"/>
              <a:t> – </a:t>
            </a:r>
            <a:r>
              <a:rPr lang="en-US" baseline="0" dirty="0" err="1" smtClean="0"/>
              <a:t>tex</a:t>
            </a:r>
            <a:r>
              <a:rPr lang="en-US" baseline="0" dirty="0" smtClean="0"/>
              <a:t> om en nod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påverkar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andra</a:t>
            </a:r>
            <a:r>
              <a:rPr lang="en-US" baseline="0" dirty="0" smtClean="0"/>
              <a:t> </a:t>
            </a:r>
            <a:r>
              <a:rPr lang="en-US" baseline="0" dirty="0" err="1" smtClean="0"/>
              <a:t>noder</a:t>
            </a:r>
            <a:r>
              <a:rPr lang="en-US" baseline="0" dirty="0" smtClean="0"/>
              <a:t> I </a:t>
            </a:r>
            <a:r>
              <a:rPr lang="en-US" baseline="0" dirty="0" err="1" smtClean="0"/>
              <a:t>systemet</a:t>
            </a:r>
            <a:r>
              <a:rPr lang="en-US" baseline="0" dirty="0" smtClean="0"/>
              <a:t> </a:t>
            </a:r>
            <a:r>
              <a:rPr lang="en-US" baseline="0" dirty="0" err="1" smtClean="0"/>
              <a:t>dör</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kan</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2536774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Vidare</a:t>
            </a:r>
            <a:r>
              <a:rPr lang="en-US" dirty="0" smtClean="0"/>
              <a:t> </a:t>
            </a:r>
            <a:r>
              <a:rPr lang="en-US" dirty="0" err="1" smtClean="0"/>
              <a:t>så</a:t>
            </a:r>
            <a:r>
              <a:rPr lang="en-US" dirty="0" smtClean="0"/>
              <a:t> </a:t>
            </a:r>
            <a:r>
              <a:rPr lang="en-US" dirty="0" err="1" smtClean="0"/>
              <a:t>har</a:t>
            </a:r>
            <a:r>
              <a:rPr lang="en-US" dirty="0" smtClean="0"/>
              <a:t> vi </a:t>
            </a:r>
            <a:r>
              <a:rPr lang="en-US" dirty="0" err="1" smtClean="0"/>
              <a:t>valt</a:t>
            </a:r>
            <a:r>
              <a:rPr lang="en-US" dirty="0" smtClean="0"/>
              <a:t> </a:t>
            </a:r>
            <a:r>
              <a:rPr lang="en-US" dirty="0" err="1" smtClean="0"/>
              <a:t>att</a:t>
            </a:r>
            <a:r>
              <a:rPr lang="en-US" dirty="0" smtClean="0"/>
              <a:t> </a:t>
            </a:r>
            <a:r>
              <a:rPr lang="en-US" dirty="0" err="1" smtClean="0"/>
              <a:t>fokusera</a:t>
            </a:r>
            <a:r>
              <a:rPr lang="en-US" dirty="0" smtClean="0"/>
              <a:t> </a:t>
            </a:r>
            <a:r>
              <a:rPr lang="en-US" dirty="0" err="1" smtClean="0"/>
              <a:t>på</a:t>
            </a:r>
            <a:r>
              <a:rPr lang="en-US" dirty="0" smtClean="0"/>
              <a:t> stream processing </a:t>
            </a:r>
            <a:r>
              <a:rPr lang="en-US" dirty="0" err="1" smtClean="0"/>
              <a:t>applikationer</a:t>
            </a:r>
            <a:r>
              <a:rPr lang="en-US" dirty="0" smtClean="0"/>
              <a:t>, </a:t>
            </a:r>
            <a:r>
              <a:rPr lang="en-US" dirty="0" err="1" smtClean="0"/>
              <a:t>som</a:t>
            </a:r>
            <a:r>
              <a:rPr lang="en-US" dirty="0" smtClean="0"/>
              <a:t> I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a:t>
            </a:r>
          </a:p>
          <a:p>
            <a:endParaRPr lang="en-US" baseline="0" dirty="0" smtClean="0"/>
          </a:p>
          <a:p>
            <a:r>
              <a:rPr lang="en-US" baseline="0" dirty="0" smtClean="0"/>
              <a:t>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och</a:t>
            </a:r>
            <a:r>
              <a:rPr lang="en-US" baseline="0" dirty="0" smtClean="0"/>
              <a:t> </a:t>
            </a:r>
            <a:r>
              <a:rPr lang="en-US" baseline="0" dirty="0" err="1" smtClean="0"/>
              <a:t>skickar</a:t>
            </a:r>
            <a:r>
              <a:rPr lang="en-US" baseline="0" dirty="0" smtClean="0"/>
              <a:t> den till en </a:t>
            </a:r>
            <a:r>
              <a:rPr lang="en-US" baseline="0" dirty="0" err="1" smtClean="0"/>
              <a:t>tjänst</a:t>
            </a:r>
            <a:r>
              <a:rPr lang="en-US" baseline="0" dirty="0" smtClean="0"/>
              <a:t> 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T. </a:t>
            </a:r>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a:t>
            </a:r>
            <a:r>
              <a:rPr lang="en-US" baseline="0" dirty="0" err="1" smtClean="0"/>
              <a:t>som</a:t>
            </a:r>
            <a:r>
              <a:rPr lang="en-US" baseline="0" dirty="0" smtClean="0"/>
              <a:t> T </a:t>
            </a:r>
            <a:r>
              <a:rPr lang="en-US" baseline="0" dirty="0" err="1" smtClean="0"/>
              <a:t>körs</a:t>
            </a:r>
            <a:r>
              <a:rPr lang="en-US" baseline="0" dirty="0" smtClean="0"/>
              <a:t> </a:t>
            </a:r>
            <a:r>
              <a:rPr lang="en-US" baseline="0" dirty="0" err="1" smtClean="0"/>
              <a:t>på</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990681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den</a:t>
            </a:r>
            <a:r>
              <a:rPr lang="en-US" baseline="0" dirty="0" smtClean="0"/>
              <a:t> </a:t>
            </a:r>
            <a:r>
              <a:rPr lang="en-US" baseline="0" dirty="0" err="1" smtClean="0"/>
              <a:t>genomsnittliga</a:t>
            </a:r>
            <a:r>
              <a:rPr lang="en-US" baseline="0" dirty="0" smtClean="0"/>
              <a:t> </a:t>
            </a:r>
            <a:r>
              <a:rPr lang="en-US" baseline="0" dirty="0" err="1" smtClean="0"/>
              <a:t>tiden</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dirty="0" err="1" smtClean="0"/>
              <a:t>för</a:t>
            </a:r>
            <a:r>
              <a:rPr lang="en-US" dirty="0" smtClean="0"/>
              <a:t> en nod, </a:t>
            </a:r>
            <a:r>
              <a:rPr lang="en-US" dirty="0" err="1" smtClean="0"/>
              <a:t>så</a:t>
            </a:r>
            <a:r>
              <a:rPr lang="en-US" baseline="0" dirty="0" smtClean="0"/>
              <a:t> </a:t>
            </a:r>
            <a:r>
              <a:rPr lang="en-US" baseline="0" dirty="0" err="1" smtClean="0"/>
              <a:t>kan</a:t>
            </a:r>
            <a:r>
              <a:rPr lang="en-US" baseline="0" dirty="0" smtClean="0"/>
              <a:t> man med en Poisson process </a:t>
            </a:r>
            <a:r>
              <a:rPr lang="en-US" baseline="0" dirty="0" err="1" smtClean="0"/>
              <a:t>uttrycka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viss</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inga</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under den </a:t>
            </a:r>
            <a:r>
              <a:rPr lang="en-US" baseline="0" dirty="0" err="1" smtClean="0"/>
              <a:t>tiden</a:t>
            </a:r>
            <a:r>
              <a:rPr lang="en-US" baseline="0" dirty="0" smtClean="0"/>
              <a:t>, </a:t>
            </a:r>
            <a:r>
              <a:rPr lang="en-US" baseline="0" dirty="0" err="1" smtClean="0"/>
              <a:t>och</a:t>
            </a:r>
            <a:r>
              <a:rPr lang="en-US" baseline="0" dirty="0" smtClean="0"/>
              <a:t> den </a:t>
            </a:r>
            <a:r>
              <a:rPr lang="en-US" baseline="0" dirty="0" err="1" smtClean="0"/>
              <a:t>sannolikheten</a:t>
            </a:r>
            <a:r>
              <a:rPr lang="en-US" baseline="0" dirty="0" smtClean="0"/>
              <a:t> </a:t>
            </a:r>
            <a:r>
              <a:rPr lang="en-US" baseline="0" dirty="0" err="1" smtClean="0"/>
              <a:t>kan</a:t>
            </a:r>
            <a:r>
              <a:rPr lang="en-US" baseline="0" dirty="0" smtClean="0"/>
              <a:t> </a:t>
            </a:r>
            <a:r>
              <a:rPr lang="en-US" baseline="0" dirty="0" err="1" smtClean="0"/>
              <a:t>beräknas</a:t>
            </a:r>
            <a:r>
              <a:rPr lang="en-US" baseline="0" dirty="0" smtClean="0"/>
              <a:t> </a:t>
            </a:r>
            <a:r>
              <a:rPr lang="en-US" baseline="0" dirty="0" err="1" smtClean="0"/>
              <a:t>genom</a:t>
            </a:r>
            <a:r>
              <a:rPr lang="en-US" baseline="0" dirty="0" smtClean="0"/>
              <a:t> e </a:t>
            </a:r>
            <a:r>
              <a:rPr lang="en-US" baseline="0" dirty="0" err="1" smtClean="0"/>
              <a:t>upphöjt</a:t>
            </a:r>
            <a:r>
              <a:rPr lang="en-US" baseline="0" dirty="0" smtClean="0"/>
              <a:t> I t </a:t>
            </a:r>
            <a:r>
              <a:rPr lang="en-US" baseline="0" dirty="0" err="1" smtClean="0"/>
              <a:t>genom</a:t>
            </a:r>
            <a:r>
              <a:rPr lang="en-US" baseline="0" dirty="0" smtClean="0"/>
              <a:t> </a:t>
            </a:r>
            <a:r>
              <a:rPr lang="en-US" baseline="0" dirty="0" err="1" smtClean="0"/>
              <a:t>mtbf</a:t>
            </a:r>
            <a:r>
              <a:rPr lang="en-US" baseline="0" dirty="0" smtClean="0"/>
              <a:t>.</a:t>
            </a:r>
          </a:p>
          <a:p>
            <a:endParaRPr lang="en-US" baseline="0" dirty="0" smtClean="0"/>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ett</a:t>
            </a:r>
            <a:r>
              <a:rPr lang="en-US" dirty="0" smtClean="0"/>
              <a:t> </a:t>
            </a:r>
            <a:r>
              <a:rPr lang="en-US" dirty="0" err="1" smtClean="0"/>
              <a:t>fel</a:t>
            </a:r>
            <a:r>
              <a:rPr lang="en-US" dirty="0" smtClean="0"/>
              <a:t> </a:t>
            </a:r>
            <a:r>
              <a:rPr lang="en-US" dirty="0" err="1" smtClean="0"/>
              <a:t>inträffar</a:t>
            </a:r>
            <a:r>
              <a:rPr lang="en-US" dirty="0" smtClean="0"/>
              <a:t> under en </a:t>
            </a:r>
            <a:r>
              <a:rPr lang="en-US" dirty="0" err="1" smtClean="0"/>
              <a:t>tid</a:t>
            </a:r>
            <a:r>
              <a:rPr lang="en-US" dirty="0" smtClean="0"/>
              <a:t> 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1301066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Och</a:t>
            </a:r>
            <a:r>
              <a:rPr lang="en-US" baseline="0" dirty="0" smtClean="0"/>
              <a:t> </a:t>
            </a:r>
            <a:r>
              <a:rPr lang="en-US" baseline="0" dirty="0" err="1" smtClean="0"/>
              <a:t>vanligtvis</a:t>
            </a:r>
            <a:r>
              <a:rPr lang="en-US" baseline="0" dirty="0" smtClean="0"/>
              <a:t> </a:t>
            </a:r>
            <a:r>
              <a:rPr lang="en-US" baseline="0" dirty="0" err="1" smtClean="0"/>
              <a:t>så</a:t>
            </a:r>
            <a:r>
              <a:rPr lang="en-US" baseline="0" dirty="0" smtClean="0"/>
              <a:t> </a:t>
            </a:r>
            <a:r>
              <a:rPr lang="en-US" baseline="0" dirty="0" err="1" smtClean="0"/>
              <a:t>beräknar</a:t>
            </a:r>
            <a:r>
              <a:rPr lang="en-US" baseline="0" dirty="0" smtClean="0"/>
              <a:t> man en </a:t>
            </a:r>
            <a:r>
              <a:rPr lang="en-US" baseline="0" dirty="0" err="1" smtClean="0"/>
              <a:t>komponents</a:t>
            </a:r>
            <a:r>
              <a:rPr lang="en-US" baseline="0" dirty="0" smtClean="0"/>
              <a:t> </a:t>
            </a:r>
            <a:r>
              <a:rPr lang="en-US" baseline="0" dirty="0" err="1" smtClean="0"/>
              <a:t>genomsnittliga</a:t>
            </a:r>
            <a:r>
              <a:rPr lang="en-US" baseline="0" dirty="0" smtClean="0"/>
              <a:t> </a:t>
            </a:r>
            <a:r>
              <a:rPr lang="en-US" baseline="0" dirty="0" err="1" smtClean="0"/>
              <a:t>tid</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baseline="0" dirty="0" err="1" smtClean="0"/>
              <a:t>som</a:t>
            </a:r>
            <a:r>
              <a:rPr lang="en-US" baseline="0" dirty="0" smtClean="0"/>
              <a:t> den total </a:t>
            </a:r>
            <a:r>
              <a:rPr lang="en-US" baseline="0" dirty="0" err="1" smtClean="0"/>
              <a:t>tiden</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anpassa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dör</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baseline="0" dirty="0" err="1" smtClean="0"/>
              <a:t>enbart</a:t>
            </a:r>
            <a:r>
              <a:rPr lang="en-US" baseline="0" dirty="0" smtClean="0"/>
              <a:t> de 3 </a:t>
            </a:r>
            <a:r>
              <a:rPr lang="en-US" baseline="0" dirty="0" err="1" smtClean="0"/>
              <a:t>senast</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 </a:t>
            </a:r>
            <a:r>
              <a:rPr lang="en-US" baseline="0" dirty="0" err="1" smtClean="0"/>
              <a:t>då</a:t>
            </a:r>
            <a:r>
              <a:rPr lang="en-US" baseline="0" dirty="0" smtClean="0"/>
              <a:t> vi </a:t>
            </a:r>
            <a:r>
              <a:rPr lang="en-US" baseline="0" dirty="0" err="1" smtClean="0"/>
              <a:t>beräknar</a:t>
            </a:r>
            <a:r>
              <a:rPr lang="en-US" baseline="0" dirty="0" smtClean="0"/>
              <a:t> en nods MTBF.</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en nods MTBF </a:t>
            </a:r>
            <a:r>
              <a:rPr lang="en-US" baseline="0" dirty="0" err="1" smtClean="0"/>
              <a:t>anpassas</a:t>
            </a:r>
            <a:r>
              <a:rPr lang="en-US" baseline="0" dirty="0" smtClean="0"/>
              <a:t> </a:t>
            </a:r>
            <a:r>
              <a:rPr lang="en-US" baseline="0" dirty="0" err="1" smtClean="0"/>
              <a:t>efter</a:t>
            </a:r>
            <a:r>
              <a:rPr lang="en-US" baseline="0" dirty="0" smtClean="0"/>
              <a:t> </a:t>
            </a:r>
            <a:r>
              <a:rPr lang="en-US" baseline="0" dirty="0" err="1" smtClean="0"/>
              <a:t>hur</a:t>
            </a:r>
            <a:r>
              <a:rPr lang="en-US" baseline="0" dirty="0" smtClean="0"/>
              <a:t> </a:t>
            </a:r>
            <a:r>
              <a:rPr lang="en-US" baseline="0" dirty="0" err="1" smtClean="0"/>
              <a:t>dess</a:t>
            </a:r>
            <a:r>
              <a:rPr lang="en-US" baseline="0" dirty="0" smtClean="0"/>
              <a:t> </a:t>
            </a:r>
            <a:r>
              <a:rPr lang="en-US" baseline="0" dirty="0" err="1" smtClean="0"/>
              <a:t>aktuella</a:t>
            </a:r>
            <a:r>
              <a:rPr lang="en-US" baseline="0" dirty="0" smtClean="0"/>
              <a:t> </a:t>
            </a:r>
            <a:r>
              <a:rPr lang="en-US" dirty="0" err="1" smtClean="0"/>
              <a:t>felfrekvens</a:t>
            </a:r>
            <a:r>
              <a:rPr lang="en-US" dirty="0" smtClean="0"/>
              <a:t> </a:t>
            </a:r>
            <a:r>
              <a:rPr lang="en-US" dirty="0" err="1" smtClean="0"/>
              <a:t>ser</a:t>
            </a:r>
            <a:r>
              <a:rPr lang="en-US" dirty="0" smtClean="0"/>
              <a:t> </a:t>
            </a:r>
            <a:r>
              <a:rPr lang="en-US" dirty="0" err="1" smtClean="0"/>
              <a:t>ut.</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smtClean="0"/>
              <a:t>Med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alltså</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fel</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dessa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först</a:t>
            </a:r>
            <a:r>
              <a:rPr lang="en-US" baseline="0" dirty="0" smtClean="0"/>
              <a:t> </a:t>
            </a:r>
            <a:r>
              <a:rPr lang="en-US" baseline="0" dirty="0" err="1" smtClean="0"/>
              <a:t>definiera</a:t>
            </a:r>
            <a:r>
              <a:rPr lang="en-US" baseline="0" dirty="0" smtClean="0"/>
              <a:t> </a:t>
            </a:r>
            <a:r>
              <a:rPr lang="en-US" baseline="0" dirty="0" err="1" smtClean="0"/>
              <a:t>tillförlitlighet</a:t>
            </a:r>
            <a:endParaRPr lang="en-US" baseline="0" dirty="0" smtClean="0"/>
          </a:p>
          <a:p>
            <a:r>
              <a:rPr lang="en-US" baseline="0" dirty="0" smtClean="0"/>
              <a:t>[BYT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3220820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vanligtvis</a:t>
            </a:r>
            <a:r>
              <a:rPr lang="en-US"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dirty="0" smtClean="0"/>
              <a:t> </a:t>
            </a:r>
            <a:r>
              <a:rPr lang="en-US" dirty="0" err="1" smtClean="0"/>
              <a:t>tex</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tillförlitlighet</a:t>
            </a:r>
            <a:r>
              <a:rPr lang="en-US" baseline="0" dirty="0" smtClean="0"/>
              <a:t> </a:t>
            </a:r>
            <a:r>
              <a:rPr lang="en-US" baseline="0" dirty="0" err="1" smtClean="0"/>
              <a:t>istället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produceras</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a:t>
            </a:r>
          </a:p>
          <a:p>
            <a:endParaRPr lang="en-US" baseline="0" dirty="0" smtClean="0"/>
          </a:p>
          <a:p>
            <a:r>
              <a:rPr lang="en-US" baseline="0" dirty="0" err="1" smtClean="0"/>
              <a:t>Och</a:t>
            </a:r>
            <a:r>
              <a:rPr lang="en-US" baseline="0" dirty="0" smtClean="0"/>
              <a:t> om man </a:t>
            </a:r>
            <a:r>
              <a:rPr lang="en-US" baseline="0" dirty="0" err="1" smtClean="0"/>
              <a:t>replicerar</a:t>
            </a:r>
            <a:r>
              <a:rPr lang="en-US" baseline="0" dirty="0" smtClean="0"/>
              <a:t> T, </a:t>
            </a:r>
            <a:r>
              <a:rPr lang="en-US" baseline="0" dirty="0" err="1" smtClean="0"/>
              <a:t>dvs</a:t>
            </a:r>
            <a:r>
              <a:rPr lang="en-US" baseline="0" dirty="0" smtClean="0"/>
              <a:t> </a:t>
            </a:r>
            <a:r>
              <a:rPr lang="en-US" baseline="0" dirty="0" err="1" smtClean="0"/>
              <a:t>skapar</a:t>
            </a:r>
            <a:r>
              <a:rPr lang="en-US" baseline="0" dirty="0" smtClean="0"/>
              <a:t> </a:t>
            </a:r>
            <a:r>
              <a:rPr lang="en-US" baseline="0" dirty="0" err="1" smtClean="0"/>
              <a:t>flera</a:t>
            </a:r>
            <a:r>
              <a:rPr lang="en-US" baseline="0" dirty="0" smtClean="0"/>
              <a:t> </a:t>
            </a:r>
            <a:r>
              <a:rPr lang="en-US" baseline="0" dirty="0" err="1" smtClean="0"/>
              <a:t>identiska</a:t>
            </a:r>
            <a:r>
              <a:rPr lang="en-US" baseline="0" dirty="0" smtClean="0"/>
              <a:t> </a:t>
            </a:r>
            <a:r>
              <a:rPr lang="en-US" baseline="0" dirty="0" err="1" smtClean="0"/>
              <a:t>kopior</a:t>
            </a:r>
            <a:r>
              <a:rPr lang="en-US" baseline="0" dirty="0" smtClean="0"/>
              <a:t> </a:t>
            </a:r>
            <a:r>
              <a:rPr lang="en-US" baseline="0" dirty="0" err="1" smtClean="0"/>
              <a:t>av</a:t>
            </a:r>
            <a:r>
              <a:rPr lang="en-US" baseline="0" dirty="0" smtClean="0"/>
              <a:t> T, </a:t>
            </a:r>
            <a:r>
              <a:rPr lang="en-US" baseline="0" dirty="0" err="1" smtClean="0"/>
              <a:t>så</a:t>
            </a:r>
            <a:r>
              <a:rPr lang="en-US" baseline="0" dirty="0" smtClean="0"/>
              <a:t> </a:t>
            </a:r>
            <a:r>
              <a:rPr lang="en-US" baseline="0" dirty="0" err="1" smtClean="0"/>
              <a:t>ökar</a:t>
            </a:r>
            <a:r>
              <a:rPr lang="en-US" baseline="0" dirty="0" smtClean="0"/>
              <a:t> man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tillförlitligheten</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329427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5/30/16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5/30/16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5/30/16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5/30/16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5/30/16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0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10.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71.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1.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0.png"/></Relationships>
</file>

<file path=ppt/slides/_rels/slide39.xml.rels><?xml version="1.0" encoding="UTF-8" standalone="yes"?>
<Relationships xmlns="http://schemas.openxmlformats.org/package/2006/relationships"><Relationship Id="rId3" Type="http://schemas.openxmlformats.org/officeDocument/2006/relationships/image" Target="../media/image290.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 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26657147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 definition with replication: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347295"/>
            <a:ext cx="4514478" cy="2630173"/>
          </a:xfrm>
          <a:prstGeom prst="rect">
            <a:avLst/>
          </a:prstGeom>
        </p:spPr>
      </p:pic>
    </p:spTree>
    <p:extLst>
      <p:ext uri="{BB962C8B-B14F-4D97-AF65-F5344CB8AC3E}">
        <p14:creationId xmlns:p14="http://schemas.microsoft.com/office/powerpoint/2010/main" val="126065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are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1242658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024105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p:sp>
        <p:nvSpPr>
          <p:cNvPr id="3" name="Content Placeholder 2"/>
          <p:cNvSpPr>
            <a:spLocks noGrp="1"/>
          </p:cNvSpPr>
          <p:nvPr>
            <p:ph idx="1"/>
          </p:nvPr>
        </p:nvSpPr>
        <p:spPr/>
        <p:txBody>
          <a:bodyPr/>
          <a:lstStyle/>
          <a:p>
            <a:pPr marL="0" indent="0">
              <a:buNone/>
            </a:pPr>
            <a:endParaRPr lang="is-IS" dirty="0" smtClean="0"/>
          </a:p>
          <a:p>
            <a:pPr marL="0" indent="0">
              <a:buNone/>
            </a:pPr>
            <a:endParaRPr lang="is-IS" dirty="0"/>
          </a:p>
          <a:p>
            <a:pPr marL="0" indent="0">
              <a:buNone/>
            </a:pPr>
            <a:r>
              <a:rPr lang="is-IS" dirty="0" smtClean="0"/>
              <a:t>“As long as the current reliability is less than the required level, create a new replica and place it on the most reliable node available”</a:t>
            </a:r>
          </a:p>
        </p:txBody>
      </p:sp>
    </p:spTree>
    <p:extLst>
      <p:ext uri="{BB962C8B-B14F-4D97-AF65-F5344CB8AC3E}">
        <p14:creationId xmlns:p14="http://schemas.microsoft.com/office/powerpoint/2010/main" val="21664466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90915"/>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90915"/>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097280" y="1845734"/>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1845734"/>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39623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5744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rPr>
                      <m:t>   </m:t>
                    </m:r>
                    <m:r>
                      <a:rPr lang="sv-SE" i="1">
                        <a:latin typeface="Cambria Math" panose="02040503050406030204" pitchFamily="18" charset="0"/>
                      </a:rPr>
                      <m:t>0.99925</m:t>
                    </m:r>
                    <m:r>
                      <a:rPr lang="sv-SE" b="0" i="1" smtClean="0">
                        <a:latin typeface="Cambria Math" panose="02040503050406030204" pitchFamily="18" charset="0"/>
                      </a:rPr>
                      <m:t>≥0.999 → </m:t>
                    </m:r>
                  </m:oMath>
                </a14:m>
                <a:r>
                  <a:rPr lang="sv-SE" dirty="0" smtClean="0"/>
                  <a:t>We’re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9925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4071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After some time, there may be more reliable nodes available, and by moving replicas to those nodes, less replicas may be needed. </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An optimization algorithm is therefore periodically run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8794206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597" y="2201969"/>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457200" lvl="0" indent="-457200">
              <a:lnSpc>
                <a:spcPct val="100000"/>
              </a:lnSpc>
              <a:spcBef>
                <a:spcPts val="0"/>
              </a:spcBef>
              <a:spcAft>
                <a:spcPts val="0"/>
              </a:spcAft>
              <a:buSzTx/>
              <a:buFont typeface="+mj-lt"/>
              <a:buAutoNum type="arabicPeriod"/>
              <a:defRPr/>
            </a:pPr>
            <a:r>
              <a:rPr lang="en-US" dirty="0"/>
              <a:t>Moves replicas to more reliable nodes</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Probability of failure</a:t>
            </a:r>
          </a:p>
          <a:p>
            <a:pPr marL="457200" indent="-457200">
              <a:buFont typeface="+mj-lt"/>
              <a:buAutoNum type="arabicPeriod"/>
            </a:pPr>
            <a:r>
              <a:rPr lang="en-US" dirty="0"/>
              <a:t>Reliability definition and model</a:t>
            </a:r>
          </a:p>
          <a:p>
            <a:pPr marL="457200" indent="-457200">
              <a:buFont typeface="+mj-lt"/>
              <a:buAutoNum type="arabicPeriod"/>
            </a:pPr>
            <a:r>
              <a:rPr lang="en-US" dirty="0" smtClean="0"/>
              <a:t>Reliability by replication</a:t>
            </a:r>
          </a:p>
          <a:p>
            <a:pPr marL="457200" indent="-457200">
              <a:buFont typeface="+mj-lt"/>
              <a:buAutoNum type="arabicPeriod"/>
            </a:pPr>
            <a:r>
              <a:rPr lang="en-US" dirty="0" smtClean="0"/>
              <a:t>Optimization</a:t>
            </a:r>
          </a:p>
          <a:p>
            <a:pPr marL="457200" indent="-457200">
              <a:buFont typeface="+mj-lt"/>
              <a:buAutoNum type="arabicPeriod"/>
            </a:pPr>
            <a:r>
              <a:rPr lang="en-US" dirty="0" smtClean="0"/>
              <a:t>Detection and handling of failures</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a:t>
            </a:r>
            <a:endParaRPr lang="en-US" dirty="0"/>
          </a:p>
        </p:txBody>
      </p:sp>
    </p:spTree>
    <p:extLst>
      <p:ext uri="{BB962C8B-B14F-4D97-AF65-F5344CB8AC3E}">
        <p14:creationId xmlns:p14="http://schemas.microsoft.com/office/powerpoint/2010/main" val="2941105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201168" lvl="1" indent="0">
              <a:lnSpc>
                <a:spcPct val="100000"/>
              </a:lnSpc>
              <a:spcBef>
                <a:spcPts val="0"/>
              </a:spcBef>
              <a:spcAft>
                <a:spcPts val="0"/>
              </a:spcAft>
              <a:buNone/>
              <a:defRPr/>
            </a:pPr>
            <a:endParaRPr lang="en-US" dirty="0" smtClean="0"/>
          </a:p>
          <a:p>
            <a:pPr marL="0" indent="0">
              <a:lnSpc>
                <a:spcPct val="100000"/>
              </a:lnSpc>
              <a:spcBef>
                <a:spcPts val="0"/>
              </a:spcBef>
              <a:spcAft>
                <a:spcPts val="0"/>
              </a:spcAft>
              <a:buClrTx/>
              <a:buSzTx/>
              <a:buNone/>
              <a:defRPr/>
            </a:pPr>
            <a:endParaRPr lang="en-US"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a:p>
              <a:p>
                <a:pPr marL="0" indent="0">
                  <a:lnSpc>
                    <a:spcPct val="100000"/>
                  </a:lnSpc>
                  <a:spcBef>
                    <a:spcPts val="0"/>
                  </a:spcBef>
                  <a:spcAft>
                    <a:spcPts val="0"/>
                  </a:spcAft>
                  <a:buClrTx/>
                  <a:buSzTx/>
                  <a:buNone/>
                  <a:defRPr/>
                </a:pPr>
                <a:endParaRPr lang="en-US" dirty="0" smtClean="0"/>
              </a:p>
              <a:p>
                <a:pPr lvl="1">
                  <a:lnSpc>
                    <a:spcPct val="100000"/>
                  </a:lnSpc>
                  <a:spcBef>
                    <a:spcPts val="0"/>
                  </a:spcBef>
                  <a:spcAft>
                    <a:spcPts val="0"/>
                  </a:spcAft>
                  <a:buFont typeface="Arial" panose="020B0604020202020204" pitchFamily="34" charset="0"/>
                  <a:buChar char="•"/>
                  <a:defRPr/>
                </a:pPr>
                <a:r>
                  <a:rPr lang="en-US" dirty="0" smtClean="0"/>
                  <a:t>0</a:t>
                </a:r>
                <a14:m>
                  <m:oMath xmlns:m="http://schemas.openxmlformats.org/officeDocument/2006/math">
                    <m:r>
                      <a:rPr lang="en-US" i="1" dirty="0">
                        <a:latin typeface="Cambria Math" panose="02040503050406030204" pitchFamily="18" charset="0"/>
                      </a:rPr>
                      <m:t>.85 </m:t>
                    </m:r>
                    <m:r>
                      <a:rPr lang="en-US" i="1" dirty="0">
                        <a:latin typeface="Cambria Math" panose="02040503050406030204" pitchFamily="18" charset="0"/>
                        <a:ea typeface="Cambria Math" panose="02040503050406030204" pitchFamily="18" charset="0"/>
                      </a:rPr>
                      <m:t>≯</m:t>
                    </m:r>
                    <m:r>
                      <a:rPr lang="sv-SE" i="1" dirty="0">
                        <a:latin typeface="Cambria Math" panose="02040503050406030204" pitchFamily="18" charset="0"/>
                        <a:ea typeface="Cambria Math" panose="02040503050406030204" pitchFamily="18" charset="0"/>
                      </a:rPr>
                      <m:t>0.9</m:t>
                    </m:r>
                    <m:r>
                      <a:rPr lang="sv-SE" b="0" i="1" dirty="0" smtClean="0">
                        <a:latin typeface="Cambria Math" panose="02040503050406030204" pitchFamily="18" charset="0"/>
                        <a:ea typeface="Cambria Math" panose="02040503050406030204" pitchFamily="18" charset="0"/>
                      </a:rPr>
                      <m:t> → </m:t>
                    </m:r>
                  </m:oMath>
                </a14:m>
                <a:r>
                  <a:rPr lang="en-US" dirty="0"/>
                  <a:t>We’re done.</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76" t="-1061"/>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2739201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smtClean="0"/>
              <a:t>Deletes </a:t>
            </a:r>
            <a:r>
              <a:rPr lang="en-US" dirty="0"/>
              <a:t>unnecessary replicas</a:t>
            </a:r>
          </a:p>
          <a:p>
            <a:pPr marL="0" indent="0">
              <a:lnSpc>
                <a:spcPct val="100000"/>
              </a:lnSpc>
              <a:spcBef>
                <a:spcPts val="0"/>
              </a:spcBef>
              <a:spcAft>
                <a:spcPts val="0"/>
              </a:spcAft>
              <a:buClrTx/>
              <a:buSzTx/>
              <a:buNone/>
              <a:defRPr/>
            </a:pPr>
            <a:endParaRPr lang="is-IS" i="1" dirty="0" smtClean="0"/>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normAutofit/>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mc:AlternateContent xmlns:mc="http://schemas.openxmlformats.org/markup-compatibility/2006" xmlns:a14="http://schemas.microsoft.com/office/drawing/2010/main">
        <mc:Choice Requires="a14">
          <p:sp>
            <p:nvSpPr>
              <p:cNvPr id="6" name="textruta 5"/>
              <p:cNvSpPr txBox="1"/>
              <p:nvPr/>
            </p:nvSpPr>
            <p:spPr>
              <a:xfrm>
                <a:off x="944879" y="2762905"/>
                <a:ext cx="3539571"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2</m:t>
                        </m:r>
                      </m:sub>
                    </m:sSub>
                    <m:r>
                      <a:rPr lang="sv-SE" b="0" i="1" dirty="0" smtClean="0">
                        <a:latin typeface="Cambria Math" panose="02040503050406030204" pitchFamily="18" charset="0"/>
                      </a:rPr>
                      <m:t>=0.9</m:t>
                    </m:r>
                    <m:r>
                      <a:rPr lang="sv-SE" b="0" i="1" dirty="0" smtClean="0">
                        <a:latin typeface="Cambria Math" charset="0"/>
                      </a:rPr>
                      <m:t>995</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995</m:t>
                    </m:r>
                    <m:r>
                      <a:rPr lang="sv-SE" b="0" i="1" dirty="0" smtClean="0">
                        <a:latin typeface="Cambria Math" panose="02040503050406030204" pitchFamily="18" charset="0"/>
                      </a:rPr>
                      <m:t>≥0.999 →</m:t>
                    </m:r>
                  </m:oMath>
                </a14:m>
                <a:r>
                  <a:rPr lang="sv-SE" b="0" dirty="0" smtClean="0"/>
                  <a:t> </a:t>
                </a:r>
                <a:r>
                  <a:rPr lang="sv-SE" b="0" dirty="0" err="1" smtClean="0"/>
                  <a:t>Delete</a:t>
                </a:r>
                <a:r>
                  <a:rPr lang="sv-SE" b="0" dirty="0" smtClean="0"/>
                  <a:t> T2</a:t>
                </a:r>
              </a:p>
            </p:txBody>
          </p:sp>
        </mc:Choice>
        <mc:Fallback xmlns="">
          <p:sp>
            <p:nvSpPr>
              <p:cNvPr id="6" name="textruta 5"/>
              <p:cNvSpPr txBox="1">
                <a:spLocks noRot="1" noChangeAspect="1" noMove="1" noResize="1" noEditPoints="1" noAdjustHandles="1" noChangeArrowheads="1" noChangeShapeType="1" noTextEdit="1"/>
              </p:cNvSpPr>
              <p:nvPr/>
            </p:nvSpPr>
            <p:spPr>
              <a:xfrm>
                <a:off x="944879" y="2762905"/>
                <a:ext cx="3539571"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lvl="0" indent="0">
              <a:lnSpc>
                <a:spcPct val="100000"/>
              </a:lnSpc>
              <a:spcBef>
                <a:spcPts val="0"/>
              </a:spcBef>
              <a:spcAft>
                <a:spcPts val="0"/>
              </a:spcAft>
              <a:buClrTx/>
              <a:buSzTx/>
              <a:buNone/>
              <a:defRPr/>
            </a:pPr>
            <a:endParaRPr lang="is-IS" b="1" dirty="0" smtClean="0"/>
          </a:p>
          <a:p>
            <a:pPr marL="0" lvl="0" indent="0">
              <a:lnSpc>
                <a:spcPct val="100000"/>
              </a:lnSpc>
              <a:spcBef>
                <a:spcPts val="0"/>
              </a:spcBef>
              <a:spcAft>
                <a:spcPts val="0"/>
              </a:spcAft>
              <a:buClrTx/>
              <a:buSzTx/>
              <a:buNone/>
              <a:defRPr/>
            </a:pPr>
            <a:endParaRPr lang="is-IS" b="1" dirty="0"/>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endParaRPr lang="sv-SE" i="1" dirty="0" smtClean="0">
              <a:latin typeface="Cambria Math" panose="02040503050406030204" pitchFamily="18" charset="0"/>
              <a:ea typeface="Cambria Math" panose="02040503050406030204" pitchFamily="18" charset="0"/>
            </a:endParaRPr>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944880" y="2762905"/>
                <a:ext cx="3121282"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1</m:t>
                        </m:r>
                      </m:sub>
                    </m:sSub>
                    <m:r>
                      <a:rPr lang="sv-SE" b="0" i="1" dirty="0" smtClean="0">
                        <a:latin typeface="Cambria Math" panose="02040503050406030204" pitchFamily="18" charset="0"/>
                      </a:rPr>
                      <m:t>=0.9</m:t>
                    </m:r>
                    <m:r>
                      <a:rPr lang="sv-SE" b="0" i="1" dirty="0" smtClean="0">
                        <a:latin typeface="Cambria Math" charset="0"/>
                      </a:rPr>
                      <m:t>9</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m:t>
                    </m:r>
                    <m:r>
                      <a:rPr lang="sv-SE" b="0" i="1" dirty="0" smtClean="0">
                        <a:latin typeface="Cambria Math" panose="02040503050406030204" pitchFamily="18" charset="0"/>
                      </a:rPr>
                      <m:t> </m:t>
                    </m:r>
                    <m:r>
                      <a:rPr lang="sv-SE" b="0" i="1" dirty="0" smtClean="0">
                        <a:latin typeface="Cambria Math" panose="02040503050406030204" pitchFamily="18" charset="0"/>
                        <a:ea typeface="Cambria Math" panose="02040503050406030204" pitchFamily="18" charset="0"/>
                      </a:rPr>
                      <m:t>≱0.999 → </m:t>
                    </m:r>
                  </m:oMath>
                </a14:m>
                <a:r>
                  <a:rPr lang="sv-SE" b="0" dirty="0" err="1" smtClean="0"/>
                  <a:t>We</a:t>
                </a:r>
                <a:r>
                  <a:rPr lang="sv-SE" dirty="0" err="1" smtClean="0"/>
                  <a:t>’re</a:t>
                </a:r>
                <a:r>
                  <a:rPr lang="sv-SE" dirty="0" smtClean="0"/>
                  <a:t> </a:t>
                </a:r>
                <a:r>
                  <a:rPr lang="sv-SE" dirty="0" err="1" smtClean="0"/>
                  <a:t>done</a:t>
                </a:r>
                <a:r>
                  <a:rPr lang="sv-SE" b="0" dirty="0" smtClean="0"/>
                  <a:t> </a:t>
                </a:r>
              </a:p>
            </p:txBody>
          </p:sp>
        </mc:Choice>
        <mc:Fallback xmlns="">
          <p:sp>
            <p:nvSpPr>
              <p:cNvPr id="5" name="textruta 5"/>
              <p:cNvSpPr txBox="1">
                <a:spLocks noRot="1" noChangeAspect="1" noMove="1" noResize="1" noEditPoints="1" noAdjustHandles="1" noChangeArrowheads="1" noChangeShapeType="1" noTextEdit="1"/>
              </p:cNvSpPr>
              <p:nvPr/>
            </p:nvSpPr>
            <p:spPr>
              <a:xfrm>
                <a:off x="944880" y="2762905"/>
                <a:ext cx="3121282"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Every time a node dies the above algorithm has to run in order to ensure that the required reliability met.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95"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mc:AlternateContent xmlns:mc="http://schemas.openxmlformats.org/markup-compatibility/2006" xmlns:a14="http://schemas.microsoft.com/office/drawing/2010/main">
        <mc:Choice Requires="a14">
          <p:sp>
            <p:nvSpPr>
              <p:cNvPr id="7" name="textruta 6"/>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7" name="textruta 6"/>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5126044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mc:AlternateContent xmlns:mc="http://schemas.openxmlformats.org/markup-compatibility/2006" xmlns:a14="http://schemas.microsoft.com/office/drawing/2010/main">
        <mc:Choice Requires="a14">
          <p:sp>
            <p:nvSpPr>
              <p:cNvPr id="5" name="textruta 4"/>
              <p:cNvSpPr txBox="1"/>
              <p:nvPr/>
            </p:nvSpPr>
            <p:spPr>
              <a:xfrm>
                <a:off x="1087553" y="2024063"/>
                <a:ext cx="2256817" cy="1221745"/>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=0.999</m:t>
                    </m:r>
                  </m:oMath>
                </a14:m>
                <a:endParaRPr lang="sv-SE" b="0" dirty="0" smtClean="0"/>
              </a:p>
              <a:p>
                <a:endParaRPr lang="sv-SE" dirty="0" smtClean="0"/>
              </a:p>
              <a:p>
                <a:r>
                  <a:rPr lang="sv-SE" dirty="0" err="1" smtClean="0"/>
                  <a:t>We’re</a:t>
                </a:r>
                <a:r>
                  <a:rPr lang="sv-SE" dirty="0" smtClean="0"/>
                  <a:t> </a:t>
                </a:r>
                <a:r>
                  <a:rPr lang="sv-SE" dirty="0" err="1" smtClean="0"/>
                  <a:t>done</a:t>
                </a:r>
                <a:endParaRPr lang="sv-SE" dirty="0"/>
              </a:p>
            </p:txBody>
          </p:sp>
        </mc:Choice>
        <mc:Fallback xmlns="">
          <p:sp>
            <p:nvSpPr>
              <p:cNvPr id="5" name="textruta 4"/>
              <p:cNvSpPr txBox="1">
                <a:spLocks noRot="1" noChangeAspect="1" noMove="1" noResize="1" noEditPoints="1" noAdjustHandles="1" noChangeArrowheads="1" noChangeShapeType="1" noTextEdit="1"/>
              </p:cNvSpPr>
              <p:nvPr/>
            </p:nvSpPr>
            <p:spPr>
              <a:xfrm>
                <a:off x="1087553" y="2024063"/>
                <a:ext cx="2256817" cy="1221745"/>
              </a:xfrm>
              <a:prstGeom prst="rect">
                <a:avLst/>
              </a:prstGeom>
              <a:blipFill rotWithShape="0">
                <a:blip r:embed="rId4"/>
                <a:stretch>
                  <a:fillRect l="-2156" b="-7500"/>
                </a:stretch>
              </a:blipFill>
            </p:spPr>
            <p:txBody>
              <a:bodyPr/>
              <a:lstStyle/>
              <a:p>
                <a:r>
                  <a:rPr lang="sv-SE">
                    <a:noFill/>
                  </a:rPr>
                  <a:t> </a:t>
                </a:r>
              </a:p>
            </p:txBody>
          </p:sp>
        </mc:Fallback>
      </mc:AlternateContent>
    </p:spTree>
    <p:extLst>
      <p:ext uri="{BB962C8B-B14F-4D97-AF65-F5344CB8AC3E}">
        <p14:creationId xmlns:p14="http://schemas.microsoft.com/office/powerpoint/2010/main" val="4008130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74986" y="3623094"/>
            <a:ext cx="4514478" cy="2630173"/>
          </a:xfrm>
          <a:prstGeom prst="rect">
            <a:avLst/>
          </a:prstGeom>
        </p:spPr>
      </p:pic>
      <p:sp>
        <p:nvSpPr>
          <p:cNvPr id="2" name="Title 1"/>
          <p:cNvSpPr>
            <a:spLocks noGrp="1"/>
          </p:cNvSpPr>
          <p:nvPr>
            <p:ph type="title"/>
          </p:nvPr>
        </p:nvSpPr>
        <p:spPr/>
        <p:txBody>
          <a:bodyPr/>
          <a:lstStyle/>
          <a:p>
            <a:r>
              <a:rPr lang="en-US" dirty="0" smtClean="0"/>
              <a:t>Fault-tolerant model summary</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Approach:</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19800181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Side-effect - considering </a:t>
            </a:r>
            <a:r>
              <a:rPr lang="en-US" dirty="0"/>
              <a:t>several applications, our model will use the optimal number of nodes and is thereby</a:t>
            </a:r>
            <a:r>
              <a:rPr lang="en-US" dirty="0">
                <a:sym typeface="Wingdings"/>
              </a:rPr>
              <a:t> energy </a:t>
            </a:r>
            <a:r>
              <a:rPr lang="en-US" dirty="0" smtClean="0">
                <a:sym typeface="Wingdings"/>
              </a:rPr>
              <a:t>efficient</a:t>
            </a:r>
          </a:p>
          <a:p>
            <a:pPr marL="0" indent="0">
              <a:buNone/>
            </a:pPr>
            <a:r>
              <a:rPr lang="en-US" dirty="0"/>
              <a:t>Our model uses a relatively simple reliability model</a:t>
            </a:r>
          </a:p>
          <a:p>
            <a:pPr lvl="1">
              <a:buFont typeface="Arial" charset="0"/>
              <a:buChar char="•"/>
            </a:pPr>
            <a:r>
              <a:rPr lang="en-US" dirty="0"/>
              <a:t>Consider non-independent failures, </a:t>
            </a:r>
            <a:r>
              <a:rPr lang="en-US" dirty="0" smtClean="0"/>
              <a:t>e.g. the </a:t>
            </a:r>
            <a:r>
              <a:rPr lang="en-US" dirty="0"/>
              <a:t>switch of a rack may </a:t>
            </a:r>
            <a:r>
              <a:rPr lang="en-US" dirty="0" smtClean="0"/>
              <a:t>fail, or link failures</a:t>
            </a:r>
            <a:endParaRPr lang="en-US" dirty="0"/>
          </a:p>
          <a:p>
            <a:pPr marL="0" indent="0">
              <a:buNone/>
            </a:pPr>
            <a:r>
              <a:rPr lang="en-US" dirty="0" smtClean="0"/>
              <a:t>Also </a:t>
            </a:r>
            <a:r>
              <a:rPr lang="en-US" dirty="0"/>
              <a:t>the selection of nodes could take more parameters into account</a:t>
            </a:r>
          </a:p>
          <a:p>
            <a:pPr lvl="1">
              <a:buFont typeface="Arial" charset="0"/>
              <a:buChar char="•"/>
            </a:pPr>
            <a:r>
              <a:rPr lang="en-US" dirty="0"/>
              <a:t>Currently, the most reliable node is chosen, but it does not care whether or not the selected node has capacity for a new </a:t>
            </a:r>
            <a:r>
              <a:rPr lang="en-US" dirty="0" smtClean="0"/>
              <a:t>replica</a:t>
            </a:r>
          </a:p>
          <a:p>
            <a:pPr marL="0" indent="0">
              <a:buNone/>
            </a:pPr>
            <a:r>
              <a:rPr lang="en-US" dirty="0"/>
              <a:t>The implementation we’ve made provides a platform which can be used for future </a:t>
            </a:r>
            <a:r>
              <a:rPr lang="en-US" dirty="0" smtClean="0"/>
              <a:t>experiments</a:t>
            </a:r>
          </a:p>
        </p:txBody>
      </p:sp>
    </p:spTree>
    <p:extLst>
      <p:ext uri="{BB962C8B-B14F-4D97-AF65-F5344CB8AC3E}">
        <p14:creationId xmlns:p14="http://schemas.microsoft.com/office/powerpoint/2010/main" val="7190725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cxnSp>
        <p:nvCxnSpPr>
          <p:cNvPr id="6" name="Rak pil 5"/>
          <p:cNvCxnSpPr/>
          <p:nvPr/>
        </p:nvCxnSpPr>
        <p:spPr>
          <a:xfrm flipH="1">
            <a:off x="5710137" y="4727643"/>
            <a:ext cx="350196" cy="96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110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a:t>
            </a:r>
            <a:r>
              <a:rPr lang="en-US" dirty="0" smtClean="0"/>
              <a:t>environments</a:t>
            </a:r>
            <a:r>
              <a:rPr lang="en-US" smtClean="0"/>
              <a:t>, and implement </a:t>
            </a:r>
            <a:r>
              <a:rPr lang="en-US" dirty="0" smtClean="0"/>
              <a:t>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34181936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(servers in a cluster)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lvl="1">
              <a:buFont typeface="Arial" charset="0"/>
              <a:buChar char="•"/>
            </a:pPr>
            <a:r>
              <a:rPr lang="en-US" dirty="0"/>
              <a:t>Statistically independent </a:t>
            </a:r>
            <a:r>
              <a:rPr lang="en-US" dirty="0" smtClean="0"/>
              <a:t>failures</a:t>
            </a:r>
          </a:p>
          <a:p>
            <a:pPr marL="0" indent="0">
              <a:buNone/>
            </a:pPr>
            <a:endParaRPr lang="en-US" dirty="0" smtClean="0"/>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442502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841" y="3277215"/>
            <a:ext cx="5355278" cy="2591879"/>
          </a:xfrm>
          <a:prstGeom prst="rect">
            <a:avLst/>
          </a:prstGeom>
        </p:spPr>
      </p:pic>
    </p:spTree>
    <p:extLst>
      <p:ext uri="{BB962C8B-B14F-4D97-AF65-F5344CB8AC3E}">
        <p14:creationId xmlns:p14="http://schemas.microsoft.com/office/powerpoint/2010/main" val="1277695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4248827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41875216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664659"/>
            <a:ext cx="4514478" cy="2630173"/>
          </a:xfrm>
          <a:prstGeom prst="rect">
            <a:avLst/>
          </a:prstGeom>
        </p:spPr>
      </p:pic>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marL="0" indent="0">
              <a:buNone/>
            </a:pPr>
            <a:r>
              <a:rPr lang="en-US" dirty="0" smtClean="0"/>
              <a:t>Our definition:</a:t>
            </a:r>
          </a:p>
          <a:p>
            <a:pPr lvl="1">
              <a:buFont typeface="Arial" panose="020B0604020202020204" pitchFamily="34" charset="0"/>
              <a:buChar char="•"/>
            </a:pPr>
            <a:r>
              <a:rPr lang="en-US" dirty="0" smtClean="0"/>
              <a:t>Reliability is the probability that a result is produced, without any loss of data.</a:t>
            </a:r>
          </a:p>
          <a:p>
            <a:pPr marL="457200" indent="-457200">
              <a:buFont typeface="+mj-lt"/>
              <a:buAutoNum type="arabicPeriod"/>
            </a:pPr>
            <a:endParaRPr lang="en-US" dirty="0"/>
          </a:p>
        </p:txBody>
      </p:sp>
    </p:spTree>
    <p:extLst>
      <p:ext uri="{BB962C8B-B14F-4D97-AF65-F5344CB8AC3E}">
        <p14:creationId xmlns:p14="http://schemas.microsoft.com/office/powerpoint/2010/main" val="181312391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5673</TotalTime>
  <Words>3412</Words>
  <Application>Microsoft Macintosh PowerPoint</Application>
  <PresentationFormat>Widescreen</PresentationFormat>
  <Paragraphs>429</Paragraphs>
  <Slides>39</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Cambria Math</vt:lpstr>
      <vt:lpstr>Wingdings</vt:lpstr>
      <vt:lpstr>Retrospect</vt:lpstr>
      <vt:lpstr>Dynamic Fault Tolerance and Task Scheduling in Distributed Systems</vt:lpstr>
      <vt:lpstr>Agenda</vt:lpstr>
      <vt:lpstr>Introduction</vt:lpstr>
      <vt:lpstr>Goal</vt:lpstr>
      <vt:lpstr>Assumptions</vt:lpstr>
      <vt:lpstr>Application model</vt:lpstr>
      <vt:lpstr>Probability of failure</vt:lpstr>
      <vt:lpstr>Mean-time-between-failure</vt:lpstr>
      <vt:lpstr>Reliability definition</vt:lpstr>
      <vt:lpstr>Reliability definition cont’d</vt:lpstr>
      <vt:lpstr>Reliability definition cont’d</vt:lpstr>
      <vt:lpstr>Reliability model</vt:lpstr>
      <vt:lpstr>Ensuring reliability</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Fault-tolerant model summary</vt:lpstr>
      <vt:lpstr>Result – node reliabilities</vt:lpstr>
      <vt:lpstr>Result – number of replicas</vt:lpstr>
      <vt:lpstr>Discussion</vt:lpstr>
      <vt:lpstr>PowerPoint Presentation</vt:lpstr>
      <vt:lpstr>Demo – video transcoding</vt:lpstr>
      <vt:lpstr>Demo – video transcoding cont’d</vt:lpstr>
      <vt:lpstr>Replication time example</vt:lpstr>
      <vt:lpstr>Expressing time t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391</cp:revision>
  <dcterms:created xsi:type="dcterms:W3CDTF">2016-04-26T11:03:39Z</dcterms:created>
  <dcterms:modified xsi:type="dcterms:W3CDTF">2016-05-30T15:43:20Z</dcterms:modified>
</cp:coreProperties>
</file>